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70" r:id="rId4"/>
    <p:sldId id="269" r:id="rId5"/>
    <p:sldId id="262" r:id="rId6"/>
    <p:sldId id="260" r:id="rId7"/>
    <p:sldId id="277" r:id="rId8"/>
    <p:sldId id="263" r:id="rId9"/>
    <p:sldId id="259" r:id="rId10"/>
    <p:sldId id="274" r:id="rId11"/>
    <p:sldId id="275" r:id="rId12"/>
    <p:sldId id="267" r:id="rId13"/>
    <p:sldId id="266" r:id="rId14"/>
    <p:sldId id="268" r:id="rId15"/>
    <p:sldId id="271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7C14D69A-4C46-4DC6-B605-FF5971F1316E}">
          <p14:sldIdLst>
            <p14:sldId id="256"/>
            <p14:sldId id="270"/>
            <p14:sldId id="269"/>
            <p14:sldId id="262"/>
            <p14:sldId id="260"/>
            <p14:sldId id="277"/>
            <p14:sldId id="263"/>
            <p14:sldId id="259"/>
            <p14:sldId id="274"/>
            <p14:sldId id="275"/>
            <p14:sldId id="267"/>
            <p14:sldId id="266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Rongjin" initials="ZR" lastIdx="2" clrIdx="0">
    <p:extLst>
      <p:ext uri="{19B8F6BF-5375-455C-9EA6-DF929625EA0E}">
        <p15:presenceInfo xmlns:p15="http://schemas.microsoft.com/office/powerpoint/2012/main" userId="e388611d473c4c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>
      <p:cViewPr varScale="1">
        <p:scale>
          <a:sx n="84" d="100"/>
          <a:sy n="84" d="100"/>
        </p:scale>
        <p:origin x="7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FCDDE-ED97-40CB-9245-F3438757264F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213FB-B509-429F-B37C-95A069150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213FB-B509-429F-B37C-95A069150A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5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14299"/>
            <a:ext cx="1981200" cy="491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5442"/>
            <a:ext cx="6705600" cy="4914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1539720"/>
            <a:ext cx="1981200" cy="1371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39720"/>
            <a:ext cx="6324600" cy="13716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10489"/>
            <a:ext cx="6705600" cy="491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10489"/>
            <a:ext cx="1956046" cy="4917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05979"/>
            <a:ext cx="1676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14299"/>
            <a:ext cx="1981200" cy="491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5442"/>
            <a:ext cx="6705600" cy="4914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1539720"/>
            <a:ext cx="1981200" cy="1371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39720"/>
            <a:ext cx="6324600" cy="13716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28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60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14299"/>
            <a:ext cx="1981200" cy="4917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5442"/>
            <a:ext cx="6705600" cy="491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0" y="2169208"/>
            <a:ext cx="1600201" cy="123444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169208"/>
            <a:ext cx="6324600" cy="123444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80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304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4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17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18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24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58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13189"/>
            <a:ext cx="8831802" cy="491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79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13157"/>
            <a:ext cx="1981200" cy="491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14300"/>
            <a:ext cx="6705600" cy="491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8674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1597914"/>
            <a:ext cx="1673352" cy="2112264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342900"/>
            <a:ext cx="1675660" cy="1255014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3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13157"/>
            <a:ext cx="1981200" cy="4917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14300"/>
            <a:ext cx="6705600" cy="49149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1600200"/>
            <a:ext cx="1676400" cy="222885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345186"/>
            <a:ext cx="1676400" cy="1255014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6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25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10489"/>
            <a:ext cx="6705600" cy="491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10489"/>
            <a:ext cx="1956046" cy="4917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05979"/>
            <a:ext cx="1676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8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14299"/>
            <a:ext cx="1981200" cy="4917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5442"/>
            <a:ext cx="6705600" cy="491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0" y="2169208"/>
            <a:ext cx="1600201" cy="123444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169208"/>
            <a:ext cx="6324600" cy="123444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304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4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18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13189"/>
            <a:ext cx="8831802" cy="491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13157"/>
            <a:ext cx="1981200" cy="491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14300"/>
            <a:ext cx="6705600" cy="491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8674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1597914"/>
            <a:ext cx="1673352" cy="2112264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342900"/>
            <a:ext cx="1675660" cy="1255014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13157"/>
            <a:ext cx="1981200" cy="4917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14300"/>
            <a:ext cx="6705600" cy="49149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1600200"/>
            <a:ext cx="1676400" cy="222885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345186"/>
            <a:ext cx="1676400" cy="1255014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226228"/>
            <a:ext cx="8831802" cy="37841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4301"/>
            <a:ext cx="8814047" cy="10098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66885"/>
            <a:ext cx="8381260" cy="790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89303"/>
            <a:ext cx="8407893" cy="3305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4767263"/>
            <a:ext cx="21336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4767263"/>
            <a:ext cx="33528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4766310"/>
            <a:ext cx="582966" cy="20574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226228"/>
            <a:ext cx="8831802" cy="37841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4301"/>
            <a:ext cx="8814047" cy="10098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66885"/>
            <a:ext cx="8381260" cy="790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89303"/>
            <a:ext cx="8407893" cy="3305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4767263"/>
            <a:ext cx="21336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3F1F1B4-AD2E-477E-9B20-49F24F2E6A84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4767263"/>
            <a:ext cx="33528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4766310"/>
            <a:ext cx="582966" cy="20574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BBA59E-D85F-4284-A409-05F06303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5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anose="05020102010507070707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anose="05000000000000000000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anose="05000000000000000000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youtube.com/watch?v=58Ci8B8gMGg&amp;app=desktop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tASdhETSl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20272" y="1516028"/>
            <a:ext cx="1944216" cy="1080120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By Richard </a:t>
            </a:r>
            <a:r>
              <a:rPr lang="en-US" altLang="zh-CN" sz="1400" dirty="0" err="1"/>
              <a:t>E.Petty</a:t>
            </a:r>
            <a:r>
              <a:rPr lang="en-US" altLang="zh-CN" sz="1400" dirty="0"/>
              <a:t> &amp; John </a:t>
            </a:r>
            <a:r>
              <a:rPr lang="en-US" altLang="zh-CN" sz="1400" dirty="0" err="1"/>
              <a:t>T.Cacioppo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1986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9622"/>
            <a:ext cx="6324600" cy="1944216"/>
          </a:xfrm>
        </p:spPr>
        <p:txBody>
          <a:bodyPr/>
          <a:lstStyle/>
          <a:p>
            <a:r>
              <a:rPr lang="en-US" altLang="zh-CN" dirty="0"/>
              <a:t>Elaboration likelihood</a:t>
            </a:r>
            <a:br>
              <a:rPr lang="en-US" altLang="zh-CN" dirty="0"/>
            </a:br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11960" y="4083918"/>
            <a:ext cx="25557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altLang="zh-CN" sz="1400" dirty="0">
                <a:solidFill>
                  <a:schemeClr val="bg1"/>
                </a:solidFill>
              </a:rPr>
              <a:t>Sam Yang (13012347)</a:t>
            </a:r>
          </a:p>
          <a:p>
            <a:pPr algn="r"/>
            <a:r>
              <a:rPr lang="en-GB" altLang="zh-CN" sz="1400" dirty="0">
                <a:solidFill>
                  <a:schemeClr val="bg1"/>
                </a:solidFill>
              </a:rPr>
              <a:t>Rowan Yang (13034235)</a:t>
            </a:r>
          </a:p>
          <a:p>
            <a:pPr algn="r"/>
            <a:r>
              <a:rPr lang="en-GB" altLang="zh-CN" sz="1400" dirty="0">
                <a:solidFill>
                  <a:schemeClr val="bg1"/>
                </a:solidFill>
              </a:rPr>
              <a:t>Rongjin Zhang (13030477)</a:t>
            </a:r>
          </a:p>
        </p:txBody>
      </p:sp>
    </p:spTree>
    <p:extLst>
      <p:ext uri="{BB962C8B-B14F-4D97-AF65-F5344CB8AC3E}">
        <p14:creationId xmlns:p14="http://schemas.microsoft.com/office/powerpoint/2010/main" val="1858081038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87573"/>
            <a:ext cx="6192688" cy="3168353"/>
          </a:xfrm>
        </p:spPr>
        <p:txBody>
          <a:bodyPr>
            <a:normAutofit lnSpcReduction="10000"/>
          </a:bodyPr>
          <a:lstStyle/>
          <a:p>
            <a:r>
              <a:rPr lang="en-GB" altLang="zh-CN" sz="2800" dirty="0"/>
              <a:t>Positive attitude</a:t>
            </a:r>
          </a:p>
          <a:p>
            <a:r>
              <a:rPr lang="en-GB" altLang="zh-CN" sz="2800" dirty="0"/>
              <a:t>Strong</a:t>
            </a:r>
          </a:p>
          <a:p>
            <a:r>
              <a:rPr lang="en-GB" altLang="zh-CN" sz="2800" dirty="0"/>
              <a:t>Stable</a:t>
            </a:r>
          </a:p>
          <a:p>
            <a:r>
              <a:rPr lang="en-GB" altLang="zh-CN" sz="2800" dirty="0"/>
              <a:t>Nice &amp; clean scenes as cues</a:t>
            </a:r>
          </a:p>
          <a:p>
            <a:r>
              <a:rPr lang="en-GB" altLang="zh-CN" sz="2800" dirty="0"/>
              <a:t>Raises awareness of oral hygiene so that people notice LISTERINE more!</a:t>
            </a:r>
          </a:p>
          <a:p>
            <a:endParaRPr lang="zh-CN" altLang="en-US" sz="2400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7004600" y="699542"/>
            <a:ext cx="2123728" cy="128093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sz="14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pitchFamily="2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None/>
              <a:defRPr sz="9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GB" altLang="zh-CN" sz="3200" b="0" i="0" u="none" strike="noStrike" kern="120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Potential Influence</a:t>
            </a:r>
            <a:endParaRPr kumimoji="0" lang="zh-CN" altLang="en-US" sz="3200" b="0" i="0" u="none" strike="noStrike" kern="1200" cap="none" spc="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竖排文字占位符 8"/>
          <p:cNvSpPr>
            <a:spLocks noGrp="1"/>
          </p:cNvSpPr>
          <p:nvPr>
            <p:ph type="body" orient="vert" idx="1"/>
          </p:nvPr>
        </p:nvSpPr>
        <p:spPr>
          <a:xfrm>
            <a:off x="467544" y="483518"/>
            <a:ext cx="5904656" cy="4111104"/>
          </a:xfrm>
        </p:spPr>
        <p:txBody>
          <a:bodyPr vert="horz">
            <a:normAutofit/>
          </a:bodyPr>
          <a:lstStyle/>
          <a:p>
            <a:pPr marL="45720" indent="0">
              <a:buNone/>
            </a:pPr>
            <a:r>
              <a:rPr lang="en-GB" altLang="zh-CN" sz="3500" b="1" dirty="0">
                <a:hlinkClick r:id="rId2"/>
              </a:rPr>
              <a:t>Jake from State Farm</a:t>
            </a:r>
            <a:endParaRPr lang="en-GB" altLang="zh-CN" sz="3500" b="1" dirty="0"/>
          </a:p>
          <a:p>
            <a:pPr marL="45720" indent="0">
              <a:buNone/>
            </a:pPr>
            <a:r>
              <a:rPr lang="en-GB" altLang="zh-CN" i="1" dirty="0"/>
              <a:t>Characteristics &amp; Route info processing</a:t>
            </a:r>
          </a:p>
          <a:p>
            <a:pPr marL="45720" indent="0">
              <a:buNone/>
            </a:pPr>
            <a:endParaRPr lang="en-GB" altLang="zh-CN" sz="2800" dirty="0"/>
          </a:p>
          <a:p>
            <a:r>
              <a:rPr lang="en-GB" altLang="zh-CN" sz="2400" dirty="0"/>
              <a:t>Humours</a:t>
            </a:r>
          </a:p>
          <a:p>
            <a:r>
              <a:rPr lang="en-GB" altLang="zh-CN" sz="2400" dirty="0"/>
              <a:t>Relatable</a:t>
            </a:r>
          </a:p>
          <a:p>
            <a:r>
              <a:rPr lang="en-GB" altLang="zh-CN" sz="2400" dirty="0"/>
              <a:t>Brainwashing</a:t>
            </a:r>
          </a:p>
          <a:p>
            <a:pPr marL="45720" indent="0">
              <a:buNone/>
            </a:pPr>
            <a:endParaRPr lang="en-GB" altLang="zh-CN" sz="2400" dirty="0"/>
          </a:p>
          <a:p>
            <a:r>
              <a:rPr lang="en-GB" altLang="zh-CN" sz="2400" dirty="0"/>
              <a:t>Mostly peripheral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50" y="91663"/>
            <a:ext cx="2329330" cy="49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9606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15566"/>
            <a:ext cx="6336704" cy="3439323"/>
          </a:xfrm>
        </p:spPr>
        <p:txBody>
          <a:bodyPr/>
          <a:lstStyle/>
          <a:p>
            <a:r>
              <a:rPr lang="en-GB" altLang="zh-CN" sz="2800" dirty="0"/>
              <a:t>Positive attitude towards State Farm</a:t>
            </a:r>
          </a:p>
          <a:p>
            <a:r>
              <a:rPr lang="en-GB" altLang="zh-CN" sz="2800" dirty="0"/>
              <a:t>Creates a friendly image of State Farm agents</a:t>
            </a:r>
          </a:p>
          <a:p>
            <a:r>
              <a:rPr lang="en-GB" altLang="zh-CN" sz="2800" dirty="0"/>
              <a:t>Unstable</a:t>
            </a:r>
          </a:p>
          <a:p>
            <a:r>
              <a:rPr lang="en-GB" altLang="zh-CN" sz="2800" dirty="0"/>
              <a:t>Parasocial relationship with Jake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7037744" y="699542"/>
            <a:ext cx="2123728" cy="1224136"/>
          </a:xfrm>
        </p:spPr>
        <p:txBody>
          <a:bodyPr>
            <a:normAutofit/>
          </a:bodyPr>
          <a:lstStyle/>
          <a:p>
            <a:r>
              <a:rPr lang="en-GB" altLang="zh-CN" sz="3200" dirty="0"/>
              <a:t>Potential Influence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3711551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779661"/>
            <a:ext cx="8407893" cy="2815197"/>
          </a:xfrm>
        </p:spPr>
        <p:txBody>
          <a:bodyPr>
            <a:normAutofit/>
          </a:bodyPr>
          <a:lstStyle/>
          <a:p>
            <a:r>
              <a:rPr lang="en-GB" altLang="zh-CN" sz="2400" dirty="0"/>
              <a:t>A combined form of advertisement</a:t>
            </a:r>
          </a:p>
          <a:p>
            <a:r>
              <a:rPr lang="en-GB" altLang="zh-CN" sz="2400" dirty="0"/>
              <a:t>Argument is more persuasive</a:t>
            </a:r>
          </a:p>
          <a:p>
            <a:r>
              <a:rPr lang="en-GB" altLang="zh-CN" sz="2400" dirty="0"/>
              <a:t>Too many arguments create information overload</a:t>
            </a:r>
          </a:p>
          <a:p>
            <a:r>
              <a:rPr lang="en-GB" altLang="zh-CN" sz="2400" dirty="0"/>
              <a:t>We also need ads that are easy to understand (peripheral)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292178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381000" y="3233594"/>
            <a:ext cx="6927304" cy="164241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Would you say that most people nowadays process the persuasive message in a mix of the peripheral and central route? 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81000" y="1491630"/>
            <a:ext cx="7920880" cy="174196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Do you think that individual differences really play an important role in how people deal with persuasive information </a:t>
            </a:r>
            <a:r>
              <a:rPr lang="en-GB" altLang="zh-CN" sz="2400" dirty="0"/>
              <a:t>(e.g. level of education)</a:t>
            </a:r>
            <a:r>
              <a:rPr lang="en-US" altLang="zh-CN" sz="2400" dirty="0"/>
              <a:t>? 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3911D2-B446-499A-A17E-0E3D839F7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003798"/>
            <a:ext cx="1757362" cy="19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826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491629"/>
            <a:ext cx="8511480" cy="33849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2400" dirty="0"/>
              <a:t>Two advertisements focused on </a:t>
            </a:r>
          </a:p>
          <a:p>
            <a:pPr marL="45720" indent="0">
              <a:buNone/>
            </a:pPr>
            <a:r>
              <a:rPr lang="en-US" altLang="zh-CN" sz="2400" dirty="0"/>
              <a:t>different ways of persuasion</a:t>
            </a:r>
            <a:r>
              <a:rPr lang="en-GB" altLang="zh-CN" sz="2400" dirty="0"/>
              <a:t>.</a:t>
            </a:r>
            <a:endParaRPr lang="en-US" altLang="zh-CN" sz="2400" b="1" dirty="0"/>
          </a:p>
          <a:p>
            <a:pPr marL="45720" indent="0">
              <a:buNone/>
            </a:pPr>
            <a:endParaRPr lang="en-US" altLang="zh-CN" sz="2400" b="1" dirty="0"/>
          </a:p>
          <a:p>
            <a:pPr marL="45720" indent="0">
              <a:buNone/>
            </a:pPr>
            <a:r>
              <a:rPr lang="en-US" altLang="zh-CN" sz="2800" b="1" dirty="0"/>
              <a:t>Aim of this research: </a:t>
            </a:r>
            <a:endParaRPr lang="en-US" altLang="zh-CN" sz="2400" b="1" dirty="0"/>
          </a:p>
          <a:p>
            <a:r>
              <a:rPr lang="en-US" altLang="zh-CN" sz="2400" dirty="0"/>
              <a:t>To better understand ELM using what we observed from advertisements.</a:t>
            </a:r>
          </a:p>
          <a:p>
            <a:r>
              <a:rPr lang="en-US" altLang="zh-CN" sz="2400" dirty="0"/>
              <a:t>To increase advertisement literacy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0999" y="266885"/>
            <a:ext cx="8407893" cy="790796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F7214-F1C9-47CD-92E5-740989DA5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579173"/>
            <a:ext cx="2304256" cy="150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2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987574"/>
            <a:ext cx="6264696" cy="1234440"/>
          </a:xfrm>
        </p:spPr>
        <p:txBody>
          <a:bodyPr/>
          <a:lstStyle/>
          <a:p>
            <a:r>
              <a:rPr lang="en-US" altLang="zh-CN" dirty="0"/>
              <a:t>theory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94022"/>
            <a:ext cx="5834063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615386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67544" y="3075806"/>
            <a:ext cx="4040188" cy="1819203"/>
          </a:xfrm>
        </p:spPr>
        <p:txBody>
          <a:bodyPr/>
          <a:lstStyle/>
          <a:p>
            <a:r>
              <a:rPr lang="en-GB" altLang="zh-CN" dirty="0"/>
              <a:t>Message elaboration*</a:t>
            </a:r>
          </a:p>
          <a:p>
            <a:r>
              <a:rPr lang="en-GB" altLang="zh-CN" dirty="0"/>
              <a:t>Cognitive process</a:t>
            </a:r>
          </a:p>
          <a:p>
            <a:r>
              <a:rPr lang="en-GB" altLang="zh-CN" dirty="0"/>
              <a:t>Scrutiny of message content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>
          <a:xfrm>
            <a:off x="4788024" y="3075806"/>
            <a:ext cx="4041775" cy="1826577"/>
          </a:xfrm>
        </p:spPr>
        <p:txBody>
          <a:bodyPr/>
          <a:lstStyle/>
          <a:p>
            <a:r>
              <a:rPr lang="en-US" altLang="zh-CN" dirty="0"/>
              <a:t>Mental shortcut process</a:t>
            </a:r>
          </a:p>
          <a:p>
            <a:r>
              <a:rPr lang="en-US" altLang="zh-CN" dirty="0"/>
              <a:t>Irrelevant cues*</a:t>
            </a:r>
          </a:p>
          <a:p>
            <a:r>
              <a:rPr lang="en-US" altLang="zh-CN" dirty="0"/>
              <a:t>Opposed to active thinking</a:t>
            </a:r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routes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548063" y="1347614"/>
            <a:ext cx="158417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7614"/>
            <a:ext cx="1603375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35636" y="1883551"/>
            <a:ext cx="154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dirty="0">
                <a:solidFill>
                  <a:schemeClr val="bg1"/>
                </a:solidFill>
              </a:rPr>
              <a:t>Peripheral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6284" y="1883551"/>
            <a:ext cx="1187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Central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56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699542"/>
            <a:ext cx="5978624" cy="39604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b="1" dirty="0"/>
              <a:t>Motivation for elaboration: Do you want to think?</a:t>
            </a:r>
          </a:p>
          <a:p>
            <a:pPr lvl="1"/>
            <a:r>
              <a:rPr lang="en-US" altLang="zh-CN" sz="2400" dirty="0"/>
              <a:t>Personal relevance</a:t>
            </a:r>
          </a:p>
          <a:p>
            <a:pPr lvl="1"/>
            <a:r>
              <a:rPr lang="en-US" altLang="zh-CN" sz="2400" dirty="0"/>
              <a:t>Need for cognition</a:t>
            </a:r>
          </a:p>
          <a:p>
            <a:pPr marL="365760" lvl="1" indent="0">
              <a:buNone/>
            </a:pPr>
            <a:endParaRPr lang="en-US" altLang="zh-CN" dirty="0"/>
          </a:p>
          <a:p>
            <a:r>
              <a:rPr lang="en-US" altLang="zh-CN" sz="3000" b="1" dirty="0"/>
              <a:t>Ability for elaboration: Can you do it?</a:t>
            </a:r>
          </a:p>
          <a:p>
            <a:pPr lvl="1"/>
            <a:r>
              <a:rPr lang="en-US" altLang="zh-CN" sz="2400" dirty="0"/>
              <a:t>Sufficient knowledge</a:t>
            </a:r>
          </a:p>
          <a:p>
            <a:pPr lvl="1"/>
            <a:r>
              <a:rPr lang="en-US" altLang="zh-CN" sz="2400" dirty="0"/>
              <a:t>Requires concentration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64288" y="627534"/>
            <a:ext cx="1675660" cy="1080120"/>
          </a:xfrm>
        </p:spPr>
        <p:txBody>
          <a:bodyPr/>
          <a:lstStyle/>
          <a:p>
            <a:r>
              <a:rPr lang="en-GB" altLang="zh-CN" sz="3200" dirty="0"/>
              <a:t>Which</a:t>
            </a:r>
            <a:br>
              <a:rPr lang="en-GB" altLang="zh-CN" sz="3200" dirty="0"/>
            </a:br>
            <a:r>
              <a:rPr lang="en-GB" altLang="zh-CN" sz="3200" dirty="0"/>
              <a:t>route?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843585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492240"/>
            <a:ext cx="4032448" cy="3384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b="1" dirty="0"/>
              <a:t>Initial Attitude</a:t>
            </a:r>
          </a:p>
          <a:p>
            <a:pPr lvl="1"/>
            <a:r>
              <a:rPr lang="en-US" altLang="zh-CN" sz="2400" dirty="0"/>
              <a:t>Objective elaboration</a:t>
            </a:r>
          </a:p>
          <a:p>
            <a:pPr lvl="1"/>
            <a:r>
              <a:rPr lang="en-US" altLang="zh-CN" sz="2400" dirty="0"/>
              <a:t>Biased elaboration</a:t>
            </a:r>
          </a:p>
          <a:p>
            <a:pPr marL="365760" lvl="1" indent="0">
              <a:buNone/>
            </a:pPr>
            <a:endParaRPr lang="en-US" altLang="zh-CN" sz="2400" dirty="0"/>
          </a:p>
          <a:p>
            <a:r>
              <a:rPr lang="en-US" altLang="zh-CN" sz="2800" b="1" dirty="0"/>
              <a:t>Argument Quality</a:t>
            </a:r>
          </a:p>
          <a:p>
            <a:pPr lvl="1" fontAlgn="base">
              <a:buClr>
                <a:srgbClr val="C0504D"/>
              </a:buClr>
              <a:defRPr/>
            </a:pPr>
            <a:r>
              <a:rPr lang="en-US" altLang="zh-CN" sz="2400" dirty="0">
                <a:solidFill>
                  <a:srgbClr val="1F497D"/>
                </a:solidFill>
              </a:rPr>
              <a:t>Strong -positive</a:t>
            </a:r>
          </a:p>
          <a:p>
            <a:pPr lvl="1" fontAlgn="base">
              <a:buClr>
                <a:srgbClr val="C0504D"/>
              </a:buClr>
              <a:defRPr/>
            </a:pPr>
            <a:r>
              <a:rPr lang="en-US" altLang="zh-CN" sz="2400" dirty="0">
                <a:solidFill>
                  <a:srgbClr val="1F497D"/>
                </a:solidFill>
              </a:rPr>
              <a:t>Weak-negative</a:t>
            </a:r>
          </a:p>
          <a:p>
            <a:pPr lvl="1" fontAlgn="base">
              <a:spcAft>
                <a:spcPts val="1600"/>
              </a:spcAft>
              <a:buClr>
                <a:srgbClr val="C0504D"/>
              </a:buClr>
              <a:defRPr/>
            </a:pPr>
            <a:r>
              <a:rPr lang="en-US" altLang="zh-CN" sz="2400" dirty="0">
                <a:solidFill>
                  <a:srgbClr val="1F497D"/>
                </a:solidFill>
              </a:rPr>
              <a:t>neutral-unchanged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600" b="1" dirty="0"/>
          </a:p>
          <a:p>
            <a:pPr marL="365760" lvl="1" indent="0">
              <a:buNone/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What determine persuasion? </a:t>
            </a:r>
            <a:endParaRPr lang="zh-CN" altLang="en-US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4932040" y="1492240"/>
            <a:ext cx="3672410" cy="3267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F81BD"/>
              </a:buClr>
              <a:buSzTx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zh-CN" sz="2800" b="1" i="0" u="none" strike="noStrike" kern="1200" cap="none" spc="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Peripheral Cues</a:t>
            </a:r>
          </a:p>
          <a:p>
            <a:pPr marL="54864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Either positive or negative</a:t>
            </a:r>
          </a:p>
          <a:p>
            <a:pPr marL="54864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Temporary, vulnerable, does not predict behavior</a:t>
            </a: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71" y="267494"/>
            <a:ext cx="775625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0874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987574"/>
            <a:ext cx="6324600" cy="1234440"/>
          </a:xfrm>
        </p:spPr>
        <p:txBody>
          <a:bodyPr/>
          <a:lstStyle/>
          <a:p>
            <a:r>
              <a:rPr lang="en-US" altLang="zh-CN" dirty="0"/>
              <a:t>Method &amp; results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55726"/>
            <a:ext cx="4680520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75225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483518"/>
            <a:ext cx="5976664" cy="446449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b="1" dirty="0">
                <a:hlinkClick r:id="rId3"/>
              </a:rPr>
              <a:t>LISTERINE®</a:t>
            </a:r>
            <a:endParaRPr lang="en-US" altLang="zh-CN" b="1" dirty="0"/>
          </a:p>
          <a:p>
            <a:pPr marL="45720" indent="0">
              <a:buNone/>
            </a:pPr>
            <a:r>
              <a:rPr lang="en-US" altLang="zh-CN" sz="2000" i="1" dirty="0"/>
              <a:t>Characteristics &amp; Route info processing</a:t>
            </a:r>
          </a:p>
          <a:p>
            <a:pPr marL="45720" indent="0">
              <a:buNone/>
            </a:pPr>
            <a:endParaRPr lang="en-US" altLang="zh-CN" sz="2000" i="1" dirty="0"/>
          </a:p>
          <a:p>
            <a:r>
              <a:rPr lang="en-GB" altLang="zh-CN" sz="2400" dirty="0"/>
              <a:t>Convincing</a:t>
            </a:r>
          </a:p>
          <a:p>
            <a:r>
              <a:rPr lang="en-GB" altLang="zh-CN" sz="2400" dirty="0"/>
              <a:t>Personally relevant</a:t>
            </a:r>
          </a:p>
          <a:p>
            <a:r>
              <a:rPr lang="en-GB" altLang="zh-CN" sz="2400" dirty="0"/>
              <a:t>Visualized</a:t>
            </a:r>
          </a:p>
          <a:p>
            <a:r>
              <a:rPr lang="en-GB" altLang="zh-CN" sz="2400" dirty="0"/>
              <a:t>Concise</a:t>
            </a:r>
          </a:p>
          <a:p>
            <a:pPr marL="45720" indent="0">
              <a:buNone/>
            </a:pPr>
            <a:endParaRPr lang="en-GB" altLang="zh-CN" sz="2400" dirty="0"/>
          </a:p>
          <a:p>
            <a:r>
              <a:rPr lang="en-US" altLang="zh-CN" sz="2400" dirty="0"/>
              <a:t>Both central</a:t>
            </a:r>
            <a:r>
              <a:rPr lang="en-GB" altLang="zh-CN" sz="2400" dirty="0"/>
              <a:t> &amp; peripheral route</a:t>
            </a:r>
          </a:p>
          <a:p>
            <a:endParaRPr lang="en-GB" altLang="zh-CN" sz="3200" dirty="0"/>
          </a:p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A75E5-541E-4E9F-9C04-39D831033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39" r="26894"/>
          <a:stretch/>
        </p:blipFill>
        <p:spPr>
          <a:xfrm>
            <a:off x="6660232" y="59118"/>
            <a:ext cx="2385412" cy="5025263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网格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727</TotalTime>
  <Words>306</Words>
  <Application>Microsoft Office PowerPoint</Application>
  <PresentationFormat>On-screen Show (16:9)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Franklin Gothic Medium</vt:lpstr>
      <vt:lpstr>Wingdings</vt:lpstr>
      <vt:lpstr>Wingdings 2</vt:lpstr>
      <vt:lpstr>网格</vt:lpstr>
      <vt:lpstr>1_网格</vt:lpstr>
      <vt:lpstr>Elaboration likelihood model</vt:lpstr>
      <vt:lpstr>introduction</vt:lpstr>
      <vt:lpstr>theory</vt:lpstr>
      <vt:lpstr>Two routes</vt:lpstr>
      <vt:lpstr>Which route?</vt:lpstr>
      <vt:lpstr>What determine persuasion? </vt:lpstr>
      <vt:lpstr>PowerPoint Presentation</vt:lpstr>
      <vt:lpstr>Method &amp; results</vt:lpstr>
      <vt:lpstr>PowerPoint Presentation</vt:lpstr>
      <vt:lpstr>PowerPoint Presentation</vt:lpstr>
      <vt:lpstr>PowerPoint Presentation</vt:lpstr>
      <vt:lpstr>PowerPoint Presentation</vt:lpstr>
      <vt:lpstr>Conclusion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Zhang Rongjin</cp:lastModifiedBy>
  <cp:revision>59</cp:revision>
  <dcterms:created xsi:type="dcterms:W3CDTF">2020-09-28T15:01:58Z</dcterms:created>
  <dcterms:modified xsi:type="dcterms:W3CDTF">2020-10-01T13:04:01Z</dcterms:modified>
</cp:coreProperties>
</file>