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0" r:id="rId3"/>
    <p:sldId id="338" r:id="rId4"/>
    <p:sldId id="294" r:id="rId5"/>
    <p:sldId id="355" r:id="rId6"/>
    <p:sldId id="356" r:id="rId7"/>
    <p:sldId id="339" r:id="rId8"/>
    <p:sldId id="346" r:id="rId9"/>
    <p:sldId id="343" r:id="rId10"/>
    <p:sldId id="347" r:id="rId11"/>
    <p:sldId id="345" r:id="rId12"/>
    <p:sldId id="341" r:id="rId13"/>
    <p:sldId id="349" r:id="rId14"/>
    <p:sldId id="351" r:id="rId15"/>
    <p:sldId id="342" r:id="rId16"/>
    <p:sldId id="350" r:id="rId17"/>
    <p:sldId id="279" r:id="rId18"/>
    <p:sldId id="352" r:id="rId19"/>
    <p:sldId id="35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4" autoAdjust="0"/>
    <p:restoredTop sz="77306" autoAdjust="0"/>
  </p:normalViewPr>
  <p:slideViewPr>
    <p:cSldViewPr snapToGrid="0">
      <p:cViewPr>
        <p:scale>
          <a:sx n="75" d="100"/>
          <a:sy n="75" d="100"/>
        </p:scale>
        <p:origin x="3540" y="29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0E46C-CC4A-4ECC-BDFE-8AB6C0298514}" type="datetimeFigureOut">
              <a:rPr lang="zh-CN" altLang="en-US" smtClean="0"/>
              <a:t>2024/2/27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53A09-2A7B-4F8C-991E-B69CF6B9EE99}" type="slidenum">
              <a:rPr lang="zh-CN" altLang="en-US" smtClean="0"/>
              <a:t>‹#›</a:t>
            </a:fld>
            <a:endParaRPr lang="zh-CN" altLang="en-US"/>
          </a:p>
        </p:txBody>
      </p:sp>
    </p:spTree>
    <p:extLst>
      <p:ext uri="{BB962C8B-B14F-4D97-AF65-F5344CB8AC3E}">
        <p14:creationId xmlns:p14="http://schemas.microsoft.com/office/powerpoint/2010/main" val="1381872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A53A09-2A7B-4F8C-991E-B69CF6B9EE99}" type="slidenum">
              <a:rPr lang="zh-CN" altLang="en-US" smtClean="0"/>
              <a:t>1</a:t>
            </a:fld>
            <a:endParaRPr lang="zh-CN" altLang="en-US"/>
          </a:p>
        </p:txBody>
      </p:sp>
    </p:spTree>
    <p:extLst>
      <p:ext uri="{BB962C8B-B14F-4D97-AF65-F5344CB8AC3E}">
        <p14:creationId xmlns:p14="http://schemas.microsoft.com/office/powerpoint/2010/main" val="2252742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D2F6A-7CDC-1F71-8E45-2B75D92627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2437765-35EE-01EB-8094-ED643DA70D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3A92D54-CC3E-10C1-D107-91F5DB6CDE0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CAFC2D2-4215-871E-3CC2-1A1BB39318AB}"/>
              </a:ext>
            </a:extLst>
          </p:cNvPr>
          <p:cNvSpPr>
            <a:spLocks noGrp="1"/>
          </p:cNvSpPr>
          <p:nvPr>
            <p:ph type="sldNum" sz="quarter" idx="5"/>
          </p:nvPr>
        </p:nvSpPr>
        <p:spPr/>
        <p:txBody>
          <a:bodyPr/>
          <a:lstStyle/>
          <a:p>
            <a:fld id="{FDA53A09-2A7B-4F8C-991E-B69CF6B9EE99}" type="slidenum">
              <a:rPr lang="zh-CN" altLang="en-US" smtClean="0"/>
              <a:t>16</a:t>
            </a:fld>
            <a:endParaRPr lang="zh-CN" altLang="en-US"/>
          </a:p>
        </p:txBody>
      </p:sp>
    </p:spTree>
    <p:extLst>
      <p:ext uri="{BB962C8B-B14F-4D97-AF65-F5344CB8AC3E}">
        <p14:creationId xmlns:p14="http://schemas.microsoft.com/office/powerpoint/2010/main" val="270821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87C67-4C0C-92DA-CC96-40B4E59D59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E8703D-0AB0-43A7-A379-201A00F72E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759D2E-874D-1DFB-39F5-52116E1579D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F65E754-A766-2005-B9FD-3EE8343391C3}"/>
              </a:ext>
            </a:extLst>
          </p:cNvPr>
          <p:cNvSpPr>
            <a:spLocks noGrp="1"/>
          </p:cNvSpPr>
          <p:nvPr>
            <p:ph type="sldNum" sz="quarter" idx="5"/>
          </p:nvPr>
        </p:nvSpPr>
        <p:spPr/>
        <p:txBody>
          <a:bodyPr/>
          <a:lstStyle/>
          <a:p>
            <a:fld id="{FDA53A09-2A7B-4F8C-991E-B69CF6B9EE99}" type="slidenum">
              <a:rPr lang="zh-CN" altLang="en-US" smtClean="0"/>
              <a:t>17</a:t>
            </a:fld>
            <a:endParaRPr lang="zh-CN" altLang="en-US"/>
          </a:p>
        </p:txBody>
      </p:sp>
    </p:spTree>
    <p:extLst>
      <p:ext uri="{BB962C8B-B14F-4D97-AF65-F5344CB8AC3E}">
        <p14:creationId xmlns:p14="http://schemas.microsoft.com/office/powerpoint/2010/main" val="353567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https://www.ipd.uw.edu/2017/01/big-data-shapes-the-fold-for-of-hundreds-of-protein-families/</a:t>
            </a:r>
            <a:endParaRPr lang="zh-CN" altLang="en-US" dirty="0"/>
          </a:p>
        </p:txBody>
      </p:sp>
      <p:sp>
        <p:nvSpPr>
          <p:cNvPr id="4" name="灯片编号占位符 3"/>
          <p:cNvSpPr>
            <a:spLocks noGrp="1"/>
          </p:cNvSpPr>
          <p:nvPr>
            <p:ph type="sldNum" sz="quarter" idx="5"/>
          </p:nvPr>
        </p:nvSpPr>
        <p:spPr/>
        <p:txBody>
          <a:bodyPr/>
          <a:lstStyle/>
          <a:p>
            <a:fld id="{FDA53A09-2A7B-4F8C-991E-B69CF6B9EE99}" type="slidenum">
              <a:rPr lang="zh-CN" altLang="en-US" smtClean="0"/>
              <a:t>4</a:t>
            </a:fld>
            <a:endParaRPr lang="zh-CN" altLang="en-US"/>
          </a:p>
        </p:txBody>
      </p:sp>
    </p:spTree>
    <p:extLst>
      <p:ext uri="{BB962C8B-B14F-4D97-AF65-F5344CB8AC3E}">
        <p14:creationId xmlns:p14="http://schemas.microsoft.com/office/powerpoint/2010/main" val="326106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B848A-82B1-E925-53F4-F95B0FB598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12A342-BEF4-7E3B-C4BB-BA476867094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7559AB8-4116-929D-576F-127BA2CDF55C}"/>
              </a:ext>
            </a:extLst>
          </p:cNvPr>
          <p:cNvSpPr>
            <a:spLocks noGrp="1"/>
          </p:cNvSpPr>
          <p:nvPr>
            <p:ph type="body" idx="1"/>
          </p:nvPr>
        </p:nvSpPr>
        <p:spPr/>
        <p:txBody>
          <a:bodyPr/>
          <a:lstStyle/>
          <a:p>
            <a:r>
              <a:rPr lang="en-US" altLang="zh-CN" dirty="0"/>
              <a:t>https://www.cell.com/fulltext/S0092-8674(12)00509-0</a:t>
            </a:r>
            <a:endParaRPr lang="zh-CN" altLang="en-US" dirty="0"/>
          </a:p>
        </p:txBody>
      </p:sp>
      <p:sp>
        <p:nvSpPr>
          <p:cNvPr id="4" name="灯片编号占位符 3">
            <a:extLst>
              <a:ext uri="{FF2B5EF4-FFF2-40B4-BE49-F238E27FC236}">
                <a16:creationId xmlns:a16="http://schemas.microsoft.com/office/drawing/2014/main" id="{904BBA2B-DFCD-83FF-16B6-17F05BA8F41D}"/>
              </a:ext>
            </a:extLst>
          </p:cNvPr>
          <p:cNvSpPr>
            <a:spLocks noGrp="1"/>
          </p:cNvSpPr>
          <p:nvPr>
            <p:ph type="sldNum" sz="quarter" idx="5"/>
          </p:nvPr>
        </p:nvSpPr>
        <p:spPr/>
        <p:txBody>
          <a:bodyPr/>
          <a:lstStyle/>
          <a:p>
            <a:fld id="{FDA53A09-2A7B-4F8C-991E-B69CF6B9EE99}" type="slidenum">
              <a:rPr lang="zh-CN" altLang="en-US" smtClean="0"/>
              <a:t>5</a:t>
            </a:fld>
            <a:endParaRPr lang="zh-CN" altLang="en-US"/>
          </a:p>
        </p:txBody>
      </p:sp>
    </p:spTree>
    <p:extLst>
      <p:ext uri="{BB962C8B-B14F-4D97-AF65-F5344CB8AC3E}">
        <p14:creationId xmlns:p14="http://schemas.microsoft.com/office/powerpoint/2010/main" val="375836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59E07-BF4D-45CF-5FF3-7A5D8049ED1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801F41-C830-4E2F-C367-2004060E15C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019A978-0C0E-80ED-30A4-A9D09E98C2A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5DF6CFA-7792-E17E-4024-2835A8FD1C7F}"/>
              </a:ext>
            </a:extLst>
          </p:cNvPr>
          <p:cNvSpPr>
            <a:spLocks noGrp="1"/>
          </p:cNvSpPr>
          <p:nvPr>
            <p:ph type="sldNum" sz="quarter" idx="5"/>
          </p:nvPr>
        </p:nvSpPr>
        <p:spPr/>
        <p:txBody>
          <a:bodyPr/>
          <a:lstStyle/>
          <a:p>
            <a:fld id="{FDA53A09-2A7B-4F8C-991E-B69CF6B9EE99}" type="slidenum">
              <a:rPr lang="zh-CN" altLang="en-US" smtClean="0"/>
              <a:t>6</a:t>
            </a:fld>
            <a:endParaRPr lang="zh-CN" altLang="en-US"/>
          </a:p>
        </p:txBody>
      </p:sp>
    </p:spTree>
    <p:extLst>
      <p:ext uri="{BB962C8B-B14F-4D97-AF65-F5344CB8AC3E}">
        <p14:creationId xmlns:p14="http://schemas.microsoft.com/office/powerpoint/2010/main" val="148214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34B9A-8737-333B-683B-0B6171092C9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BD606CF-B18B-B48C-E254-612515D21B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D1B2FB3-EE31-BF8C-AA95-079E8913C2B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C315498-71A5-9FAD-741F-14E7C49C98D0}"/>
              </a:ext>
            </a:extLst>
          </p:cNvPr>
          <p:cNvSpPr>
            <a:spLocks noGrp="1"/>
          </p:cNvSpPr>
          <p:nvPr>
            <p:ph type="sldNum" sz="quarter" idx="5"/>
          </p:nvPr>
        </p:nvSpPr>
        <p:spPr/>
        <p:txBody>
          <a:bodyPr/>
          <a:lstStyle/>
          <a:p>
            <a:fld id="{FDA53A09-2A7B-4F8C-991E-B69CF6B9EE99}" type="slidenum">
              <a:rPr lang="zh-CN" altLang="en-US" smtClean="0"/>
              <a:t>9</a:t>
            </a:fld>
            <a:endParaRPr lang="zh-CN" altLang="en-US"/>
          </a:p>
        </p:txBody>
      </p:sp>
    </p:spTree>
    <p:extLst>
      <p:ext uri="{BB962C8B-B14F-4D97-AF65-F5344CB8AC3E}">
        <p14:creationId xmlns:p14="http://schemas.microsoft.com/office/powerpoint/2010/main" val="240910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A53A09-2A7B-4F8C-991E-B69CF6B9EE99}" type="slidenum">
              <a:rPr lang="zh-CN" altLang="en-US" smtClean="0"/>
              <a:t>12</a:t>
            </a:fld>
            <a:endParaRPr lang="zh-CN" altLang="en-US"/>
          </a:p>
        </p:txBody>
      </p:sp>
    </p:spTree>
    <p:extLst>
      <p:ext uri="{BB962C8B-B14F-4D97-AF65-F5344CB8AC3E}">
        <p14:creationId xmlns:p14="http://schemas.microsoft.com/office/powerpoint/2010/main" val="285705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70F35-3DED-C531-0ED9-A9188BF9C7E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5B1D39-645D-AD82-FBDF-7C0D5FD5D21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64AC569-5DE3-A267-F4E6-9AB7B67A1C4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E30669F-626B-78E9-75CA-5D74C368AFBE}"/>
              </a:ext>
            </a:extLst>
          </p:cNvPr>
          <p:cNvSpPr>
            <a:spLocks noGrp="1"/>
          </p:cNvSpPr>
          <p:nvPr>
            <p:ph type="sldNum" sz="quarter" idx="5"/>
          </p:nvPr>
        </p:nvSpPr>
        <p:spPr/>
        <p:txBody>
          <a:bodyPr/>
          <a:lstStyle/>
          <a:p>
            <a:fld id="{FDA53A09-2A7B-4F8C-991E-B69CF6B9EE99}" type="slidenum">
              <a:rPr lang="zh-CN" altLang="en-US" smtClean="0"/>
              <a:t>13</a:t>
            </a:fld>
            <a:endParaRPr lang="zh-CN" altLang="en-US"/>
          </a:p>
        </p:txBody>
      </p:sp>
    </p:spTree>
    <p:extLst>
      <p:ext uri="{BB962C8B-B14F-4D97-AF65-F5344CB8AC3E}">
        <p14:creationId xmlns:p14="http://schemas.microsoft.com/office/powerpoint/2010/main" val="371372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990A8-D69C-DEBA-7147-2E54196FB98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18502C-18CF-C048-B35E-733EAE3926C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10FFCA-F9F2-889D-3DDE-AE9771A65A05}"/>
              </a:ext>
            </a:extLst>
          </p:cNvPr>
          <p:cNvSpPr>
            <a:spLocks noGrp="1"/>
          </p:cNvSpPr>
          <p:nvPr>
            <p:ph type="body" idx="1"/>
          </p:nvPr>
        </p:nvSpPr>
        <p:spPr/>
        <p:txBody>
          <a:bodyPr/>
          <a:lstStyle/>
          <a:p>
            <a:r>
              <a:rPr lang="en-US" altLang="zh-CN" dirty="0"/>
              <a:t>eukaryotes underwent several rounds of genome duplications in multiple lineages (15), and it can be difficult to distinguish orthologs from paralogs, which is important for detecting coevolutionary signal because the protein interactions of interest are likely to be conserved in orthologs in other species but less so in paralogs.</a:t>
            </a:r>
            <a:endParaRPr lang="zh-CN" altLang="en-US" dirty="0"/>
          </a:p>
        </p:txBody>
      </p:sp>
      <p:sp>
        <p:nvSpPr>
          <p:cNvPr id="4" name="灯片编号占位符 3">
            <a:extLst>
              <a:ext uri="{FF2B5EF4-FFF2-40B4-BE49-F238E27FC236}">
                <a16:creationId xmlns:a16="http://schemas.microsoft.com/office/drawing/2014/main" id="{E900DAB7-850C-ECDD-CDA1-421DFE07CB9D}"/>
              </a:ext>
            </a:extLst>
          </p:cNvPr>
          <p:cNvSpPr>
            <a:spLocks noGrp="1"/>
          </p:cNvSpPr>
          <p:nvPr>
            <p:ph type="sldNum" sz="quarter" idx="5"/>
          </p:nvPr>
        </p:nvSpPr>
        <p:spPr/>
        <p:txBody>
          <a:bodyPr/>
          <a:lstStyle/>
          <a:p>
            <a:fld id="{FDA53A09-2A7B-4F8C-991E-B69CF6B9EE99}" type="slidenum">
              <a:rPr lang="zh-CN" altLang="en-US" smtClean="0"/>
              <a:t>14</a:t>
            </a:fld>
            <a:endParaRPr lang="zh-CN" altLang="en-US"/>
          </a:p>
        </p:txBody>
      </p:sp>
    </p:spTree>
    <p:extLst>
      <p:ext uri="{BB962C8B-B14F-4D97-AF65-F5344CB8AC3E}">
        <p14:creationId xmlns:p14="http://schemas.microsoft.com/office/powerpoint/2010/main" val="286066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A1D53-0DB2-C19A-5A70-D8A71FEA89F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637CD0-85DE-7921-AD5C-AB49D33C9ED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CAD506-1527-C6C9-C87F-6E425928A83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3C27E74-E81D-2422-C515-C0E7C60F5A1E}"/>
              </a:ext>
            </a:extLst>
          </p:cNvPr>
          <p:cNvSpPr>
            <a:spLocks noGrp="1"/>
          </p:cNvSpPr>
          <p:nvPr>
            <p:ph type="sldNum" sz="quarter" idx="5"/>
          </p:nvPr>
        </p:nvSpPr>
        <p:spPr/>
        <p:txBody>
          <a:bodyPr/>
          <a:lstStyle/>
          <a:p>
            <a:fld id="{FDA53A09-2A7B-4F8C-991E-B69CF6B9EE99}" type="slidenum">
              <a:rPr lang="zh-CN" altLang="en-US" smtClean="0"/>
              <a:t>15</a:t>
            </a:fld>
            <a:endParaRPr lang="zh-CN" altLang="en-US"/>
          </a:p>
        </p:txBody>
      </p:sp>
    </p:spTree>
    <p:extLst>
      <p:ext uri="{BB962C8B-B14F-4D97-AF65-F5344CB8AC3E}">
        <p14:creationId xmlns:p14="http://schemas.microsoft.com/office/powerpoint/2010/main" val="2987882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BB1EE-D88E-EB41-6DBD-07CEEC8653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1DF263-432C-80B7-E155-509E76DE6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0E976B-550C-7DDA-4DC2-2B5B56B3BB89}"/>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01EB99DD-E049-54DF-20B7-D0BD6ECF24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9F4706-55CF-8F46-BCCC-D154CA175FC2}"/>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51627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716CF-282C-E742-C163-628F97D105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7D4EC0-FD0E-8FFF-CF4D-E6DF277C5F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070D28-3591-08D6-7119-171D32F1022D}"/>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84114681-B695-6801-3B1D-5AA14DCD0B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F2B280-C3FF-8B18-357E-9B2EAE3A7EF2}"/>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174791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D71EB2-7B24-7310-2875-CBF1CC99123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2C21333-6EB1-21C4-0DBB-408071DA5EB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42700B-7404-07AC-FF13-6AAB4C40FF4D}"/>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107EF6EF-F969-5407-F02D-C7ED8EB2EF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82AB73-0573-1A53-C123-AFF71966F89F}"/>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388834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0C699-A223-27A0-0E96-FF83A0EE80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C78DC0-9C11-5861-EC8E-7734A76094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B6CF19-8D2B-94D8-1D81-24CBF078E88F}"/>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6C6A7929-2576-1BEF-718D-603687494E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0B8EAD-4DA7-FD31-D07C-A0933462B2A1}"/>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421321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10377-45E3-1045-F3A4-A00CC827D2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49CA129-EF3A-B83E-5C08-396F4DABE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5AB898-E80B-8E38-E952-6F5A39586109}"/>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692A99B4-0032-8F00-7746-BA23A451A3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ACCD83-9C9C-9EB4-6CD1-5B0A5D9BA08D}"/>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92223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400FD-ECB3-10DE-0B24-E2BF7898B8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1E3C2E-66BF-DD6D-C830-8C96EEA377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4345091-EF60-80D1-7E27-F0E200D98A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FD3F44A-4443-F8E2-B82F-1209FE6BC41C}"/>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6" name="页脚占位符 5">
            <a:extLst>
              <a:ext uri="{FF2B5EF4-FFF2-40B4-BE49-F238E27FC236}">
                <a16:creationId xmlns:a16="http://schemas.microsoft.com/office/drawing/2014/main" id="{8EFE5BA9-E58B-E509-BF30-1CE838A3B9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C21B5-0F91-D838-C2A3-AB7CEEE3DCB5}"/>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248768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B5D88-4E7E-C254-BFC9-18E806A53B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98F188-07B4-1194-F420-1C8B91000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22BD01-8750-D5ED-C492-24041A14FA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D07899-B47A-ADC2-14C9-54FB9DF48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C57F77-72C2-6FAC-9E84-EE6CA3371CE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698F75E-F703-9AA3-C973-DD2B5F6A55BA}"/>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8" name="页脚占位符 7">
            <a:extLst>
              <a:ext uri="{FF2B5EF4-FFF2-40B4-BE49-F238E27FC236}">
                <a16:creationId xmlns:a16="http://schemas.microsoft.com/office/drawing/2014/main" id="{EC905057-9A93-8D22-8F09-B211B85EBD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21B2CA-4A2C-0C7E-D9CF-612B5EE61030}"/>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419481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D57B0-2752-114F-410A-F863AC9307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58379C-FAE6-03D1-13F0-A95AE7351C21}"/>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4" name="页脚占位符 3">
            <a:extLst>
              <a:ext uri="{FF2B5EF4-FFF2-40B4-BE49-F238E27FC236}">
                <a16:creationId xmlns:a16="http://schemas.microsoft.com/office/drawing/2014/main" id="{FB76A4BF-6C4B-845E-3BAC-725FA4853F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2222C37-D234-CE78-0AD7-E0ED73759814}"/>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79455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2D2F6D-A91C-B83A-672D-F0B7338586AD}"/>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3" name="页脚占位符 2">
            <a:extLst>
              <a:ext uri="{FF2B5EF4-FFF2-40B4-BE49-F238E27FC236}">
                <a16:creationId xmlns:a16="http://schemas.microsoft.com/office/drawing/2014/main" id="{000FBA24-E672-FB05-57A4-88C2C41D11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ADDCFA-F21F-0CB0-5BDD-517A1A89391F}"/>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135172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6F980-B837-E895-B722-E48F5B22E4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B790C2-5AAF-6475-C2E0-F3AF5F091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5F879D7-A05F-48B9-821E-8056DCC95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B11FE6-3196-BBF1-CBC9-890096DA667E}"/>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6" name="页脚占位符 5">
            <a:extLst>
              <a:ext uri="{FF2B5EF4-FFF2-40B4-BE49-F238E27FC236}">
                <a16:creationId xmlns:a16="http://schemas.microsoft.com/office/drawing/2014/main" id="{1D5F8629-B263-737E-AF5E-7DCB2CA07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5EEADF-4AE0-3479-1DC9-2E6BA0C437C2}"/>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185267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96392-C1E5-630F-91CD-D767761A67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281BD7-EA17-1C81-2D8B-9C92FA3BB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F77276F-46E1-5272-623A-B98908C64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95078B-B140-98DB-74EB-2E1116BD346F}"/>
              </a:ext>
            </a:extLst>
          </p:cNvPr>
          <p:cNvSpPr>
            <a:spLocks noGrp="1"/>
          </p:cNvSpPr>
          <p:nvPr>
            <p:ph type="dt" sz="half" idx="10"/>
          </p:nvPr>
        </p:nvSpPr>
        <p:spPr/>
        <p:txBody>
          <a:bodyPr/>
          <a:lstStyle/>
          <a:p>
            <a:fld id="{02F575AE-5754-492A-9944-29CDF4ED343B}" type="datetimeFigureOut">
              <a:rPr lang="zh-CN" altLang="en-US" smtClean="0"/>
              <a:t>2024/2/27</a:t>
            </a:fld>
            <a:endParaRPr lang="zh-CN" altLang="en-US"/>
          </a:p>
        </p:txBody>
      </p:sp>
      <p:sp>
        <p:nvSpPr>
          <p:cNvPr id="6" name="页脚占位符 5">
            <a:extLst>
              <a:ext uri="{FF2B5EF4-FFF2-40B4-BE49-F238E27FC236}">
                <a16:creationId xmlns:a16="http://schemas.microsoft.com/office/drawing/2014/main" id="{6EE1F7EC-ABA5-E027-F74A-B392CF36CB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DF64DA-A056-A53F-73B0-C9330C64DA41}"/>
              </a:ext>
            </a:extLst>
          </p:cNvPr>
          <p:cNvSpPr>
            <a:spLocks noGrp="1"/>
          </p:cNvSpPr>
          <p:nvPr>
            <p:ph type="sldNum" sz="quarter" idx="12"/>
          </p:nvPr>
        </p:nvSpPr>
        <p:spPr/>
        <p:txBody>
          <a:body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294709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B74963-A8F8-45BA-5F68-9FE5579CD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A95AA8-38CC-85F8-D193-79C4F144A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ED2687-D386-E1AC-DC77-9AB45E43E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75AE-5754-492A-9944-29CDF4ED343B}" type="datetimeFigureOut">
              <a:rPr lang="zh-CN" altLang="en-US" smtClean="0"/>
              <a:t>2024/2/27</a:t>
            </a:fld>
            <a:endParaRPr lang="zh-CN" altLang="en-US"/>
          </a:p>
        </p:txBody>
      </p:sp>
      <p:sp>
        <p:nvSpPr>
          <p:cNvPr id="5" name="页脚占位符 4">
            <a:extLst>
              <a:ext uri="{FF2B5EF4-FFF2-40B4-BE49-F238E27FC236}">
                <a16:creationId xmlns:a16="http://schemas.microsoft.com/office/drawing/2014/main" id="{0CF91A79-9A60-A5CD-C38A-18B18DE0F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16FB3F-2F7C-B6EB-50A2-7EC7D89C5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B828-0A08-4C71-968F-4E260C1C3CEC}" type="slidenum">
              <a:rPr lang="zh-CN" altLang="en-US" smtClean="0"/>
              <a:t>‹#›</a:t>
            </a:fld>
            <a:endParaRPr lang="zh-CN" altLang="en-US"/>
          </a:p>
        </p:txBody>
      </p:sp>
    </p:spTree>
    <p:extLst>
      <p:ext uri="{BB962C8B-B14F-4D97-AF65-F5344CB8AC3E}">
        <p14:creationId xmlns:p14="http://schemas.microsoft.com/office/powerpoint/2010/main" val="3412850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382E7-8982-52AB-547A-EC7B896D80B4}"/>
              </a:ext>
            </a:extLst>
          </p:cNvPr>
          <p:cNvSpPr>
            <a:spLocks noGrp="1"/>
          </p:cNvSpPr>
          <p:nvPr>
            <p:ph type="ctrTitle"/>
          </p:nvPr>
        </p:nvSpPr>
        <p:spPr>
          <a:xfrm>
            <a:off x="1524000" y="641717"/>
            <a:ext cx="9144000" cy="2387600"/>
          </a:xfrm>
        </p:spPr>
        <p:txBody>
          <a:bodyPr>
            <a:normAutofit/>
          </a:bodyPr>
          <a:lstStyle/>
          <a:p>
            <a:r>
              <a:rPr lang="en-US" altLang="zh-CN" sz="3600" b="1" dirty="0">
                <a:latin typeface="HelveticaforTarget-Bold" panose="020B0804020202020204" pitchFamily="34" charset="0"/>
                <a:cs typeface="Calibri" panose="020F0502020204030204" pitchFamily="34" charset="0"/>
              </a:rPr>
              <a:t>Co-evolution based computational analysis of protein-protein interactions</a:t>
            </a:r>
            <a:endParaRPr lang="zh-CN" altLang="en-US" sz="3600" b="1" dirty="0">
              <a:latin typeface="HelveticaforTarget-Bold" panose="020B080402020202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EAB284F0-87D2-BB53-7F59-DBE670B02F1F}"/>
              </a:ext>
            </a:extLst>
          </p:cNvPr>
          <p:cNvSpPr>
            <a:spLocks noGrp="1"/>
          </p:cNvSpPr>
          <p:nvPr>
            <p:ph type="subTitle" idx="1"/>
          </p:nvPr>
        </p:nvSpPr>
        <p:spPr/>
        <p:txBody>
          <a:bodyPr/>
          <a:lstStyle/>
          <a:p>
            <a:r>
              <a:rPr lang="en-US" altLang="zh-CN" b="1" dirty="0" err="1">
                <a:latin typeface="HelveticaforTarget-Bold" panose="020B0804020202020204" pitchFamily="34" charset="0"/>
                <a:ea typeface="HelveticaforTarget-Bold" panose="020B0804020202020204" pitchFamily="34" charset="0"/>
                <a:cs typeface="Calibri" panose="020F0502020204030204" pitchFamily="34" charset="0"/>
              </a:rPr>
              <a:t>Yifei</a:t>
            </a:r>
            <a:r>
              <a:rPr lang="en-US" altLang="zh-CN" b="1" dirty="0">
                <a:latin typeface="HelveticaforTarget-Bold" panose="020B0804020202020204" pitchFamily="34" charset="0"/>
                <a:ea typeface="HelveticaforTarget-Bold" panose="020B0804020202020204" pitchFamily="34" charset="0"/>
                <a:cs typeface="Calibri" panose="020F0502020204030204" pitchFamily="34" charset="0"/>
              </a:rPr>
              <a:t> Hu, </a:t>
            </a:r>
            <a:r>
              <a:rPr lang="en-US" altLang="zh-CN" b="1" dirty="0" err="1">
                <a:latin typeface="HelveticaforTarget-Bold" panose="020B0804020202020204" pitchFamily="34" charset="0"/>
                <a:ea typeface="HelveticaforTarget-Bold" panose="020B0804020202020204" pitchFamily="34" charset="0"/>
                <a:cs typeface="Calibri" panose="020F0502020204030204" pitchFamily="34" charset="0"/>
              </a:rPr>
              <a:t>Zhaoxu</a:t>
            </a:r>
            <a:r>
              <a:rPr lang="en-US" altLang="zh-CN" b="1" dirty="0">
                <a:latin typeface="HelveticaforTarget-Bold" panose="020B0804020202020204" pitchFamily="34" charset="0"/>
                <a:ea typeface="HelveticaforTarget-Bold" panose="020B0804020202020204" pitchFamily="34" charset="0"/>
                <a:cs typeface="Calibri" panose="020F0502020204030204" pitchFamily="34" charset="0"/>
              </a:rPr>
              <a:t> Meng, Rongqing Yuan</a:t>
            </a:r>
          </a:p>
          <a:p>
            <a:r>
              <a:rPr lang="en-US" altLang="zh-CN" b="1" dirty="0">
                <a:latin typeface="HelveticaforTarget-Bold" panose="020B0804020202020204" pitchFamily="34" charset="0"/>
                <a:ea typeface="HelveticaforTarget-Bold" panose="020B0804020202020204" pitchFamily="34" charset="0"/>
                <a:cs typeface="Calibri" panose="020F0502020204030204" pitchFamily="34" charset="0"/>
              </a:rPr>
              <a:t>02/27/2024</a:t>
            </a:r>
            <a:endParaRPr lang="zh-CN" altLang="en-US" b="1" dirty="0">
              <a:latin typeface="HelveticaforTarget-Bold" panose="020B0804020202020204" pitchFamily="34" charset="0"/>
              <a:cs typeface="Calibri" panose="020F0502020204030204" pitchFamily="34" charset="0"/>
            </a:endParaRPr>
          </a:p>
        </p:txBody>
      </p:sp>
    </p:spTree>
    <p:extLst>
      <p:ext uri="{BB962C8B-B14F-4D97-AF65-F5344CB8AC3E}">
        <p14:creationId xmlns:p14="http://schemas.microsoft.com/office/powerpoint/2010/main" val="427559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A4C3-F550-B403-606E-E8930402934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90AA8F5-971F-6A6E-6045-C0BF40FECC78}"/>
              </a:ext>
            </a:extLst>
          </p:cNvPr>
          <p:cNvSpPr>
            <a:spLocks noGrp="1"/>
          </p:cNvSpPr>
          <p:nvPr>
            <p:ph type="title"/>
          </p:nvPr>
        </p:nvSpPr>
        <p:spPr>
          <a:xfrm>
            <a:off x="838200" y="143536"/>
            <a:ext cx="10515600" cy="1325563"/>
          </a:xfrm>
        </p:spPr>
        <p:txBody>
          <a:bodyPr>
            <a:normAutofit/>
          </a:bodyPr>
          <a:lstStyle/>
          <a:p>
            <a:r>
              <a:rPr lang="en-US" altLang="zh-CN" sz="3200" b="1" dirty="0">
                <a:latin typeface="HelveticaforTarget-Bold" panose="020B0804020202020204" pitchFamily="34" charset="0"/>
                <a:cs typeface="Calibri" panose="020F0502020204030204" pitchFamily="34" charset="0"/>
              </a:rPr>
              <a:t>Permutation test</a:t>
            </a:r>
            <a:endParaRPr lang="zh-CN" altLang="en-US" sz="3200" b="1" dirty="0">
              <a:latin typeface="HelveticaforTarget-Bold" panose="020B0804020202020204" pitchFamily="34" charset="0"/>
              <a:cs typeface="Calibri" panose="020F0502020204030204" pitchFamily="34" charset="0"/>
            </a:endParaRPr>
          </a:p>
        </p:txBody>
      </p:sp>
    </p:spTree>
    <p:extLst>
      <p:ext uri="{BB962C8B-B14F-4D97-AF65-F5344CB8AC3E}">
        <p14:creationId xmlns:p14="http://schemas.microsoft.com/office/powerpoint/2010/main" val="117046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04CF-A99D-2D8D-F2D1-2973A3F3983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58BC273-CBA1-EF7C-0A3F-2C75C9B16B8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68171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0C71-75B1-82BE-0D36-A435DF4A7B9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9B3DFE6-5824-A4D4-3CBC-ACE02DDB5371}"/>
              </a:ext>
            </a:extLst>
          </p:cNvPr>
          <p:cNvSpPr>
            <a:spLocks noGrp="1"/>
          </p:cNvSpPr>
          <p:nvPr>
            <p:ph type="title"/>
          </p:nvPr>
        </p:nvSpPr>
        <p:spPr/>
        <p:txBody>
          <a:bodyPr>
            <a:normAutofit/>
          </a:bodyPr>
          <a:lstStyle/>
          <a:p>
            <a:r>
              <a:rPr lang="en-US" altLang="zh-CN" sz="3600" dirty="0">
                <a:latin typeface="HelveticaforTarget-Bold" panose="020B0804020202020204" pitchFamily="34" charset="0"/>
              </a:rPr>
              <a:t>Contents</a:t>
            </a:r>
            <a:endParaRPr lang="zh-CN" altLang="en-US" sz="3600" dirty="0">
              <a:latin typeface="HelveticaforTarget-Bold" panose="020B0804020202020204" pitchFamily="34" charset="0"/>
            </a:endParaRPr>
          </a:p>
        </p:txBody>
      </p:sp>
      <p:sp>
        <p:nvSpPr>
          <p:cNvPr id="3" name="内容占位符 2">
            <a:extLst>
              <a:ext uri="{FF2B5EF4-FFF2-40B4-BE49-F238E27FC236}">
                <a16:creationId xmlns:a16="http://schemas.microsoft.com/office/drawing/2014/main" id="{8CC54A65-4AA2-4151-15AF-D58DC1A820F9}"/>
              </a:ext>
            </a:extLst>
          </p:cNvPr>
          <p:cNvSpPr>
            <a:spLocks noGrp="1"/>
          </p:cNvSpPr>
          <p:nvPr>
            <p:ph idx="1"/>
          </p:nvPr>
        </p:nvSpPr>
        <p:spPr/>
        <p:txBody>
          <a:bodyPr/>
          <a:lstStyle/>
          <a:p>
            <a:r>
              <a:rPr lang="en-US" altLang="zh-CN" dirty="0">
                <a:solidFill>
                  <a:schemeClr val="bg1">
                    <a:lumMod val="75000"/>
                  </a:schemeClr>
                </a:solidFill>
                <a:latin typeface="HelveticaforTarget-Bold" panose="020B0804020202020204" pitchFamily="34" charset="0"/>
              </a:rPr>
              <a:t>Background</a:t>
            </a:r>
          </a:p>
          <a:p>
            <a:r>
              <a:rPr lang="en-US" altLang="zh-CN" dirty="0">
                <a:solidFill>
                  <a:schemeClr val="bg1">
                    <a:lumMod val="75000"/>
                  </a:schemeClr>
                </a:solidFill>
                <a:latin typeface="HelveticaforTarget-Bold" panose="020B0804020202020204" pitchFamily="34" charset="0"/>
              </a:rPr>
              <a:t>Methods and Results</a:t>
            </a:r>
          </a:p>
          <a:p>
            <a:r>
              <a:rPr lang="en-US" altLang="zh-CN" dirty="0">
                <a:latin typeface="HelveticaforTarget-Bold" panose="020B0804020202020204" pitchFamily="34" charset="0"/>
              </a:rPr>
              <a:t>Discussions</a:t>
            </a:r>
          </a:p>
          <a:p>
            <a:endParaRPr lang="en-US" altLang="zh-CN" b="1" dirty="0">
              <a:latin typeface="HelveticaforTarget-Bold" panose="020B0804020202020204" pitchFamily="34" charset="0"/>
            </a:endParaRPr>
          </a:p>
        </p:txBody>
      </p:sp>
    </p:spTree>
    <p:extLst>
      <p:ext uri="{BB962C8B-B14F-4D97-AF65-F5344CB8AC3E}">
        <p14:creationId xmlns:p14="http://schemas.microsoft.com/office/powerpoint/2010/main" val="70506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81146-1DC6-1FB6-BCCB-7CF0C6E164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5D18657-B756-1B7C-B5AC-DEDF74AA8F0C}"/>
              </a:ext>
            </a:extLst>
          </p:cNvPr>
          <p:cNvSpPr>
            <a:spLocks noGrp="1"/>
          </p:cNvSpPr>
          <p:nvPr>
            <p:ph type="title"/>
          </p:nvPr>
        </p:nvSpPr>
        <p:spPr>
          <a:xfrm>
            <a:off x="838200" y="143536"/>
            <a:ext cx="10515600" cy="1325563"/>
          </a:xfrm>
        </p:spPr>
        <p:txBody>
          <a:bodyPr>
            <a:normAutofit/>
          </a:bodyPr>
          <a:lstStyle/>
          <a:p>
            <a:r>
              <a:rPr lang="en-US" altLang="zh-CN" sz="3200" b="1" dirty="0">
                <a:latin typeface="HelveticaforTarget-Bold" panose="020B0804020202020204" pitchFamily="34" charset="0"/>
                <a:cs typeface="Calibri" panose="020F0502020204030204" pitchFamily="34" charset="0"/>
              </a:rPr>
              <a:t>What sequences are they?</a:t>
            </a:r>
            <a:endParaRPr lang="zh-CN" altLang="en-US" sz="3200" b="1" dirty="0">
              <a:latin typeface="HelveticaforTarget-Bold" panose="020B080402020202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E54E083E-26D5-CAFD-3577-37771444C3DA}"/>
              </a:ext>
            </a:extLst>
          </p:cNvPr>
          <p:cNvSpPr>
            <a:spLocks noGrp="1"/>
          </p:cNvSpPr>
          <p:nvPr>
            <p:ph idx="1"/>
          </p:nvPr>
        </p:nvSpPr>
        <p:spPr>
          <a:xfrm>
            <a:off x="838200" y="1825625"/>
            <a:ext cx="10515600" cy="4351338"/>
          </a:xfrm>
        </p:spPr>
        <p:txBody>
          <a:bodyPr/>
          <a:lstStyle/>
          <a:p>
            <a:r>
              <a:rPr lang="en-US" altLang="zh-CN" b="1" dirty="0">
                <a:latin typeface="HelveticaforTarget-Bold" panose="020B0804020202020204" pitchFamily="34" charset="0"/>
              </a:rPr>
              <a:t>BLAST against </a:t>
            </a:r>
            <a:r>
              <a:rPr lang="en-US" altLang="zh-CN" b="1" dirty="0" err="1">
                <a:latin typeface="HelveticaforTarget-Bold" panose="020B0804020202020204" pitchFamily="34" charset="0"/>
              </a:rPr>
              <a:t>UniProt</a:t>
            </a:r>
            <a:endParaRPr lang="en-US" altLang="zh-CN" b="1" dirty="0">
              <a:latin typeface="HelveticaforTarget-Bold" panose="020B0804020202020204" pitchFamily="34" charset="0"/>
            </a:endParaRPr>
          </a:p>
          <a:p>
            <a:pPr lvl="1"/>
            <a:r>
              <a:rPr lang="en-US" altLang="zh-CN" b="1" dirty="0">
                <a:latin typeface="HelveticaforTarget-Bold" panose="020B0804020202020204" pitchFamily="34" charset="0"/>
              </a:rPr>
              <a:t>No hit</a:t>
            </a:r>
          </a:p>
          <a:p>
            <a:pPr lvl="1"/>
            <a:endParaRPr lang="en-US" altLang="zh-CN" b="1" dirty="0">
              <a:latin typeface="HelveticaforTarget-Bold" panose="020B0804020202020204" pitchFamily="34" charset="0"/>
            </a:endParaRPr>
          </a:p>
          <a:p>
            <a:r>
              <a:rPr lang="en-US" altLang="zh-CN" b="1" dirty="0">
                <a:latin typeface="HelveticaforTarget-Bold" panose="020B0804020202020204" pitchFamily="34" charset="0"/>
              </a:rPr>
              <a:t>Predict structure with </a:t>
            </a:r>
            <a:r>
              <a:rPr lang="en-US" altLang="zh-CN" b="1" dirty="0" err="1">
                <a:latin typeface="HelveticaforTarget-Bold" panose="020B0804020202020204" pitchFamily="34" charset="0"/>
              </a:rPr>
              <a:t>ESMFold</a:t>
            </a:r>
            <a:r>
              <a:rPr lang="en-US" altLang="zh-CN" b="1" dirty="0">
                <a:latin typeface="HelveticaforTarget-Bold" panose="020B0804020202020204" pitchFamily="34" charset="0"/>
              </a:rPr>
              <a:t>, then use Dali.</a:t>
            </a:r>
          </a:p>
          <a:p>
            <a:pPr lvl="1"/>
            <a:r>
              <a:rPr lang="en-US" altLang="zh-CN" b="1" dirty="0">
                <a:latin typeface="HelveticaforTarget-Bold" panose="020B0804020202020204" pitchFamily="34" charset="0"/>
              </a:rPr>
              <a:t>No significant result</a:t>
            </a:r>
          </a:p>
        </p:txBody>
      </p:sp>
    </p:spTree>
    <p:extLst>
      <p:ext uri="{BB962C8B-B14F-4D97-AF65-F5344CB8AC3E}">
        <p14:creationId xmlns:p14="http://schemas.microsoft.com/office/powerpoint/2010/main" val="269475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BF67F-4E19-9AAC-30E2-27330D0290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A52FEEF-F22B-8BE2-4561-963CA84DA7E1}"/>
              </a:ext>
            </a:extLst>
          </p:cNvPr>
          <p:cNvSpPr>
            <a:spLocks noGrp="1"/>
          </p:cNvSpPr>
          <p:nvPr>
            <p:ph type="title"/>
          </p:nvPr>
        </p:nvSpPr>
        <p:spPr>
          <a:xfrm>
            <a:off x="838200" y="143536"/>
            <a:ext cx="10515600" cy="1325563"/>
          </a:xfrm>
        </p:spPr>
        <p:txBody>
          <a:bodyPr>
            <a:normAutofit/>
          </a:bodyPr>
          <a:lstStyle/>
          <a:p>
            <a:r>
              <a:rPr lang="en-US" altLang="zh-CN" sz="3200" b="1" dirty="0">
                <a:latin typeface="HelveticaforTarget-Bold" panose="020B0804020202020204" pitchFamily="34" charset="0"/>
                <a:cs typeface="Calibri" panose="020F0502020204030204" pitchFamily="34" charset="0"/>
              </a:rPr>
              <a:t>Why bacterial data?</a:t>
            </a:r>
            <a:endParaRPr lang="zh-CN" altLang="en-US" sz="3200" b="1" dirty="0">
              <a:latin typeface="HelveticaforTarget-Bold" panose="020B080402020202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E339F7EE-793D-EA3D-3F07-27AD148CBBA0}"/>
              </a:ext>
            </a:extLst>
          </p:cNvPr>
          <p:cNvSpPr>
            <a:spLocks noGrp="1"/>
          </p:cNvSpPr>
          <p:nvPr>
            <p:ph idx="1"/>
          </p:nvPr>
        </p:nvSpPr>
        <p:spPr>
          <a:xfrm>
            <a:off x="838200" y="1825625"/>
            <a:ext cx="10515600" cy="4351338"/>
          </a:xfrm>
        </p:spPr>
        <p:txBody>
          <a:bodyPr/>
          <a:lstStyle/>
          <a:p>
            <a:r>
              <a:rPr lang="en-US" altLang="zh-CN" b="1" dirty="0">
                <a:latin typeface="HelveticaforTarget-Bold" panose="020B0804020202020204" pitchFamily="34" charset="0"/>
              </a:rPr>
              <a:t>Much more data available</a:t>
            </a:r>
          </a:p>
          <a:p>
            <a:r>
              <a:rPr lang="en-US" altLang="zh-CN" b="1" dirty="0">
                <a:latin typeface="HelveticaforTarget-Bold" panose="020B0804020202020204" pitchFamily="34" charset="0"/>
              </a:rPr>
              <a:t>No alternative splicing</a:t>
            </a:r>
          </a:p>
          <a:p>
            <a:r>
              <a:rPr lang="en-US" altLang="zh-CN" b="1" dirty="0">
                <a:latin typeface="HelveticaforTarget-Bold" panose="020B0804020202020204" pitchFamily="34" charset="0"/>
              </a:rPr>
              <a:t>Eukaryotes underwent several rounds of genome duplications, and it can be difficult to distinguish orthologs from paralogs.</a:t>
            </a:r>
          </a:p>
          <a:p>
            <a:endParaRPr lang="en-US" altLang="zh-CN" b="1" dirty="0">
              <a:latin typeface="HelveticaforTarget-Bold" panose="020B0804020202020204" pitchFamily="34" charset="0"/>
            </a:endParaRPr>
          </a:p>
        </p:txBody>
      </p:sp>
      <p:sp>
        <p:nvSpPr>
          <p:cNvPr id="4" name="文本框 3">
            <a:extLst>
              <a:ext uri="{FF2B5EF4-FFF2-40B4-BE49-F238E27FC236}">
                <a16:creationId xmlns:a16="http://schemas.microsoft.com/office/drawing/2014/main" id="{D753C6EE-D569-E9D5-E2C1-18B936C51C8A}"/>
              </a:ext>
            </a:extLst>
          </p:cNvPr>
          <p:cNvSpPr txBox="1"/>
          <p:nvPr/>
        </p:nvSpPr>
        <p:spPr>
          <a:xfrm>
            <a:off x="8360228" y="6488668"/>
            <a:ext cx="3831772"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Ian Humphreys, </a:t>
            </a:r>
            <a:r>
              <a:rPr lang="en-US" altLang="zh-CN" i="1" dirty="0">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Science</a:t>
            </a:r>
            <a:r>
              <a:rPr lang="en-US" altLang="zh-CN" dirty="0">
                <a:latin typeface="Times New Roman" panose="02020603050405020304" pitchFamily="18" charset="0"/>
                <a:cs typeface="Times New Roman" panose="02020603050405020304" pitchFamily="18" charset="0"/>
              </a:rPr>
              <a:t>. (2021) </a:t>
            </a:r>
            <a:endParaRPr lang="en-US" altLang="zh-CN"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70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D26B2-6E54-8578-E291-53AAB67FB80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7C1F052-70E4-EDB4-74AB-41E7C9CE0A64}"/>
              </a:ext>
            </a:extLst>
          </p:cNvPr>
          <p:cNvSpPr>
            <a:spLocks noGrp="1"/>
          </p:cNvSpPr>
          <p:nvPr>
            <p:ph type="title"/>
          </p:nvPr>
        </p:nvSpPr>
        <p:spPr>
          <a:xfrm>
            <a:off x="838200" y="143536"/>
            <a:ext cx="10515600" cy="1325563"/>
          </a:xfrm>
        </p:spPr>
        <p:txBody>
          <a:bodyPr>
            <a:normAutofit/>
          </a:bodyPr>
          <a:lstStyle/>
          <a:p>
            <a:r>
              <a:rPr lang="en-US" altLang="zh-CN" sz="3200" b="1" dirty="0">
                <a:latin typeface="HelveticaforTarget-Bold" panose="020B0804020202020204" pitchFamily="34" charset="0"/>
                <a:cs typeface="Calibri" panose="020F0502020204030204" pitchFamily="34" charset="0"/>
              </a:rPr>
              <a:t>Computational tools promotes scientific discovery </a:t>
            </a:r>
            <a:endParaRPr lang="zh-CN" altLang="en-US" sz="3200" b="1" dirty="0">
              <a:latin typeface="HelveticaforTarget-Bold" panose="020B08040202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CBE8E428-A197-2EDC-0D16-3945D9CBA962}"/>
              </a:ext>
            </a:extLst>
          </p:cNvPr>
          <p:cNvPicPr>
            <a:picLocks noChangeAspect="1"/>
          </p:cNvPicPr>
          <p:nvPr/>
        </p:nvPicPr>
        <p:blipFill>
          <a:blip r:embed="rId3"/>
          <a:stretch>
            <a:fillRect/>
          </a:stretch>
        </p:blipFill>
        <p:spPr>
          <a:xfrm>
            <a:off x="838200" y="1969498"/>
            <a:ext cx="6041571" cy="4609883"/>
          </a:xfrm>
          <a:prstGeom prst="rect">
            <a:avLst/>
          </a:prstGeom>
        </p:spPr>
      </p:pic>
      <p:sp>
        <p:nvSpPr>
          <p:cNvPr id="5" name="文本框 4">
            <a:extLst>
              <a:ext uri="{FF2B5EF4-FFF2-40B4-BE49-F238E27FC236}">
                <a16:creationId xmlns:a16="http://schemas.microsoft.com/office/drawing/2014/main" id="{951D1536-FDFF-03BF-234C-620DA7A17BF2}"/>
              </a:ext>
            </a:extLst>
          </p:cNvPr>
          <p:cNvSpPr txBox="1"/>
          <p:nvPr/>
        </p:nvSpPr>
        <p:spPr>
          <a:xfrm>
            <a:off x="8814599" y="6488668"/>
            <a:ext cx="337740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Yang Lim, </a:t>
            </a:r>
            <a:r>
              <a:rPr lang="en-US" altLang="zh-CN" i="1" dirty="0">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Science</a:t>
            </a:r>
            <a:r>
              <a:rPr lang="en-US" altLang="zh-CN" dirty="0">
                <a:latin typeface="Times New Roman" panose="02020603050405020304" pitchFamily="18" charset="0"/>
                <a:cs typeface="Times New Roman" panose="02020603050405020304" pitchFamily="18" charset="0"/>
              </a:rPr>
              <a:t>. (2023) </a:t>
            </a:r>
            <a:endParaRPr lang="en-US" altLang="zh-CN" b="0" i="0" dirty="0">
              <a:solidFill>
                <a:srgbClr val="222222"/>
              </a:solidFill>
              <a:effectLst/>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DFBF7010-9DF5-4CA0-2FF1-9BE3B28DAEC4}"/>
              </a:ext>
            </a:extLst>
          </p:cNvPr>
          <p:cNvSpPr txBox="1"/>
          <p:nvPr/>
        </p:nvSpPr>
        <p:spPr>
          <a:xfrm>
            <a:off x="6562271" y="2828835"/>
            <a:ext cx="5271861" cy="1200329"/>
          </a:xfrm>
          <a:prstGeom prst="rect">
            <a:avLst/>
          </a:prstGeom>
          <a:noFill/>
        </p:spPr>
        <p:txBody>
          <a:bodyPr wrap="square">
            <a:spAutoFit/>
          </a:bodyPr>
          <a:lstStyle/>
          <a:p>
            <a:pPr algn="r"/>
            <a:r>
              <a:rPr lang="en-US" altLang="zh-CN" b="1" i="1" dirty="0">
                <a:effectLst/>
                <a:latin typeface="Lato" panose="020F0502020204030203" pitchFamily="34" charset="0"/>
              </a:rPr>
              <a:t>“New directions in science are launched by new tools much more often than by new concepts.”</a:t>
            </a:r>
          </a:p>
          <a:p>
            <a:pPr algn="r"/>
            <a:endParaRPr lang="en-US" altLang="zh-CN" b="0" i="1" dirty="0">
              <a:effectLst/>
              <a:latin typeface="Lato" panose="020F0502020204030203" pitchFamily="34" charset="0"/>
            </a:endParaRPr>
          </a:p>
          <a:p>
            <a:pPr algn="r"/>
            <a:r>
              <a:rPr lang="en-US" altLang="zh-CN" b="1" i="1" dirty="0">
                <a:effectLst/>
                <a:latin typeface="Lato" panose="020F0502020204030203" pitchFamily="34" charset="0"/>
              </a:rPr>
              <a:t>— Freeman Dyson</a:t>
            </a:r>
            <a:endParaRPr lang="zh-CN" altLang="en-US" dirty="0"/>
          </a:p>
        </p:txBody>
      </p:sp>
    </p:spTree>
    <p:extLst>
      <p:ext uri="{BB962C8B-B14F-4D97-AF65-F5344CB8AC3E}">
        <p14:creationId xmlns:p14="http://schemas.microsoft.com/office/powerpoint/2010/main" val="356454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43D0A-167F-0D2D-990F-7721AEF7A4C2}"/>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182DBBF0-5D65-CA0E-C761-58469B433CA5}"/>
              </a:ext>
            </a:extLst>
          </p:cNvPr>
          <p:cNvSpPr txBox="1">
            <a:spLocks/>
          </p:cNvSpPr>
          <p:nvPr/>
        </p:nvSpPr>
        <p:spPr>
          <a:xfrm>
            <a:off x="3475027" y="2866078"/>
            <a:ext cx="5241945" cy="1125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HelveticaforTarget-Bold" panose="020B0804020202020204" pitchFamily="34" charset="0"/>
                <a:ea typeface="HelveticaforTarget-Bold" panose="020B0804020202020204" pitchFamily="34" charset="0"/>
                <a:cs typeface="Calibri" panose="020F0502020204030204" pitchFamily="34" charset="0"/>
              </a:rPr>
              <a:t>Thanks for listening!</a:t>
            </a:r>
          </a:p>
        </p:txBody>
      </p:sp>
    </p:spTree>
    <p:extLst>
      <p:ext uri="{BB962C8B-B14F-4D97-AF65-F5344CB8AC3E}">
        <p14:creationId xmlns:p14="http://schemas.microsoft.com/office/powerpoint/2010/main" val="139711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C0484-93C8-20CF-8914-23C23A02C579}"/>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2669DE6F-65CA-8F16-6741-40691F38B89C}"/>
              </a:ext>
            </a:extLst>
          </p:cNvPr>
          <p:cNvSpPr txBox="1">
            <a:spLocks/>
          </p:cNvSpPr>
          <p:nvPr/>
        </p:nvSpPr>
        <p:spPr>
          <a:xfrm>
            <a:off x="3475027" y="2866078"/>
            <a:ext cx="5241945" cy="1125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HelveticaforTarget-Bold" panose="020B0804020202020204" pitchFamily="34" charset="0"/>
                <a:ea typeface="HelveticaforTarget-Bold" panose="020B0804020202020204" pitchFamily="34" charset="0"/>
                <a:cs typeface="Calibri" panose="020F0502020204030204" pitchFamily="34" charset="0"/>
              </a:rPr>
              <a:t>Thanks for listening!</a:t>
            </a:r>
          </a:p>
        </p:txBody>
      </p:sp>
    </p:spTree>
    <p:extLst>
      <p:ext uri="{BB962C8B-B14F-4D97-AF65-F5344CB8AC3E}">
        <p14:creationId xmlns:p14="http://schemas.microsoft.com/office/powerpoint/2010/main" val="67953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46352-AC00-5DF3-DD5F-89DD5AC07C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F9D5673-2C53-D903-A9A6-E4F527F4B00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90044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DB458-6151-4C71-5AB0-6E42CEB13F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B62274-FDBC-42D7-F410-6B8B8D86C65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955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D719F-D6CE-8A74-9E53-7519D43402C6}"/>
              </a:ext>
            </a:extLst>
          </p:cNvPr>
          <p:cNvSpPr>
            <a:spLocks noGrp="1"/>
          </p:cNvSpPr>
          <p:nvPr>
            <p:ph type="title"/>
          </p:nvPr>
        </p:nvSpPr>
        <p:spPr/>
        <p:txBody>
          <a:bodyPr>
            <a:normAutofit/>
          </a:bodyPr>
          <a:lstStyle/>
          <a:p>
            <a:r>
              <a:rPr lang="en-US" altLang="zh-CN" sz="3600" dirty="0">
                <a:latin typeface="HelveticaforTarget-Bold" panose="020B0804020202020204" pitchFamily="34" charset="0"/>
              </a:rPr>
              <a:t>Contents</a:t>
            </a:r>
            <a:endParaRPr lang="zh-CN" altLang="en-US" sz="3600" dirty="0">
              <a:latin typeface="HelveticaforTarget-Bold" panose="020B0804020202020204" pitchFamily="34" charset="0"/>
            </a:endParaRPr>
          </a:p>
        </p:txBody>
      </p:sp>
      <p:sp>
        <p:nvSpPr>
          <p:cNvPr id="3" name="内容占位符 2">
            <a:extLst>
              <a:ext uri="{FF2B5EF4-FFF2-40B4-BE49-F238E27FC236}">
                <a16:creationId xmlns:a16="http://schemas.microsoft.com/office/drawing/2014/main" id="{77C240E3-235F-76EA-6B83-5478AFCC993B}"/>
              </a:ext>
            </a:extLst>
          </p:cNvPr>
          <p:cNvSpPr>
            <a:spLocks noGrp="1"/>
          </p:cNvSpPr>
          <p:nvPr>
            <p:ph idx="1"/>
          </p:nvPr>
        </p:nvSpPr>
        <p:spPr/>
        <p:txBody>
          <a:bodyPr/>
          <a:lstStyle/>
          <a:p>
            <a:r>
              <a:rPr lang="en-US" altLang="zh-CN" dirty="0">
                <a:latin typeface="HelveticaforTarget-Bold" panose="020B0804020202020204" pitchFamily="34" charset="0"/>
              </a:rPr>
              <a:t>Background</a:t>
            </a:r>
          </a:p>
          <a:p>
            <a:r>
              <a:rPr lang="en-US" altLang="zh-CN" dirty="0">
                <a:latin typeface="HelveticaforTarget-Bold" panose="020B0804020202020204" pitchFamily="34" charset="0"/>
              </a:rPr>
              <a:t>Methods</a:t>
            </a:r>
          </a:p>
          <a:p>
            <a:r>
              <a:rPr lang="en-US" altLang="zh-CN" b="1" dirty="0">
                <a:latin typeface="HelveticaforTarget-Bold" panose="020B0804020202020204" pitchFamily="34" charset="0"/>
              </a:rPr>
              <a:t>Results</a:t>
            </a:r>
          </a:p>
          <a:p>
            <a:r>
              <a:rPr lang="en-US" altLang="zh-CN" b="1" dirty="0">
                <a:latin typeface="HelveticaforTarget-Bold" panose="020B0804020202020204" pitchFamily="34" charset="0"/>
              </a:rPr>
              <a:t>Discussions</a:t>
            </a:r>
          </a:p>
          <a:p>
            <a:endParaRPr lang="en-US" altLang="zh-CN" b="1" dirty="0">
              <a:latin typeface="HelveticaforTarget-Bold" panose="020B0804020202020204" pitchFamily="34" charset="0"/>
            </a:endParaRPr>
          </a:p>
        </p:txBody>
      </p:sp>
    </p:spTree>
    <p:extLst>
      <p:ext uri="{BB962C8B-B14F-4D97-AF65-F5344CB8AC3E}">
        <p14:creationId xmlns:p14="http://schemas.microsoft.com/office/powerpoint/2010/main" val="294232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F4E59-01F6-1674-22FC-B78D4819A92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9C5D1F5-6F24-A0FA-673D-4D82110BDC49}"/>
              </a:ext>
            </a:extLst>
          </p:cNvPr>
          <p:cNvSpPr>
            <a:spLocks noGrp="1"/>
          </p:cNvSpPr>
          <p:nvPr>
            <p:ph type="title"/>
          </p:nvPr>
        </p:nvSpPr>
        <p:spPr/>
        <p:txBody>
          <a:bodyPr>
            <a:normAutofit/>
          </a:bodyPr>
          <a:lstStyle/>
          <a:p>
            <a:r>
              <a:rPr lang="en-US" altLang="zh-CN" sz="3600" dirty="0">
                <a:latin typeface="HelveticaforTarget-Bold" panose="020B0804020202020204" pitchFamily="34" charset="0"/>
              </a:rPr>
              <a:t>Contents</a:t>
            </a:r>
            <a:endParaRPr lang="zh-CN" altLang="en-US" sz="3600" dirty="0">
              <a:latin typeface="HelveticaforTarget-Bold" panose="020B0804020202020204" pitchFamily="34" charset="0"/>
            </a:endParaRPr>
          </a:p>
        </p:txBody>
      </p:sp>
      <p:sp>
        <p:nvSpPr>
          <p:cNvPr id="3" name="内容占位符 2">
            <a:extLst>
              <a:ext uri="{FF2B5EF4-FFF2-40B4-BE49-F238E27FC236}">
                <a16:creationId xmlns:a16="http://schemas.microsoft.com/office/drawing/2014/main" id="{C7CBAFA9-D66B-9466-9677-3BE7B9326C58}"/>
              </a:ext>
            </a:extLst>
          </p:cNvPr>
          <p:cNvSpPr>
            <a:spLocks noGrp="1"/>
          </p:cNvSpPr>
          <p:nvPr>
            <p:ph idx="1"/>
          </p:nvPr>
        </p:nvSpPr>
        <p:spPr/>
        <p:txBody>
          <a:bodyPr/>
          <a:lstStyle/>
          <a:p>
            <a:r>
              <a:rPr lang="en-US" altLang="zh-CN" dirty="0">
                <a:latin typeface="HelveticaforTarget-Bold" panose="020B0804020202020204" pitchFamily="34" charset="0"/>
              </a:rPr>
              <a:t>Background</a:t>
            </a:r>
          </a:p>
          <a:p>
            <a:r>
              <a:rPr lang="en-US" altLang="zh-CN" dirty="0">
                <a:solidFill>
                  <a:schemeClr val="bg1">
                    <a:lumMod val="75000"/>
                  </a:schemeClr>
                </a:solidFill>
                <a:latin typeface="HelveticaforTarget-Bold" panose="020B0804020202020204" pitchFamily="34" charset="0"/>
              </a:rPr>
              <a:t>Methods and Results</a:t>
            </a:r>
          </a:p>
          <a:p>
            <a:r>
              <a:rPr lang="en-US" altLang="zh-CN" dirty="0">
                <a:solidFill>
                  <a:schemeClr val="bg1">
                    <a:lumMod val="75000"/>
                  </a:schemeClr>
                </a:solidFill>
                <a:latin typeface="HelveticaforTarget-Bold" panose="020B0804020202020204" pitchFamily="34" charset="0"/>
              </a:rPr>
              <a:t>Discussions</a:t>
            </a:r>
          </a:p>
          <a:p>
            <a:endParaRPr lang="en-US" altLang="zh-CN" b="1" dirty="0">
              <a:latin typeface="HelveticaforTarget-Bold" panose="020B0804020202020204" pitchFamily="34" charset="0"/>
            </a:endParaRPr>
          </a:p>
        </p:txBody>
      </p:sp>
    </p:spTree>
    <p:extLst>
      <p:ext uri="{BB962C8B-B14F-4D97-AF65-F5344CB8AC3E}">
        <p14:creationId xmlns:p14="http://schemas.microsoft.com/office/powerpoint/2010/main" val="49367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58F66-6D78-3244-BA79-9FB2C7CDC51A}"/>
              </a:ext>
            </a:extLst>
          </p:cNvPr>
          <p:cNvSpPr>
            <a:spLocks noGrp="1"/>
          </p:cNvSpPr>
          <p:nvPr>
            <p:ph type="title"/>
          </p:nvPr>
        </p:nvSpPr>
        <p:spPr>
          <a:xfrm>
            <a:off x="838200" y="143536"/>
            <a:ext cx="10515600" cy="1325563"/>
          </a:xfrm>
        </p:spPr>
        <p:txBody>
          <a:bodyPr>
            <a:normAutofit/>
          </a:bodyPr>
          <a:lstStyle/>
          <a:p>
            <a:r>
              <a:rPr lang="en-US" altLang="zh-CN" sz="3200" b="1" dirty="0">
                <a:latin typeface="HelveticaforTarget-Bold" panose="020B0804020202020204" pitchFamily="34" charset="0"/>
                <a:cs typeface="Calibri" panose="020F0502020204030204" pitchFamily="34" charset="0"/>
              </a:rPr>
              <a:t>Co-evolution</a:t>
            </a:r>
            <a:endParaRPr lang="zh-CN" altLang="en-US" sz="3200" b="1" dirty="0">
              <a:latin typeface="HelveticaforTarget-Bold" panose="020B080402020202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BD85CADB-46D4-3466-DA9B-7E79BBD351F8}"/>
              </a:ext>
            </a:extLst>
          </p:cNvPr>
          <p:cNvSpPr txBox="1"/>
          <p:nvPr/>
        </p:nvSpPr>
        <p:spPr>
          <a:xfrm>
            <a:off x="10687715" y="6488668"/>
            <a:ext cx="1504285"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From Internet</a:t>
            </a:r>
            <a:endParaRPr lang="zh-CN" altLang="en-US"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C85B8B8C-C820-853A-1BB4-0BACFD35E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766" y="993114"/>
            <a:ext cx="7628467" cy="572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25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E90E3-1535-58C3-CF54-6012C55CE2B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7B38A27-9F5A-090E-5C4F-C8BADF9B5632}"/>
              </a:ext>
            </a:extLst>
          </p:cNvPr>
          <p:cNvSpPr>
            <a:spLocks noGrp="1"/>
          </p:cNvSpPr>
          <p:nvPr>
            <p:ph type="title"/>
          </p:nvPr>
        </p:nvSpPr>
        <p:spPr>
          <a:xfrm>
            <a:off x="838200" y="143536"/>
            <a:ext cx="10515600" cy="1325563"/>
          </a:xfrm>
        </p:spPr>
        <p:txBody>
          <a:bodyPr>
            <a:normAutofit/>
          </a:bodyPr>
          <a:lstStyle/>
          <a:p>
            <a:r>
              <a:rPr lang="en-US" altLang="zh-CN" sz="3200" b="1" dirty="0">
                <a:latin typeface="HelveticaforTarget-Bold" panose="020B0804020202020204" pitchFamily="34" charset="0"/>
                <a:cs typeface="Calibri" panose="020F0502020204030204" pitchFamily="34" charset="0"/>
              </a:rPr>
              <a:t>Co-evolution for contact prediction</a:t>
            </a:r>
            <a:endParaRPr lang="zh-CN" altLang="en-US" sz="3200" b="1" dirty="0">
              <a:latin typeface="HelveticaforTarget-Bold" panose="020B0804020202020204" pitchFamily="34" charset="0"/>
              <a:cs typeface="Calibri" panose="020F0502020204030204" pitchFamily="34" charset="0"/>
            </a:endParaRPr>
          </a:p>
        </p:txBody>
      </p:sp>
      <p:pic>
        <p:nvPicPr>
          <p:cNvPr id="2050" name="Picture 2" descr="Figure thumbnail fx1">
            <a:extLst>
              <a:ext uri="{FF2B5EF4-FFF2-40B4-BE49-F238E27FC236}">
                <a16:creationId xmlns:a16="http://schemas.microsoft.com/office/drawing/2014/main" id="{C68648DC-60B4-E917-7F3C-D4495B55E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263" y="1469099"/>
            <a:ext cx="4605337" cy="46053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637F5413-1CAB-0B24-6EEB-9892DFA014F2}"/>
              </a:ext>
            </a:extLst>
          </p:cNvPr>
          <p:cNvSpPr txBox="1"/>
          <p:nvPr/>
        </p:nvSpPr>
        <p:spPr>
          <a:xfrm>
            <a:off x="8166100" y="6345132"/>
            <a:ext cx="40259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Thomas A. </a:t>
            </a:r>
            <a:r>
              <a:rPr lang="en-US" altLang="zh-CN" dirty="0" err="1">
                <a:latin typeface="Times New Roman" panose="02020603050405020304" pitchFamily="18" charset="0"/>
                <a:cs typeface="Times New Roman" panose="02020603050405020304" pitchFamily="18" charset="0"/>
              </a:rPr>
              <a:t>Hopf</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Cell</a:t>
            </a:r>
            <a:r>
              <a:rPr lang="en-US" altLang="zh-CN" dirty="0">
                <a:latin typeface="Times New Roman" panose="02020603050405020304" pitchFamily="18" charset="0"/>
                <a:cs typeface="Times New Roman" panose="02020603050405020304" pitchFamily="18" charset="0"/>
              </a:rPr>
              <a:t>. (2012) </a:t>
            </a:r>
            <a:endParaRPr lang="en-US" altLang="zh-CN"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12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4029E-58E2-6B12-2C96-C603CDE8277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CBBFBF-39A3-FF6E-5CF7-B9CE210890A1}"/>
              </a:ext>
            </a:extLst>
          </p:cNvPr>
          <p:cNvSpPr>
            <a:spLocks noGrp="1"/>
          </p:cNvSpPr>
          <p:nvPr>
            <p:ph type="title"/>
          </p:nvPr>
        </p:nvSpPr>
        <p:spPr>
          <a:xfrm>
            <a:off x="838200" y="143536"/>
            <a:ext cx="10515600" cy="1325563"/>
          </a:xfrm>
        </p:spPr>
        <p:txBody>
          <a:bodyPr>
            <a:normAutofit/>
          </a:bodyPr>
          <a:lstStyle/>
          <a:p>
            <a:r>
              <a:rPr lang="en-US" altLang="zh-CN" sz="3200" b="1" dirty="0">
                <a:latin typeface="HelveticaforTarget-Bold" panose="020B0804020202020204" pitchFamily="34" charset="0"/>
                <a:cs typeface="Calibri" panose="020F0502020204030204" pitchFamily="34" charset="0"/>
              </a:rPr>
              <a:t>Proteome wide prediction</a:t>
            </a:r>
            <a:endParaRPr lang="zh-CN" altLang="en-US" sz="3200" b="1" dirty="0">
              <a:latin typeface="HelveticaforTarget-Bold" panose="020B080402020202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4310330F-70F0-2A9E-D7EB-72A8D343845A}"/>
              </a:ext>
            </a:extLst>
          </p:cNvPr>
          <p:cNvSpPr txBox="1"/>
          <p:nvPr/>
        </p:nvSpPr>
        <p:spPr>
          <a:xfrm>
            <a:off x="8648701" y="6171168"/>
            <a:ext cx="367029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Qian Cong, </a:t>
            </a:r>
            <a:r>
              <a:rPr lang="en-US" altLang="zh-CN" i="1" dirty="0">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Science</a:t>
            </a:r>
            <a:r>
              <a:rPr lang="en-US" altLang="zh-CN" dirty="0">
                <a:latin typeface="Times New Roman" panose="02020603050405020304" pitchFamily="18" charset="0"/>
                <a:cs typeface="Times New Roman" panose="02020603050405020304" pitchFamily="18" charset="0"/>
              </a:rPr>
              <a:t>. (2019) </a:t>
            </a:r>
            <a:endParaRPr lang="en-US" altLang="zh-CN" b="0" i="0" dirty="0">
              <a:solidFill>
                <a:srgbClr val="222222"/>
              </a:solidFill>
              <a:effectLst/>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C7E1317-A022-4F22-83D5-3F106A17928B}"/>
              </a:ext>
            </a:extLst>
          </p:cNvPr>
          <p:cNvPicPr>
            <a:picLocks noChangeAspect="1"/>
          </p:cNvPicPr>
          <p:nvPr/>
        </p:nvPicPr>
        <p:blipFill>
          <a:blip r:embed="rId3"/>
          <a:stretch>
            <a:fillRect/>
          </a:stretch>
        </p:blipFill>
        <p:spPr>
          <a:xfrm>
            <a:off x="2347389" y="1198239"/>
            <a:ext cx="7497221" cy="4639322"/>
          </a:xfrm>
          <a:prstGeom prst="rect">
            <a:avLst/>
          </a:prstGeom>
        </p:spPr>
      </p:pic>
    </p:spTree>
    <p:extLst>
      <p:ext uri="{BB962C8B-B14F-4D97-AF65-F5344CB8AC3E}">
        <p14:creationId xmlns:p14="http://schemas.microsoft.com/office/powerpoint/2010/main" val="61014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1CD27-D0ED-7F43-1C46-18D4DE0A20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240A919-635C-BC8D-7413-F426AB21BCC8}"/>
              </a:ext>
            </a:extLst>
          </p:cNvPr>
          <p:cNvSpPr>
            <a:spLocks noGrp="1"/>
          </p:cNvSpPr>
          <p:nvPr>
            <p:ph type="title"/>
          </p:nvPr>
        </p:nvSpPr>
        <p:spPr/>
        <p:txBody>
          <a:bodyPr>
            <a:normAutofit/>
          </a:bodyPr>
          <a:lstStyle/>
          <a:p>
            <a:r>
              <a:rPr lang="en-US" altLang="zh-CN" sz="3600" dirty="0">
                <a:latin typeface="HelveticaforTarget-Bold" panose="020B0804020202020204" pitchFamily="34" charset="0"/>
              </a:rPr>
              <a:t>Contents</a:t>
            </a:r>
            <a:endParaRPr lang="zh-CN" altLang="en-US" sz="3600" dirty="0">
              <a:latin typeface="HelveticaforTarget-Bold" panose="020B0804020202020204" pitchFamily="34" charset="0"/>
            </a:endParaRPr>
          </a:p>
        </p:txBody>
      </p:sp>
      <p:sp>
        <p:nvSpPr>
          <p:cNvPr id="3" name="内容占位符 2">
            <a:extLst>
              <a:ext uri="{FF2B5EF4-FFF2-40B4-BE49-F238E27FC236}">
                <a16:creationId xmlns:a16="http://schemas.microsoft.com/office/drawing/2014/main" id="{C7E44C6B-71DB-AA34-5691-A4E157B13C88}"/>
              </a:ext>
            </a:extLst>
          </p:cNvPr>
          <p:cNvSpPr>
            <a:spLocks noGrp="1"/>
          </p:cNvSpPr>
          <p:nvPr>
            <p:ph idx="1"/>
          </p:nvPr>
        </p:nvSpPr>
        <p:spPr/>
        <p:txBody>
          <a:bodyPr/>
          <a:lstStyle/>
          <a:p>
            <a:r>
              <a:rPr lang="en-US" altLang="zh-CN" dirty="0">
                <a:solidFill>
                  <a:schemeClr val="bg1">
                    <a:lumMod val="75000"/>
                  </a:schemeClr>
                </a:solidFill>
                <a:latin typeface="HelveticaforTarget-Bold" panose="020B0804020202020204" pitchFamily="34" charset="0"/>
              </a:rPr>
              <a:t>Background</a:t>
            </a:r>
          </a:p>
          <a:p>
            <a:r>
              <a:rPr lang="en-US" altLang="zh-CN" dirty="0">
                <a:latin typeface="HelveticaforTarget-Bold" panose="020B0804020202020204" pitchFamily="34" charset="0"/>
              </a:rPr>
              <a:t>Methods and Results</a:t>
            </a:r>
            <a:endParaRPr lang="en-US" altLang="zh-CN" dirty="0">
              <a:solidFill>
                <a:schemeClr val="bg1">
                  <a:lumMod val="75000"/>
                </a:schemeClr>
              </a:solidFill>
              <a:latin typeface="HelveticaforTarget-Bold" panose="020B0804020202020204" pitchFamily="34" charset="0"/>
            </a:endParaRPr>
          </a:p>
          <a:p>
            <a:r>
              <a:rPr lang="en-US" altLang="zh-CN" dirty="0">
                <a:solidFill>
                  <a:schemeClr val="bg1">
                    <a:lumMod val="75000"/>
                  </a:schemeClr>
                </a:solidFill>
                <a:latin typeface="HelveticaforTarget-Bold" panose="020B0804020202020204" pitchFamily="34" charset="0"/>
              </a:rPr>
              <a:t>Discussions</a:t>
            </a:r>
          </a:p>
          <a:p>
            <a:endParaRPr lang="en-US" altLang="zh-CN" b="1" dirty="0">
              <a:latin typeface="HelveticaforTarget-Bold" panose="020B0804020202020204" pitchFamily="34" charset="0"/>
            </a:endParaRPr>
          </a:p>
        </p:txBody>
      </p:sp>
    </p:spTree>
    <p:extLst>
      <p:ext uri="{BB962C8B-B14F-4D97-AF65-F5344CB8AC3E}">
        <p14:creationId xmlns:p14="http://schemas.microsoft.com/office/powerpoint/2010/main" val="277966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00CA-2C33-ABF5-FB61-F0577A898A8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CDBB8B-6E72-3931-9147-839AE45495B1}"/>
              </a:ext>
            </a:extLst>
          </p:cNvPr>
          <p:cNvSpPr>
            <a:spLocks noGrp="1"/>
          </p:cNvSpPr>
          <p:nvPr>
            <p:ph type="title"/>
          </p:nvPr>
        </p:nvSpPr>
        <p:spPr/>
        <p:txBody>
          <a:bodyPr>
            <a:normAutofit/>
          </a:bodyPr>
          <a:lstStyle/>
          <a:p>
            <a:r>
              <a:rPr lang="en-US" altLang="zh-CN" sz="3600" dirty="0">
                <a:latin typeface="HelveticaforTarget-Bold" panose="020B0804020202020204" pitchFamily="34" charset="0"/>
              </a:rPr>
              <a:t>Data preparation</a:t>
            </a:r>
            <a:endParaRPr lang="zh-CN" altLang="en-US" sz="3600" dirty="0">
              <a:latin typeface="HelveticaforTarget-Bold" panose="020B0804020202020204" pitchFamily="34" charset="0"/>
            </a:endParaRPr>
          </a:p>
        </p:txBody>
      </p:sp>
      <p:sp>
        <p:nvSpPr>
          <p:cNvPr id="3" name="内容占位符 2">
            <a:extLst>
              <a:ext uri="{FF2B5EF4-FFF2-40B4-BE49-F238E27FC236}">
                <a16:creationId xmlns:a16="http://schemas.microsoft.com/office/drawing/2014/main" id="{B86F68A6-33F6-F1BD-27C8-F4C5406A5999}"/>
              </a:ext>
            </a:extLst>
          </p:cNvPr>
          <p:cNvSpPr>
            <a:spLocks noGrp="1"/>
          </p:cNvSpPr>
          <p:nvPr>
            <p:ph idx="1"/>
          </p:nvPr>
        </p:nvSpPr>
        <p:spPr/>
        <p:txBody>
          <a:bodyPr/>
          <a:lstStyle/>
          <a:p>
            <a:r>
              <a:rPr lang="en-US" altLang="zh-CN" dirty="0">
                <a:latin typeface="HelveticaforTarget-Bold" panose="020B0804020202020204" pitchFamily="34" charset="0"/>
              </a:rPr>
              <a:t>Remove positions with gap rate &gt; 0.5.</a:t>
            </a:r>
          </a:p>
          <a:p>
            <a:r>
              <a:rPr lang="en-US" altLang="zh-CN" dirty="0">
                <a:latin typeface="HelveticaforTarget-Bold" panose="020B0804020202020204" pitchFamily="34" charset="0"/>
              </a:rPr>
              <a:t>Remove sequences with gap rate &gt; 0.5</a:t>
            </a:r>
            <a:endParaRPr lang="en-US" altLang="zh-CN" b="1" dirty="0">
              <a:latin typeface="HelveticaforTarget-Bold" panose="020B0804020202020204" pitchFamily="34" charset="0"/>
            </a:endParaRPr>
          </a:p>
          <a:p>
            <a:endParaRPr lang="en-US" altLang="zh-CN" b="1" dirty="0">
              <a:latin typeface="HelveticaforTarget-Bold" panose="020B0804020202020204" pitchFamily="34" charset="0"/>
            </a:endParaRPr>
          </a:p>
        </p:txBody>
      </p:sp>
      <p:graphicFrame>
        <p:nvGraphicFramePr>
          <p:cNvPr id="6" name="内容占位符 3">
            <a:extLst>
              <a:ext uri="{FF2B5EF4-FFF2-40B4-BE49-F238E27FC236}">
                <a16:creationId xmlns:a16="http://schemas.microsoft.com/office/drawing/2014/main" id="{AF9A4849-83A3-5B26-873F-B80D4FA9F853}"/>
              </a:ext>
            </a:extLst>
          </p:cNvPr>
          <p:cNvGraphicFramePr>
            <a:graphicFrameLocks/>
          </p:cNvGraphicFramePr>
          <p:nvPr>
            <p:extLst>
              <p:ext uri="{D42A27DB-BD31-4B8C-83A1-F6EECF244321}">
                <p14:modId xmlns:p14="http://schemas.microsoft.com/office/powerpoint/2010/main" val="746294336"/>
              </p:ext>
            </p:extLst>
          </p:nvPr>
        </p:nvGraphicFramePr>
        <p:xfrm>
          <a:off x="838200" y="4001294"/>
          <a:ext cx="8763000" cy="1112520"/>
        </p:xfrm>
        <a:graphic>
          <a:graphicData uri="http://schemas.openxmlformats.org/drawingml/2006/table">
            <a:tbl>
              <a:tblPr firstRow="1" bandRow="1">
                <a:tableStyleId>{5940675A-B579-460E-94D1-54222C63F5DA}</a:tableStyleId>
              </a:tblPr>
              <a:tblGrid>
                <a:gridCol w="2841885">
                  <a:extLst>
                    <a:ext uri="{9D8B030D-6E8A-4147-A177-3AD203B41FA5}">
                      <a16:colId xmlns:a16="http://schemas.microsoft.com/office/drawing/2014/main" val="3523969368"/>
                    </a:ext>
                  </a:extLst>
                </a:gridCol>
                <a:gridCol w="1364105">
                  <a:extLst>
                    <a:ext uri="{9D8B030D-6E8A-4147-A177-3AD203B41FA5}">
                      <a16:colId xmlns:a16="http://schemas.microsoft.com/office/drawing/2014/main" val="2708513806"/>
                    </a:ext>
                  </a:extLst>
                </a:gridCol>
                <a:gridCol w="1446551">
                  <a:extLst>
                    <a:ext uri="{9D8B030D-6E8A-4147-A177-3AD203B41FA5}">
                      <a16:colId xmlns:a16="http://schemas.microsoft.com/office/drawing/2014/main" val="2775425174"/>
                    </a:ext>
                  </a:extLst>
                </a:gridCol>
                <a:gridCol w="1357859">
                  <a:extLst>
                    <a:ext uri="{9D8B030D-6E8A-4147-A177-3AD203B41FA5}">
                      <a16:colId xmlns:a16="http://schemas.microsoft.com/office/drawing/2014/main" val="529566741"/>
                    </a:ext>
                  </a:extLst>
                </a:gridCol>
                <a:gridCol w="1752600">
                  <a:extLst>
                    <a:ext uri="{9D8B030D-6E8A-4147-A177-3AD203B41FA5}">
                      <a16:colId xmlns:a16="http://schemas.microsoft.com/office/drawing/2014/main" val="929346213"/>
                    </a:ext>
                  </a:extLst>
                </a:gridCol>
              </a:tblGrid>
              <a:tr h="370840">
                <a:tc>
                  <a:txBody>
                    <a:bodyPr/>
                    <a:lstStyle/>
                    <a:p>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latin typeface="Times New Roman" panose="02020603050405020304" pitchFamily="18" charset="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945988"/>
                  </a:ext>
                </a:extLst>
              </a:tr>
              <a:tr h="370840">
                <a:tc>
                  <a:txBody>
                    <a:bodyPr/>
                    <a:lstStyle/>
                    <a:p>
                      <a:r>
                        <a:rPr lang="en-US" altLang="zh-CN" dirty="0">
                          <a:latin typeface="Times New Roman" panose="02020603050405020304" pitchFamily="18" charset="0"/>
                          <a:cs typeface="Times New Roman" panose="02020603050405020304" pitchFamily="18" charset="0"/>
                        </a:rPr>
                        <a:t>Sequences</a:t>
                      </a:r>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Times New Roman" panose="02020603050405020304" pitchFamily="18" charset="0"/>
                          <a:ea typeface="+mn-ea"/>
                          <a:cs typeface="Times New Roman" panose="02020603050405020304" pitchFamily="18" charset="0"/>
                        </a:rPr>
                        <a:t>3104</a:t>
                      </a:r>
                      <a:endParaRPr lang="zh-CN" altLang="en-US" b="0" dirty="0">
                        <a:latin typeface="Times New Roman" panose="02020603050405020304" pitchFamily="18" charset="0"/>
                        <a:cs typeface="Times New Roman" panose="02020603050405020304" pitchFamily="18" charset="0"/>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Times New Roman" panose="02020603050405020304" pitchFamily="18" charset="0"/>
                          <a:ea typeface="+mn-ea"/>
                          <a:cs typeface="Times New Roman" panose="02020603050405020304" pitchFamily="18" charset="0"/>
                        </a:rPr>
                        <a:t>3040</a:t>
                      </a:r>
                      <a:endParaRPr lang="zh-CN" alt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Times New Roman" panose="02020603050405020304" pitchFamily="18" charset="0"/>
                          <a:ea typeface="+mn-ea"/>
                          <a:cs typeface="Times New Roman" panose="02020603050405020304" pitchFamily="18" charset="0"/>
                        </a:rPr>
                        <a:t>3178</a:t>
                      </a:r>
                      <a:endParaRPr lang="zh-CN" altLang="en-US" b="0" dirty="0">
                        <a:latin typeface="Times New Roman" panose="02020603050405020304" pitchFamily="18" charset="0"/>
                        <a:cs typeface="Times New Roman" panose="02020603050405020304" pitchFamily="18" charset="0"/>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Times New Roman" panose="02020603050405020304" pitchFamily="18" charset="0"/>
                          <a:ea typeface="+mn-ea"/>
                          <a:cs typeface="Times New Roman" panose="02020603050405020304" pitchFamily="18" charset="0"/>
                        </a:rPr>
                        <a:t>3643</a:t>
                      </a:r>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878424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Sequence length</a:t>
                      </a:r>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Times New Roman" panose="02020603050405020304" pitchFamily="18" charset="0"/>
                          <a:ea typeface="+mn-ea"/>
                          <a:cs typeface="Times New Roman" panose="02020603050405020304" pitchFamily="18" charset="0"/>
                        </a:rPr>
                        <a:t>161</a:t>
                      </a:r>
                      <a:endParaRPr lang="zh-CN" altLang="en-US" b="0" dirty="0">
                        <a:latin typeface="Times New Roman" panose="02020603050405020304" pitchFamily="18" charset="0"/>
                        <a:cs typeface="Times New Roman" panose="02020603050405020304" pitchFamily="18" charset="0"/>
                      </a:endParaRPr>
                    </a:p>
                  </a:txBody>
                  <a:tcPr>
                    <a:lnL w="12700" cmpd="sng">
                      <a:noFill/>
                    </a:lnL>
                    <a:lnR w="12700" cmpd="sng">
                      <a:noFill/>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Times New Roman" panose="02020603050405020304" pitchFamily="18" charset="0"/>
                          <a:ea typeface="+mn-ea"/>
                          <a:cs typeface="Times New Roman" panose="02020603050405020304" pitchFamily="18" charset="0"/>
                        </a:rPr>
                        <a:t>264</a:t>
                      </a:r>
                      <a:endParaRPr lang="zh-CN" alt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Times New Roman" panose="02020603050405020304" pitchFamily="18" charset="0"/>
                          <a:ea typeface="+mn-ea"/>
                          <a:cs typeface="Times New Roman" panose="02020603050405020304" pitchFamily="18" charset="0"/>
                        </a:rPr>
                        <a:t>267</a:t>
                      </a:r>
                      <a:endParaRPr lang="zh-CN" altLang="en-US" b="0" dirty="0">
                        <a:latin typeface="Times New Roman" panose="02020603050405020304" pitchFamily="18" charset="0"/>
                        <a:cs typeface="Times New Roman" panose="02020603050405020304" pitchFamily="18" charset="0"/>
                      </a:endParaRPr>
                    </a:p>
                  </a:txBody>
                  <a:tcPr>
                    <a:lnL w="12700" cmpd="sng">
                      <a:noFill/>
                    </a:lnL>
                    <a:lnR w="12700" cmpd="sng">
                      <a:noFill/>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0" i="0" kern="1200" dirty="0">
                          <a:solidFill>
                            <a:schemeClr val="tx1"/>
                          </a:solidFill>
                          <a:effectLst/>
                          <a:latin typeface="Times New Roman" panose="02020603050405020304" pitchFamily="18" charset="0"/>
                          <a:ea typeface="+mn-ea"/>
                          <a:cs typeface="Times New Roman" panose="02020603050405020304" pitchFamily="18" charset="0"/>
                        </a:rPr>
                        <a:t>401</a:t>
                      </a:r>
                      <a:endParaRPr lang="zh-CN" altLang="en-US" dirty="0">
                        <a:latin typeface="Times New Roman" panose="02020603050405020304" pitchFamily="18" charset="0"/>
                        <a:cs typeface="Times New Roman" panose="02020603050405020304" pitchFamily="18" charset="0"/>
                      </a:endParaRPr>
                    </a:p>
                  </a:txBody>
                  <a:tcPr>
                    <a:lnL w="12700" cmpd="sng">
                      <a:noFill/>
                    </a:lnL>
                    <a:lnR w="12700" cmpd="sng">
                      <a:noFill/>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0047114"/>
                  </a:ext>
                </a:extLst>
              </a:tr>
            </a:tbl>
          </a:graphicData>
        </a:graphic>
      </p:graphicFrame>
    </p:spTree>
    <p:extLst>
      <p:ext uri="{BB962C8B-B14F-4D97-AF65-F5344CB8AC3E}">
        <p14:creationId xmlns:p14="http://schemas.microsoft.com/office/powerpoint/2010/main" val="400968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628D6-4C4C-45CC-C93F-343BE5CA9B3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A8A0C7-54D1-F73A-54EA-EC662D7E9F16}"/>
              </a:ext>
            </a:extLst>
          </p:cNvPr>
          <p:cNvSpPr>
            <a:spLocks noGrp="1"/>
          </p:cNvSpPr>
          <p:nvPr>
            <p:ph type="title"/>
          </p:nvPr>
        </p:nvSpPr>
        <p:spPr>
          <a:xfrm>
            <a:off x="838200" y="143536"/>
            <a:ext cx="10515600" cy="1325563"/>
          </a:xfrm>
        </p:spPr>
        <p:txBody>
          <a:bodyPr>
            <a:normAutofit/>
          </a:bodyPr>
          <a:lstStyle/>
          <a:p>
            <a:r>
              <a:rPr lang="en-US" altLang="zh-CN" sz="3200" b="1" dirty="0">
                <a:latin typeface="HelveticaforTarget-Bold" panose="020B0804020202020204" pitchFamily="34" charset="0"/>
                <a:cs typeface="Calibri" panose="020F0502020204030204" pitchFamily="34" charset="0"/>
              </a:rPr>
              <a:t>Methods</a:t>
            </a:r>
            <a:endParaRPr lang="zh-CN" altLang="en-US" sz="3200" b="1" dirty="0">
              <a:latin typeface="HelveticaforTarget-Bold" panose="020B0804020202020204" pitchFamily="34" charset="0"/>
              <a:cs typeface="Calibri" panose="020F0502020204030204" pitchFamily="34" charset="0"/>
            </a:endParaRPr>
          </a:p>
        </p:txBody>
      </p:sp>
      <p:sp>
        <p:nvSpPr>
          <p:cNvPr id="9" name="Google Shape;6388;p64">
            <a:extLst>
              <a:ext uri="{FF2B5EF4-FFF2-40B4-BE49-F238E27FC236}">
                <a16:creationId xmlns:a16="http://schemas.microsoft.com/office/drawing/2014/main" id="{1D1370E2-D78A-060F-8F2D-00B03F6DC939}"/>
              </a:ext>
            </a:extLst>
          </p:cNvPr>
          <p:cNvSpPr/>
          <p:nvPr/>
        </p:nvSpPr>
        <p:spPr>
          <a:xfrm>
            <a:off x="1267178" y="3632709"/>
            <a:ext cx="2499176" cy="27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rPr>
              <a:t>Input </a:t>
            </a:r>
            <a:r>
              <a:rPr kumimoji="0" lang="en-US"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rPr>
              <a:t>(</a:t>
            </a:r>
            <a:r>
              <a:rPr lang="en-US" sz="1050" kern="0" dirty="0">
                <a:solidFill>
                  <a:srgbClr val="000000"/>
                </a:solidFill>
                <a:latin typeface="HelveticaforTarget-Bold" panose="020B0804020202020204" pitchFamily="34" charset="0"/>
                <a:ea typeface="HelveticaforTarget-Bold" panose="020B0804020202020204" pitchFamily="34" charset="0"/>
                <a:cs typeface="Arial"/>
                <a:sym typeface="Arial"/>
              </a:rPr>
              <a:t>N, L, 21)</a:t>
            </a:r>
            <a:r>
              <a:rPr lang="zh-CN" altLang="en-US" sz="1050" kern="0" dirty="0">
                <a:solidFill>
                  <a:srgbClr val="000000"/>
                </a:solidFill>
                <a:latin typeface="HelveticaforTarget-Bold" panose="020B0804020202020204" pitchFamily="34" charset="0"/>
                <a:cs typeface="Arial"/>
                <a:sym typeface="Arial"/>
              </a:rPr>
              <a:t> </a:t>
            </a:r>
            <a:endParaRPr kumimoji="0"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sp>
        <p:nvSpPr>
          <p:cNvPr id="10" name="Google Shape;6389;p64">
            <a:extLst>
              <a:ext uri="{FF2B5EF4-FFF2-40B4-BE49-F238E27FC236}">
                <a16:creationId xmlns:a16="http://schemas.microsoft.com/office/drawing/2014/main" id="{C0FD8DE8-C164-1064-A441-3066980F225F}"/>
              </a:ext>
            </a:extLst>
          </p:cNvPr>
          <p:cNvSpPr/>
          <p:nvPr/>
        </p:nvSpPr>
        <p:spPr>
          <a:xfrm>
            <a:off x="1267176" y="3283136"/>
            <a:ext cx="2499176" cy="2751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rPr>
              <a:t>Compute</a:t>
            </a:r>
            <a:r>
              <a:rPr kumimoji="0" lang="en-US" sz="1050" b="0" i="0" u="none" strike="noStrike" kern="0" cap="none" spc="0" normalizeH="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rPr>
              <a:t> covariance between residues</a:t>
            </a:r>
            <a:endParaRPr kumimoji="0"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sp>
        <p:nvSpPr>
          <p:cNvPr id="11" name="Google Shape;6390;p64">
            <a:extLst>
              <a:ext uri="{FF2B5EF4-FFF2-40B4-BE49-F238E27FC236}">
                <a16:creationId xmlns:a16="http://schemas.microsoft.com/office/drawing/2014/main" id="{78E7B82D-A4B7-F599-FDF9-2DD5FF638E37}"/>
              </a:ext>
            </a:extLst>
          </p:cNvPr>
          <p:cNvSpPr/>
          <p:nvPr/>
        </p:nvSpPr>
        <p:spPr>
          <a:xfrm>
            <a:off x="1267178" y="2583990"/>
            <a:ext cx="2499176" cy="2751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altLang="zh-CN" sz="1050" kern="0" dirty="0">
                <a:solidFill>
                  <a:srgbClr val="000000"/>
                </a:solidFill>
                <a:latin typeface="HelveticaforTarget-Bold" panose="020B0804020202020204" pitchFamily="34" charset="0"/>
                <a:ea typeface="HelveticaforTarget-Bold" panose="020B0804020202020204" pitchFamily="34" charset="0"/>
                <a:cs typeface="Arial"/>
                <a:sym typeface="Arial"/>
              </a:rPr>
              <a:t>Collapse</a:t>
            </a:r>
          </a:p>
        </p:txBody>
      </p:sp>
      <p:sp>
        <p:nvSpPr>
          <p:cNvPr id="13" name="Google Shape;6391;p64">
            <a:extLst>
              <a:ext uri="{FF2B5EF4-FFF2-40B4-BE49-F238E27FC236}">
                <a16:creationId xmlns:a16="http://schemas.microsoft.com/office/drawing/2014/main" id="{D8C19516-B005-E205-4BF7-A1A484485C1D}"/>
              </a:ext>
            </a:extLst>
          </p:cNvPr>
          <p:cNvSpPr/>
          <p:nvPr/>
        </p:nvSpPr>
        <p:spPr>
          <a:xfrm>
            <a:off x="1267178" y="2933562"/>
            <a:ext cx="2499176" cy="275100"/>
          </a:xfrm>
          <a:prstGeom prst="rect">
            <a:avLst/>
          </a:prstGeom>
          <a:solidFill>
            <a:srgbClr val="A4C2F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050" kern="0" dirty="0">
                <a:solidFill>
                  <a:srgbClr val="000000"/>
                </a:solidFill>
                <a:latin typeface="HelveticaforTarget-Bold" panose="020B0804020202020204" pitchFamily="34" charset="0"/>
                <a:ea typeface="HelveticaforTarget-Bold" panose="020B0804020202020204" pitchFamily="34" charset="0"/>
                <a:cs typeface="Arial"/>
                <a:sym typeface="Arial"/>
              </a:rPr>
              <a:t>Covariance data (L</a:t>
            </a:r>
            <a:r>
              <a:rPr lang="en-US" altLang="zh-CN" sz="1050" kern="0" dirty="0">
                <a:solidFill>
                  <a:srgbClr val="000000"/>
                </a:solidFill>
                <a:latin typeface="HelveticaforTarget-Bold" panose="020B0804020202020204" pitchFamily="34" charset="0"/>
                <a:ea typeface="HelveticaforTarget-Bold" panose="020B0804020202020204" pitchFamily="34" charset="0"/>
                <a:cs typeface="Arial"/>
                <a:sym typeface="Arial"/>
              </a:rPr>
              <a:t>, L, 21, 21</a:t>
            </a:r>
            <a:r>
              <a:rPr lang="en-US" sz="1050" kern="0" dirty="0">
                <a:solidFill>
                  <a:srgbClr val="000000"/>
                </a:solidFill>
                <a:latin typeface="HelveticaforTarget-Bold" panose="020B0804020202020204" pitchFamily="34" charset="0"/>
                <a:ea typeface="HelveticaforTarget-Bold" panose="020B0804020202020204" pitchFamily="34" charset="0"/>
                <a:cs typeface="Arial"/>
                <a:sym typeface="Arial"/>
              </a:rPr>
              <a:t>)</a:t>
            </a:r>
            <a:endParaRPr kumimoji="0"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sp>
        <p:nvSpPr>
          <p:cNvPr id="15" name="Google Shape;6392;p64">
            <a:extLst>
              <a:ext uri="{FF2B5EF4-FFF2-40B4-BE49-F238E27FC236}">
                <a16:creationId xmlns:a16="http://schemas.microsoft.com/office/drawing/2014/main" id="{B1E7F927-33E5-293D-DC07-DD46D0F6F174}"/>
              </a:ext>
            </a:extLst>
          </p:cNvPr>
          <p:cNvSpPr/>
          <p:nvPr/>
        </p:nvSpPr>
        <p:spPr>
          <a:xfrm>
            <a:off x="1267178" y="2234405"/>
            <a:ext cx="2499176" cy="275100"/>
          </a:xfrm>
          <a:prstGeom prst="rect">
            <a:avLst/>
          </a:prstGeom>
          <a:solidFill>
            <a:srgbClr val="A4C2F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defRPr/>
            </a:pPr>
            <a:r>
              <a:rPr lang="en-US" altLang="zh-CN" sz="1050" kern="0" dirty="0">
                <a:solidFill>
                  <a:srgbClr val="000000"/>
                </a:solidFill>
                <a:latin typeface="HelveticaforTarget-Bold" panose="020B0804020202020204" pitchFamily="34" charset="0"/>
                <a:ea typeface="HelveticaforTarget-Bold" panose="020B0804020202020204" pitchFamily="34" charset="0"/>
                <a:cs typeface="Arial"/>
                <a:sym typeface="Arial"/>
              </a:rPr>
              <a:t>Covariance</a:t>
            </a:r>
            <a:r>
              <a:rPr lang="pt-BR" altLang="zh-CN" sz="1050" kern="0" dirty="0">
                <a:solidFill>
                  <a:srgbClr val="000000"/>
                </a:solidFill>
                <a:latin typeface="HelveticaforTarget-Bold" panose="020B0804020202020204" pitchFamily="34" charset="0"/>
                <a:ea typeface="HelveticaforTarget-Bold" panose="020B0804020202020204" pitchFamily="34" charset="0"/>
                <a:cs typeface="Arial"/>
                <a:sym typeface="Arial"/>
              </a:rPr>
              <a:t> matrix (N, N)</a:t>
            </a:r>
            <a:endParaRPr kumimoji="0" lang="pt-BR" altLang="zh-CN"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sp>
        <p:nvSpPr>
          <p:cNvPr id="20" name="Google Shape;6393;p64">
            <a:extLst>
              <a:ext uri="{FF2B5EF4-FFF2-40B4-BE49-F238E27FC236}">
                <a16:creationId xmlns:a16="http://schemas.microsoft.com/office/drawing/2014/main" id="{B1E49D6D-D07F-02B0-1603-3E3F8BE88012}"/>
              </a:ext>
            </a:extLst>
          </p:cNvPr>
          <p:cNvSpPr/>
          <p:nvPr/>
        </p:nvSpPr>
        <p:spPr>
          <a:xfrm>
            <a:off x="1267178" y="1875628"/>
            <a:ext cx="2499176" cy="275100"/>
          </a:xfrm>
          <a:prstGeom prst="rect">
            <a:avLst/>
          </a:prstGeom>
          <a:solidFill>
            <a:srgbClr val="B6D7A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050" kern="0" dirty="0">
                <a:solidFill>
                  <a:srgbClr val="000000"/>
                </a:solidFill>
                <a:latin typeface="HelveticaforTarget-Bold" panose="020B0804020202020204" pitchFamily="34" charset="0"/>
                <a:ea typeface="HelveticaforTarget-Bold" panose="020B0804020202020204" pitchFamily="34" charset="0"/>
                <a:cs typeface="Arial"/>
                <a:sym typeface="Arial"/>
              </a:rPr>
              <a:t>Statistical analysis</a:t>
            </a:r>
            <a:endParaRPr kumimoji="0"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cxnSp>
        <p:nvCxnSpPr>
          <p:cNvPr id="26" name="Google Shape;6397;p64">
            <a:extLst>
              <a:ext uri="{FF2B5EF4-FFF2-40B4-BE49-F238E27FC236}">
                <a16:creationId xmlns:a16="http://schemas.microsoft.com/office/drawing/2014/main" id="{A60DE9F1-8644-D316-748C-5A7BD1441D4C}"/>
              </a:ext>
            </a:extLst>
          </p:cNvPr>
          <p:cNvCxnSpPr>
            <a:stCxn id="9" idx="0"/>
            <a:endCxn id="10" idx="2"/>
          </p:cNvCxnSpPr>
          <p:nvPr/>
        </p:nvCxnSpPr>
        <p:spPr>
          <a:xfrm flipH="1" flipV="1">
            <a:off x="2516764" y="3558236"/>
            <a:ext cx="2" cy="74473"/>
          </a:xfrm>
          <a:prstGeom prst="straightConnector1">
            <a:avLst/>
          </a:prstGeom>
          <a:noFill/>
          <a:ln w="9525" cap="flat" cmpd="sng">
            <a:solidFill>
              <a:srgbClr val="595959"/>
            </a:solidFill>
            <a:prstDash val="solid"/>
            <a:round/>
            <a:headEnd type="none" w="med" len="med"/>
            <a:tailEnd type="none" w="med" len="med"/>
          </a:ln>
        </p:spPr>
      </p:cxnSp>
      <p:cxnSp>
        <p:nvCxnSpPr>
          <p:cNvPr id="27" name="Google Shape;6398;p64">
            <a:extLst>
              <a:ext uri="{FF2B5EF4-FFF2-40B4-BE49-F238E27FC236}">
                <a16:creationId xmlns:a16="http://schemas.microsoft.com/office/drawing/2014/main" id="{83C77100-5482-6421-4B50-F2096DF15F27}"/>
              </a:ext>
            </a:extLst>
          </p:cNvPr>
          <p:cNvCxnSpPr>
            <a:stCxn id="10" idx="0"/>
            <a:endCxn id="13" idx="2"/>
          </p:cNvCxnSpPr>
          <p:nvPr/>
        </p:nvCxnSpPr>
        <p:spPr>
          <a:xfrm flipV="1">
            <a:off x="2516764" y="3208662"/>
            <a:ext cx="2" cy="74474"/>
          </a:xfrm>
          <a:prstGeom prst="straightConnector1">
            <a:avLst/>
          </a:prstGeom>
          <a:noFill/>
          <a:ln w="9525" cap="flat" cmpd="sng">
            <a:solidFill>
              <a:srgbClr val="595959"/>
            </a:solidFill>
            <a:prstDash val="solid"/>
            <a:round/>
            <a:headEnd type="none" w="med" len="med"/>
            <a:tailEnd type="none" w="med" len="med"/>
          </a:ln>
        </p:spPr>
      </p:cxnSp>
      <p:cxnSp>
        <p:nvCxnSpPr>
          <p:cNvPr id="28" name="Google Shape;6399;p64">
            <a:extLst>
              <a:ext uri="{FF2B5EF4-FFF2-40B4-BE49-F238E27FC236}">
                <a16:creationId xmlns:a16="http://schemas.microsoft.com/office/drawing/2014/main" id="{D53731E5-E233-F2C3-80E9-3261579C4C7E}"/>
              </a:ext>
            </a:extLst>
          </p:cNvPr>
          <p:cNvCxnSpPr>
            <a:stCxn id="13" idx="0"/>
            <a:endCxn id="13" idx="0"/>
          </p:cNvCxnSpPr>
          <p:nvPr/>
        </p:nvCxnSpPr>
        <p:spPr>
          <a:xfrm>
            <a:off x="2516766" y="2933562"/>
            <a:ext cx="0" cy="0"/>
          </a:xfrm>
          <a:prstGeom prst="straightConnector1">
            <a:avLst/>
          </a:prstGeom>
          <a:noFill/>
          <a:ln w="9525" cap="flat" cmpd="sng">
            <a:solidFill>
              <a:srgbClr val="595959"/>
            </a:solidFill>
            <a:prstDash val="solid"/>
            <a:round/>
            <a:headEnd type="none" w="med" len="med"/>
            <a:tailEnd type="none" w="med" len="med"/>
          </a:ln>
        </p:spPr>
      </p:cxnSp>
      <p:cxnSp>
        <p:nvCxnSpPr>
          <p:cNvPr id="29" name="Google Shape;6400;p64">
            <a:extLst>
              <a:ext uri="{FF2B5EF4-FFF2-40B4-BE49-F238E27FC236}">
                <a16:creationId xmlns:a16="http://schemas.microsoft.com/office/drawing/2014/main" id="{276C8DB8-2C6A-E395-5B19-FC100BA0DAF1}"/>
              </a:ext>
            </a:extLst>
          </p:cNvPr>
          <p:cNvCxnSpPr>
            <a:stCxn id="11" idx="0"/>
            <a:endCxn id="15" idx="2"/>
          </p:cNvCxnSpPr>
          <p:nvPr/>
        </p:nvCxnSpPr>
        <p:spPr>
          <a:xfrm flipV="1">
            <a:off x="2516766" y="2509505"/>
            <a:ext cx="0" cy="74485"/>
          </a:xfrm>
          <a:prstGeom prst="straightConnector1">
            <a:avLst/>
          </a:prstGeom>
          <a:noFill/>
          <a:ln w="9525" cap="flat" cmpd="sng">
            <a:solidFill>
              <a:srgbClr val="595959"/>
            </a:solidFill>
            <a:prstDash val="solid"/>
            <a:round/>
            <a:headEnd type="none" w="med" len="med"/>
            <a:tailEnd type="none" w="med" len="med"/>
          </a:ln>
        </p:spPr>
      </p:cxnSp>
      <p:cxnSp>
        <p:nvCxnSpPr>
          <p:cNvPr id="30" name="Google Shape;6401;p64">
            <a:extLst>
              <a:ext uri="{FF2B5EF4-FFF2-40B4-BE49-F238E27FC236}">
                <a16:creationId xmlns:a16="http://schemas.microsoft.com/office/drawing/2014/main" id="{8BFB9C32-FFC3-60CA-26A5-17D8A918BAD9}"/>
              </a:ext>
            </a:extLst>
          </p:cNvPr>
          <p:cNvCxnSpPr>
            <a:stCxn id="13" idx="0"/>
            <a:endCxn id="13" idx="0"/>
          </p:cNvCxnSpPr>
          <p:nvPr/>
        </p:nvCxnSpPr>
        <p:spPr>
          <a:xfrm>
            <a:off x="2516766" y="2933562"/>
            <a:ext cx="0" cy="0"/>
          </a:xfrm>
          <a:prstGeom prst="straightConnector1">
            <a:avLst/>
          </a:prstGeom>
          <a:noFill/>
          <a:ln w="9525" cap="flat" cmpd="sng">
            <a:solidFill>
              <a:srgbClr val="595959"/>
            </a:solidFill>
            <a:prstDash val="solid"/>
            <a:round/>
            <a:headEnd type="none" w="med" len="med"/>
            <a:tailEnd type="none" w="med" len="med"/>
          </a:ln>
        </p:spPr>
      </p:cxnSp>
      <p:cxnSp>
        <p:nvCxnSpPr>
          <p:cNvPr id="31" name="Google Shape;6402;p64">
            <a:extLst>
              <a:ext uri="{FF2B5EF4-FFF2-40B4-BE49-F238E27FC236}">
                <a16:creationId xmlns:a16="http://schemas.microsoft.com/office/drawing/2014/main" id="{FE28C26D-53A5-448E-C461-CECF26B99C87}"/>
              </a:ext>
            </a:extLst>
          </p:cNvPr>
          <p:cNvCxnSpPr>
            <a:stCxn id="13" idx="0"/>
            <a:endCxn id="13" idx="0"/>
          </p:cNvCxnSpPr>
          <p:nvPr/>
        </p:nvCxnSpPr>
        <p:spPr>
          <a:xfrm>
            <a:off x="2516766" y="2933562"/>
            <a:ext cx="0" cy="0"/>
          </a:xfrm>
          <a:prstGeom prst="straightConnector1">
            <a:avLst/>
          </a:prstGeom>
          <a:noFill/>
          <a:ln w="9525" cap="flat" cmpd="sng">
            <a:solidFill>
              <a:srgbClr val="595959"/>
            </a:solidFill>
            <a:prstDash val="solid"/>
            <a:round/>
            <a:headEnd type="none" w="med" len="med"/>
            <a:tailEnd type="none" w="med" len="med"/>
          </a:ln>
        </p:spPr>
      </p:cxnSp>
      <p:cxnSp>
        <p:nvCxnSpPr>
          <p:cNvPr id="32" name="Google Shape;6403;p64">
            <a:extLst>
              <a:ext uri="{FF2B5EF4-FFF2-40B4-BE49-F238E27FC236}">
                <a16:creationId xmlns:a16="http://schemas.microsoft.com/office/drawing/2014/main" id="{12403D2D-B8B7-F7F4-1781-978D5E285974}"/>
              </a:ext>
            </a:extLst>
          </p:cNvPr>
          <p:cNvCxnSpPr>
            <a:stCxn id="11" idx="2"/>
            <a:endCxn id="13" idx="0"/>
          </p:cNvCxnSpPr>
          <p:nvPr/>
        </p:nvCxnSpPr>
        <p:spPr>
          <a:xfrm>
            <a:off x="2516766" y="2859090"/>
            <a:ext cx="0" cy="74472"/>
          </a:xfrm>
          <a:prstGeom prst="straightConnector1">
            <a:avLst/>
          </a:prstGeom>
          <a:noFill/>
          <a:ln w="9525" cap="flat" cmpd="sng">
            <a:solidFill>
              <a:srgbClr val="595959"/>
            </a:solidFill>
            <a:prstDash val="solid"/>
            <a:round/>
            <a:headEnd type="none" w="med" len="med"/>
            <a:tailEnd type="none" w="med" len="med"/>
          </a:ln>
        </p:spPr>
      </p:cxnSp>
      <p:cxnSp>
        <p:nvCxnSpPr>
          <p:cNvPr id="33" name="Google Shape;6404;p64">
            <a:extLst>
              <a:ext uri="{FF2B5EF4-FFF2-40B4-BE49-F238E27FC236}">
                <a16:creationId xmlns:a16="http://schemas.microsoft.com/office/drawing/2014/main" id="{EF9B0598-CE87-2C26-DDCA-D15B59C3C864}"/>
              </a:ext>
            </a:extLst>
          </p:cNvPr>
          <p:cNvCxnSpPr>
            <a:cxnSpLocks/>
            <a:stCxn id="15" idx="0"/>
            <a:endCxn id="20" idx="2"/>
          </p:cNvCxnSpPr>
          <p:nvPr/>
        </p:nvCxnSpPr>
        <p:spPr>
          <a:xfrm flipV="1">
            <a:off x="2516766" y="2150728"/>
            <a:ext cx="0" cy="83677"/>
          </a:xfrm>
          <a:prstGeom prst="straightConnector1">
            <a:avLst/>
          </a:prstGeom>
          <a:noFill/>
          <a:ln w="9525" cap="flat" cmpd="sng">
            <a:solidFill>
              <a:srgbClr val="595959"/>
            </a:solidFill>
            <a:prstDash val="solid"/>
            <a:round/>
            <a:headEnd type="none" w="med" len="med"/>
            <a:tailEnd type="none" w="med" len="med"/>
          </a:ln>
        </p:spPr>
      </p:cxnSp>
      <p:pic>
        <p:nvPicPr>
          <p:cNvPr id="4" name="图片 3">
            <a:extLst>
              <a:ext uri="{FF2B5EF4-FFF2-40B4-BE49-F238E27FC236}">
                <a16:creationId xmlns:a16="http://schemas.microsoft.com/office/drawing/2014/main" id="{34C4DBB2-4FAD-450B-AB7C-0A92475D7AF0}"/>
              </a:ext>
            </a:extLst>
          </p:cNvPr>
          <p:cNvPicPr>
            <a:picLocks noChangeAspect="1"/>
          </p:cNvPicPr>
          <p:nvPr/>
        </p:nvPicPr>
        <p:blipFill rotWithShape="1">
          <a:blip r:embed="rId3">
            <a:extLst>
              <a:ext uri="{28A0092B-C50C-407E-A947-70E740481C1C}">
                <a14:useLocalDpi xmlns:a14="http://schemas.microsoft.com/office/drawing/2010/main" val="0"/>
              </a:ext>
            </a:extLst>
          </a:blip>
          <a:srcRect b="45917"/>
          <a:stretch/>
        </p:blipFill>
        <p:spPr>
          <a:xfrm>
            <a:off x="838198" y="4747599"/>
            <a:ext cx="4013200" cy="920384"/>
          </a:xfrm>
          <a:prstGeom prst="rect">
            <a:avLst/>
          </a:prstGeom>
        </p:spPr>
      </p:pic>
      <p:sp>
        <p:nvSpPr>
          <p:cNvPr id="5" name="Google Shape;6388;p64">
            <a:extLst>
              <a:ext uri="{FF2B5EF4-FFF2-40B4-BE49-F238E27FC236}">
                <a16:creationId xmlns:a16="http://schemas.microsoft.com/office/drawing/2014/main" id="{0ED8443A-4827-3B62-F73B-A7A323F65311}"/>
              </a:ext>
            </a:extLst>
          </p:cNvPr>
          <p:cNvSpPr/>
          <p:nvPr/>
        </p:nvSpPr>
        <p:spPr>
          <a:xfrm>
            <a:off x="7434581" y="2924348"/>
            <a:ext cx="2499176" cy="27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rPr>
              <a:t>Input </a:t>
            </a:r>
            <a:r>
              <a:rPr kumimoji="0" lang="en-US"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rPr>
              <a:t>(</a:t>
            </a:r>
            <a:r>
              <a:rPr lang="en-US" sz="1050" kern="0" dirty="0">
                <a:solidFill>
                  <a:srgbClr val="000000"/>
                </a:solidFill>
                <a:latin typeface="HelveticaforTarget-Bold" panose="020B0804020202020204" pitchFamily="34" charset="0"/>
                <a:ea typeface="HelveticaforTarget-Bold" panose="020B0804020202020204" pitchFamily="34" charset="0"/>
                <a:cs typeface="Arial"/>
                <a:sym typeface="Arial"/>
              </a:rPr>
              <a:t>N, L, 21)</a:t>
            </a:r>
            <a:r>
              <a:rPr lang="zh-CN" altLang="en-US" sz="1050" kern="0" dirty="0">
                <a:solidFill>
                  <a:srgbClr val="000000"/>
                </a:solidFill>
                <a:latin typeface="HelveticaforTarget-Bold" panose="020B0804020202020204" pitchFamily="34" charset="0"/>
                <a:cs typeface="Arial"/>
                <a:sym typeface="Arial"/>
              </a:rPr>
              <a:t> </a:t>
            </a:r>
            <a:endParaRPr kumimoji="0"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sp>
        <p:nvSpPr>
          <p:cNvPr id="7" name="Google Shape;6389;p64">
            <a:extLst>
              <a:ext uri="{FF2B5EF4-FFF2-40B4-BE49-F238E27FC236}">
                <a16:creationId xmlns:a16="http://schemas.microsoft.com/office/drawing/2014/main" id="{68F43761-FEF7-17B0-3942-772F8D5708E8}"/>
              </a:ext>
            </a:extLst>
          </p:cNvPr>
          <p:cNvSpPr/>
          <p:nvPr/>
        </p:nvSpPr>
        <p:spPr>
          <a:xfrm>
            <a:off x="7434579" y="2574775"/>
            <a:ext cx="2499176" cy="275100"/>
          </a:xfrm>
          <a:prstGeom prst="rect">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rPr>
              <a:t>Compute</a:t>
            </a:r>
            <a:r>
              <a:rPr kumimoji="0" lang="en-US" sz="1050" b="0" i="0" u="none" strike="noStrike" kern="0" cap="none" spc="0" normalizeH="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rPr>
              <a:t> MI between residues</a:t>
            </a:r>
            <a:endParaRPr kumimoji="0"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sp>
        <p:nvSpPr>
          <p:cNvPr id="12" name="Google Shape;6391;p64">
            <a:extLst>
              <a:ext uri="{FF2B5EF4-FFF2-40B4-BE49-F238E27FC236}">
                <a16:creationId xmlns:a16="http://schemas.microsoft.com/office/drawing/2014/main" id="{36BBCEFF-9FB1-209F-BB6B-BDFF3F79FD29}"/>
              </a:ext>
            </a:extLst>
          </p:cNvPr>
          <p:cNvSpPr/>
          <p:nvPr/>
        </p:nvSpPr>
        <p:spPr>
          <a:xfrm>
            <a:off x="7434581" y="2225201"/>
            <a:ext cx="2499176" cy="275100"/>
          </a:xfrm>
          <a:prstGeom prst="rect">
            <a:avLst/>
          </a:prstGeom>
          <a:solidFill>
            <a:srgbClr val="A4C2F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050" kern="0" dirty="0">
                <a:solidFill>
                  <a:srgbClr val="000000"/>
                </a:solidFill>
                <a:latin typeface="HelveticaforTarget-Bold" panose="020B0804020202020204" pitchFamily="34" charset="0"/>
                <a:ea typeface="HelveticaforTarget-Bold" panose="020B0804020202020204" pitchFamily="34" charset="0"/>
                <a:cs typeface="Arial"/>
                <a:sym typeface="Arial"/>
              </a:rPr>
              <a:t>MI matrix (L</a:t>
            </a:r>
            <a:r>
              <a:rPr lang="en-US" altLang="zh-CN" sz="1050" kern="0" dirty="0">
                <a:solidFill>
                  <a:srgbClr val="000000"/>
                </a:solidFill>
                <a:latin typeface="HelveticaforTarget-Bold" panose="020B0804020202020204" pitchFamily="34" charset="0"/>
                <a:ea typeface="HelveticaforTarget-Bold" panose="020B0804020202020204" pitchFamily="34" charset="0"/>
                <a:cs typeface="Arial"/>
                <a:sym typeface="Arial"/>
              </a:rPr>
              <a:t>, L</a:t>
            </a:r>
            <a:r>
              <a:rPr lang="en-US" sz="1050" kern="0" dirty="0">
                <a:solidFill>
                  <a:srgbClr val="000000"/>
                </a:solidFill>
                <a:latin typeface="HelveticaforTarget-Bold" panose="020B0804020202020204" pitchFamily="34" charset="0"/>
                <a:ea typeface="HelveticaforTarget-Bold" panose="020B0804020202020204" pitchFamily="34" charset="0"/>
                <a:cs typeface="Arial"/>
                <a:sym typeface="Arial"/>
              </a:rPr>
              <a:t>)</a:t>
            </a:r>
            <a:endParaRPr kumimoji="0"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sp>
        <p:nvSpPr>
          <p:cNvPr id="14" name="Google Shape;6393;p64">
            <a:extLst>
              <a:ext uri="{FF2B5EF4-FFF2-40B4-BE49-F238E27FC236}">
                <a16:creationId xmlns:a16="http://schemas.microsoft.com/office/drawing/2014/main" id="{CABADA99-911F-75E7-699D-928C4DAC7F81}"/>
              </a:ext>
            </a:extLst>
          </p:cNvPr>
          <p:cNvSpPr/>
          <p:nvPr/>
        </p:nvSpPr>
        <p:spPr>
          <a:xfrm>
            <a:off x="7434579" y="1875628"/>
            <a:ext cx="2499176" cy="275100"/>
          </a:xfrm>
          <a:prstGeom prst="rect">
            <a:avLst/>
          </a:prstGeom>
          <a:solidFill>
            <a:srgbClr val="B6D7A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1050" kern="0" dirty="0">
                <a:solidFill>
                  <a:srgbClr val="000000"/>
                </a:solidFill>
                <a:latin typeface="HelveticaforTarget-Bold" panose="020B0804020202020204" pitchFamily="34" charset="0"/>
                <a:ea typeface="HelveticaforTarget-Bold" panose="020B0804020202020204" pitchFamily="34" charset="0"/>
                <a:cs typeface="Arial"/>
                <a:sym typeface="Arial"/>
              </a:rPr>
              <a:t>Statistical analysis</a:t>
            </a:r>
            <a:endParaRPr kumimoji="0" sz="1050" b="0" i="0" u="none" strike="noStrike" kern="0" cap="none" spc="0" normalizeH="0" baseline="0" noProof="0" dirty="0">
              <a:ln>
                <a:noFill/>
              </a:ln>
              <a:solidFill>
                <a:srgbClr val="000000"/>
              </a:solidFill>
              <a:effectLst/>
              <a:uLnTx/>
              <a:uFillTx/>
              <a:latin typeface="HelveticaforTarget-Bold" panose="020B0804020202020204" pitchFamily="34" charset="0"/>
              <a:ea typeface="HelveticaforTarget-Bold" panose="020B0804020202020204" pitchFamily="34" charset="0"/>
              <a:cs typeface="Arial"/>
              <a:sym typeface="Arial"/>
            </a:endParaRPr>
          </a:p>
        </p:txBody>
      </p:sp>
      <p:cxnSp>
        <p:nvCxnSpPr>
          <p:cNvPr id="16" name="Google Shape;6397;p64">
            <a:extLst>
              <a:ext uri="{FF2B5EF4-FFF2-40B4-BE49-F238E27FC236}">
                <a16:creationId xmlns:a16="http://schemas.microsoft.com/office/drawing/2014/main" id="{21AA441B-1AC5-9C34-B329-E67A81FE6CA6}"/>
              </a:ext>
            </a:extLst>
          </p:cNvPr>
          <p:cNvCxnSpPr>
            <a:stCxn id="5" idx="0"/>
            <a:endCxn id="7" idx="2"/>
          </p:cNvCxnSpPr>
          <p:nvPr/>
        </p:nvCxnSpPr>
        <p:spPr>
          <a:xfrm flipH="1" flipV="1">
            <a:off x="8684167" y="2849875"/>
            <a:ext cx="2" cy="74473"/>
          </a:xfrm>
          <a:prstGeom prst="straightConnector1">
            <a:avLst/>
          </a:prstGeom>
          <a:noFill/>
          <a:ln w="9525" cap="flat" cmpd="sng">
            <a:solidFill>
              <a:srgbClr val="595959"/>
            </a:solidFill>
            <a:prstDash val="solid"/>
            <a:round/>
            <a:headEnd type="none" w="med" len="med"/>
            <a:tailEnd type="none" w="med" len="med"/>
          </a:ln>
        </p:spPr>
      </p:cxnSp>
      <p:cxnSp>
        <p:nvCxnSpPr>
          <p:cNvPr id="17" name="Google Shape;6398;p64">
            <a:extLst>
              <a:ext uri="{FF2B5EF4-FFF2-40B4-BE49-F238E27FC236}">
                <a16:creationId xmlns:a16="http://schemas.microsoft.com/office/drawing/2014/main" id="{2FA41AF3-D0A7-83BF-3942-FE021F3FE8C3}"/>
              </a:ext>
            </a:extLst>
          </p:cNvPr>
          <p:cNvCxnSpPr>
            <a:cxnSpLocks/>
            <a:stCxn id="7" idx="0"/>
            <a:endCxn id="12" idx="2"/>
          </p:cNvCxnSpPr>
          <p:nvPr/>
        </p:nvCxnSpPr>
        <p:spPr>
          <a:xfrm flipV="1">
            <a:off x="8684167" y="2500301"/>
            <a:ext cx="2" cy="74474"/>
          </a:xfrm>
          <a:prstGeom prst="straightConnector1">
            <a:avLst/>
          </a:prstGeom>
          <a:noFill/>
          <a:ln w="9525" cap="flat" cmpd="sng">
            <a:solidFill>
              <a:srgbClr val="595959"/>
            </a:solidFill>
            <a:prstDash val="solid"/>
            <a:round/>
            <a:headEnd type="none" w="med" len="med"/>
            <a:tailEnd type="none" w="med" len="med"/>
          </a:ln>
        </p:spPr>
      </p:cxnSp>
      <p:cxnSp>
        <p:nvCxnSpPr>
          <p:cNvPr id="18" name="Google Shape;6399;p64">
            <a:extLst>
              <a:ext uri="{FF2B5EF4-FFF2-40B4-BE49-F238E27FC236}">
                <a16:creationId xmlns:a16="http://schemas.microsoft.com/office/drawing/2014/main" id="{42A72257-D5E6-EF48-1273-24A6BCB89B9D}"/>
              </a:ext>
            </a:extLst>
          </p:cNvPr>
          <p:cNvCxnSpPr>
            <a:cxnSpLocks/>
            <a:stCxn id="12" idx="0"/>
            <a:endCxn id="12" idx="0"/>
          </p:cNvCxnSpPr>
          <p:nvPr/>
        </p:nvCxnSpPr>
        <p:spPr>
          <a:xfrm>
            <a:off x="8684169" y="2225201"/>
            <a:ext cx="0" cy="0"/>
          </a:xfrm>
          <a:prstGeom prst="straightConnector1">
            <a:avLst/>
          </a:prstGeom>
          <a:noFill/>
          <a:ln w="9525" cap="flat" cmpd="sng">
            <a:solidFill>
              <a:srgbClr val="595959"/>
            </a:solidFill>
            <a:prstDash val="solid"/>
            <a:round/>
            <a:headEnd type="none" w="med" len="med"/>
            <a:tailEnd type="none" w="med" len="med"/>
          </a:ln>
        </p:spPr>
      </p:cxnSp>
      <p:cxnSp>
        <p:nvCxnSpPr>
          <p:cNvPr id="19" name="Google Shape;6401;p64">
            <a:extLst>
              <a:ext uri="{FF2B5EF4-FFF2-40B4-BE49-F238E27FC236}">
                <a16:creationId xmlns:a16="http://schemas.microsoft.com/office/drawing/2014/main" id="{1F11C69C-D169-9C00-33F9-E0DBD7DC934C}"/>
              </a:ext>
            </a:extLst>
          </p:cNvPr>
          <p:cNvCxnSpPr>
            <a:cxnSpLocks/>
            <a:stCxn id="12" idx="0"/>
            <a:endCxn id="12" idx="0"/>
          </p:cNvCxnSpPr>
          <p:nvPr/>
        </p:nvCxnSpPr>
        <p:spPr>
          <a:xfrm>
            <a:off x="8684169" y="2225201"/>
            <a:ext cx="0" cy="0"/>
          </a:xfrm>
          <a:prstGeom prst="straightConnector1">
            <a:avLst/>
          </a:prstGeom>
          <a:noFill/>
          <a:ln w="9525" cap="flat" cmpd="sng">
            <a:solidFill>
              <a:srgbClr val="595959"/>
            </a:solidFill>
            <a:prstDash val="solid"/>
            <a:round/>
            <a:headEnd type="none" w="med" len="med"/>
            <a:tailEnd type="none" w="med" len="med"/>
          </a:ln>
        </p:spPr>
      </p:cxnSp>
      <p:cxnSp>
        <p:nvCxnSpPr>
          <p:cNvPr id="21" name="Google Shape;6402;p64">
            <a:extLst>
              <a:ext uri="{FF2B5EF4-FFF2-40B4-BE49-F238E27FC236}">
                <a16:creationId xmlns:a16="http://schemas.microsoft.com/office/drawing/2014/main" id="{B4A5BEE4-CFF6-787E-1C53-6EA69C8972A7}"/>
              </a:ext>
            </a:extLst>
          </p:cNvPr>
          <p:cNvCxnSpPr>
            <a:cxnSpLocks/>
            <a:stCxn id="12" idx="0"/>
            <a:endCxn id="12" idx="0"/>
          </p:cNvCxnSpPr>
          <p:nvPr/>
        </p:nvCxnSpPr>
        <p:spPr>
          <a:xfrm>
            <a:off x="8684169" y="2225201"/>
            <a:ext cx="0" cy="0"/>
          </a:xfrm>
          <a:prstGeom prst="straightConnector1">
            <a:avLst/>
          </a:prstGeom>
          <a:noFill/>
          <a:ln w="9525" cap="flat" cmpd="sng">
            <a:solidFill>
              <a:srgbClr val="595959"/>
            </a:solidFill>
            <a:prstDash val="solid"/>
            <a:round/>
            <a:headEnd type="none" w="med" len="med"/>
            <a:tailEnd type="none" w="med" len="med"/>
          </a:ln>
        </p:spPr>
      </p:cxnSp>
      <p:cxnSp>
        <p:nvCxnSpPr>
          <p:cNvPr id="22" name="Google Shape;6403;p64">
            <a:extLst>
              <a:ext uri="{FF2B5EF4-FFF2-40B4-BE49-F238E27FC236}">
                <a16:creationId xmlns:a16="http://schemas.microsoft.com/office/drawing/2014/main" id="{278F02CD-6A9B-CE3B-342B-C23938893CDA}"/>
              </a:ext>
            </a:extLst>
          </p:cNvPr>
          <p:cNvCxnSpPr>
            <a:cxnSpLocks/>
            <a:stCxn id="14" idx="2"/>
            <a:endCxn id="12" idx="0"/>
          </p:cNvCxnSpPr>
          <p:nvPr/>
        </p:nvCxnSpPr>
        <p:spPr>
          <a:xfrm>
            <a:off x="8684167" y="2150728"/>
            <a:ext cx="2" cy="74473"/>
          </a:xfrm>
          <a:prstGeom prst="straightConnector1">
            <a:avLst/>
          </a:prstGeom>
          <a:noFill/>
          <a:ln w="9525" cap="flat" cmpd="sng">
            <a:solidFill>
              <a:srgbClr val="595959"/>
            </a:solidFill>
            <a:prstDash val="solid"/>
            <a:round/>
            <a:headEnd type="none" w="med" len="med"/>
            <a:tailEnd type="none" w="med" len="med"/>
          </a:ln>
        </p:spPr>
      </p:cxnSp>
      <p:pic>
        <p:nvPicPr>
          <p:cNvPr id="23" name="图片 22">
            <a:extLst>
              <a:ext uri="{FF2B5EF4-FFF2-40B4-BE49-F238E27FC236}">
                <a16:creationId xmlns:a16="http://schemas.microsoft.com/office/drawing/2014/main" id="{8D8904BC-B8D3-B695-A782-680B6333AEDF}"/>
              </a:ext>
            </a:extLst>
          </p:cNvPr>
          <p:cNvPicPr>
            <a:picLocks noChangeAspect="1"/>
          </p:cNvPicPr>
          <p:nvPr/>
        </p:nvPicPr>
        <p:blipFill rotWithShape="1">
          <a:blip r:embed="rId3">
            <a:extLst>
              <a:ext uri="{28A0092B-C50C-407E-A947-70E740481C1C}">
                <a14:useLocalDpi xmlns:a14="http://schemas.microsoft.com/office/drawing/2010/main" val="0"/>
              </a:ext>
            </a:extLst>
          </a:blip>
          <a:srcRect l="190" t="46919" r="-190" b="-1002"/>
          <a:stretch/>
        </p:blipFill>
        <p:spPr>
          <a:xfrm>
            <a:off x="7016890" y="4747599"/>
            <a:ext cx="4013200" cy="920384"/>
          </a:xfrm>
          <a:prstGeom prst="rect">
            <a:avLst/>
          </a:prstGeom>
        </p:spPr>
      </p:pic>
    </p:spTree>
    <p:extLst>
      <p:ext uri="{BB962C8B-B14F-4D97-AF65-F5344CB8AC3E}">
        <p14:creationId xmlns:p14="http://schemas.microsoft.com/office/powerpoint/2010/main" val="31756888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4828</TotalTime>
  <Words>359</Words>
  <Application>Microsoft Office PowerPoint</Application>
  <PresentationFormat>宽屏</PresentationFormat>
  <Paragraphs>87</Paragraphs>
  <Slides>19</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Arial</vt:lpstr>
      <vt:lpstr>HelveticaforTarget-Bold</vt:lpstr>
      <vt:lpstr>Lato</vt:lpstr>
      <vt:lpstr>Times New Roman</vt:lpstr>
      <vt:lpstr>Office 主题​​</vt:lpstr>
      <vt:lpstr>Co-evolution based computational analysis of protein-protein interactions</vt:lpstr>
      <vt:lpstr>Contents</vt:lpstr>
      <vt:lpstr>Contents</vt:lpstr>
      <vt:lpstr>Co-evolution</vt:lpstr>
      <vt:lpstr>Co-evolution for contact prediction</vt:lpstr>
      <vt:lpstr>Proteome wide prediction</vt:lpstr>
      <vt:lpstr>Contents</vt:lpstr>
      <vt:lpstr>Data preparation</vt:lpstr>
      <vt:lpstr>Methods</vt:lpstr>
      <vt:lpstr>Permutation test</vt:lpstr>
      <vt:lpstr>PowerPoint 演示文稿</vt:lpstr>
      <vt:lpstr>Contents</vt:lpstr>
      <vt:lpstr>What sequences are they?</vt:lpstr>
      <vt:lpstr>Why bacterial data?</vt:lpstr>
      <vt:lpstr>Computational tools promotes scientific discovery </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Rongqing Yuan</dc:creator>
  <cp:lastModifiedBy>Rongqing Yuan</cp:lastModifiedBy>
  <cp:revision>984</cp:revision>
  <dcterms:created xsi:type="dcterms:W3CDTF">2023-10-12T05:17:51Z</dcterms:created>
  <dcterms:modified xsi:type="dcterms:W3CDTF">2024-02-28T06:09:54Z</dcterms:modified>
</cp:coreProperties>
</file>