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Nuni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DED8EB0-DC1B-4431-AE51-74E38D5FC2AF}">
  <a:tblStyle styleId="{7DED8EB0-DC1B-4431-AE51-74E38D5FC2A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Nunito-bold.fntdata"/><Relationship Id="rId12" Type="http://schemas.openxmlformats.org/officeDocument/2006/relationships/slide" Target="slides/slide6.xml"/><Relationship Id="rId34" Type="http://schemas.openxmlformats.org/officeDocument/2006/relationships/font" Target="fonts/Nunito-regular.fntdata"/><Relationship Id="rId15" Type="http://schemas.openxmlformats.org/officeDocument/2006/relationships/slide" Target="slides/slide9.xml"/><Relationship Id="rId37" Type="http://schemas.openxmlformats.org/officeDocument/2006/relationships/font" Target="fonts/Nunito-boldItalic.fntdata"/><Relationship Id="rId14" Type="http://schemas.openxmlformats.org/officeDocument/2006/relationships/slide" Target="slides/slide8.xml"/><Relationship Id="rId36" Type="http://schemas.openxmlformats.org/officeDocument/2006/relationships/font" Target="fonts/Nuni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Introduce</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a696891b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a696891b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city name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a696891b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a696891b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looked at the companies people go to. </a:t>
            </a:r>
            <a:endParaRPr/>
          </a:p>
          <a:p>
            <a:pPr indent="0" lvl="0" marL="0" rtl="0" algn="l">
              <a:spcBef>
                <a:spcPts val="0"/>
              </a:spcBef>
              <a:spcAft>
                <a:spcPts val="0"/>
              </a:spcAft>
              <a:buNone/>
            </a:pPr>
            <a:r>
              <a:rPr lang="en"/>
              <a:t>This graph shows the location distribution simi</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a8b02eb66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a8b02eb66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793020e34b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793020e34b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7a8b02eb66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7a8b02eb66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we further break down into top 5 popular major at ucsd and their corresponding industries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7a4fe5c9f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7a4fe5c9f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still 20% of the students who doesn’t work in the industry related with their major. We think they did so because they are not happy with their major. So we investigated on how many grad student in changed their major.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7a4fe5c9fc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7a4fe5c9fc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many students are transfering to computer science major make us think that course optimization is necessary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7a8b02eb66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a8b02eb66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7a4fe5c9fc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7a4fe5c9fc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&amp; bar chart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7a8b02eb66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7a8b02eb66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93020e34b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93020e34b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 our questions, details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7a4fe5c9f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7a4fe5c9f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7a8b02eb6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a8b02eb6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7a8b02eb6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7a8b02eb6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7a8b02eb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7a8b02eb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7a8c7db35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7a8c7db35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7a8b02eb6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7a8b02eb6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7a8c7db351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7a8c7db351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7930a1f05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7930a1f05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93020e34b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93020e34b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data mainly came from three different sourses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a4fe5c9fc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a4fe5c9fc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workflow of our project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93020e34b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93020e34b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first go to UCSD </a:t>
            </a:r>
            <a:r>
              <a:rPr lang="en"/>
              <a:t>alumni</a:t>
            </a:r>
            <a:r>
              <a:rPr lang="en"/>
              <a:t> front page, where it contains links of all UCSD students profile page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93020e34b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93020e34b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a8b02eb6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a8b02eb6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93020e34b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93020e34b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a696891b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a696891b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UCSD </a:t>
            </a:r>
            <a:r>
              <a:rPr lang="en"/>
              <a:t>Alumni</a:t>
            </a:r>
            <a:r>
              <a:rPr lang="en"/>
              <a:t> </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Group 17: Andrew Britten, Rongzichen </a:t>
            </a:r>
            <a:r>
              <a:rPr lang="en"/>
              <a:t>Song, Qingyang Su, Nansu Xu</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819150" y="6170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UCSD Alumni Distribution in California</a:t>
            </a:r>
            <a:endParaRPr/>
          </a:p>
        </p:txBody>
      </p:sp>
      <p:pic>
        <p:nvPicPr>
          <p:cNvPr id="194" name="Google Shape;194;p22"/>
          <p:cNvPicPr preferRelativeResize="0"/>
          <p:nvPr/>
        </p:nvPicPr>
        <p:blipFill>
          <a:blip r:embed="rId3">
            <a:alphaModFix/>
          </a:blip>
          <a:stretch>
            <a:fillRect/>
          </a:stretch>
        </p:blipFill>
        <p:spPr>
          <a:xfrm>
            <a:off x="2454600" y="1455125"/>
            <a:ext cx="3328226" cy="3167700"/>
          </a:xfrm>
          <a:prstGeom prst="rect">
            <a:avLst/>
          </a:prstGeom>
          <a:noFill/>
          <a:ln>
            <a:noFill/>
          </a:ln>
        </p:spPr>
      </p:pic>
      <p:sp>
        <p:nvSpPr>
          <p:cNvPr id="195" name="Google Shape;195;p22"/>
          <p:cNvSpPr txBox="1"/>
          <p:nvPr/>
        </p:nvSpPr>
        <p:spPr>
          <a:xfrm>
            <a:off x="3907696" y="4326250"/>
            <a:ext cx="9516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San Diego</a:t>
            </a:r>
            <a:endParaRPr sz="1200">
              <a:latin typeface="Calibri"/>
              <a:ea typeface="Calibri"/>
              <a:cs typeface="Calibri"/>
              <a:sym typeface="Calibri"/>
            </a:endParaRPr>
          </a:p>
        </p:txBody>
      </p:sp>
      <p:sp>
        <p:nvSpPr>
          <p:cNvPr id="196" name="Google Shape;196;p22"/>
          <p:cNvSpPr txBox="1"/>
          <p:nvPr/>
        </p:nvSpPr>
        <p:spPr>
          <a:xfrm>
            <a:off x="2812151" y="3752075"/>
            <a:ext cx="12546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Los Angeles</a:t>
            </a:r>
            <a:endParaRPr sz="1200">
              <a:latin typeface="Calibri"/>
              <a:ea typeface="Calibri"/>
              <a:cs typeface="Calibri"/>
              <a:sym typeface="Calibri"/>
            </a:endParaRPr>
          </a:p>
        </p:txBody>
      </p:sp>
      <p:pic>
        <p:nvPicPr>
          <p:cNvPr id="197" name="Google Shape;197;p22"/>
          <p:cNvPicPr preferRelativeResize="0"/>
          <p:nvPr/>
        </p:nvPicPr>
        <p:blipFill>
          <a:blip r:embed="rId4">
            <a:alphaModFix/>
          </a:blip>
          <a:stretch>
            <a:fillRect/>
          </a:stretch>
        </p:blipFill>
        <p:spPr>
          <a:xfrm>
            <a:off x="6329153" y="1647800"/>
            <a:ext cx="579573" cy="954600"/>
          </a:xfrm>
          <a:prstGeom prst="rect">
            <a:avLst/>
          </a:prstGeom>
          <a:noFill/>
          <a:ln>
            <a:noFill/>
          </a:ln>
        </p:spPr>
      </p:pic>
      <p:sp>
        <p:nvSpPr>
          <p:cNvPr id="198" name="Google Shape;198;p22"/>
          <p:cNvSpPr txBox="1"/>
          <p:nvPr/>
        </p:nvSpPr>
        <p:spPr>
          <a:xfrm>
            <a:off x="5250551" y="3447275"/>
            <a:ext cx="12546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San Bernardino</a:t>
            </a:r>
            <a:endParaRPr sz="1200">
              <a:latin typeface="Calibri"/>
              <a:ea typeface="Calibri"/>
              <a:cs typeface="Calibri"/>
              <a:sym typeface="Calibri"/>
            </a:endParaRPr>
          </a:p>
        </p:txBody>
      </p:sp>
      <p:sp>
        <p:nvSpPr>
          <p:cNvPr id="199" name="Google Shape;199;p22"/>
          <p:cNvSpPr txBox="1"/>
          <p:nvPr/>
        </p:nvSpPr>
        <p:spPr>
          <a:xfrm>
            <a:off x="5326751" y="3904475"/>
            <a:ext cx="12546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Riverside</a:t>
            </a:r>
            <a:endParaRPr sz="1200">
              <a:latin typeface="Calibri"/>
              <a:ea typeface="Calibri"/>
              <a:cs typeface="Calibri"/>
              <a:sym typeface="Calibri"/>
            </a:endParaRPr>
          </a:p>
        </p:txBody>
      </p:sp>
      <p:sp>
        <p:nvSpPr>
          <p:cNvPr id="200" name="Google Shape;200;p22"/>
          <p:cNvSpPr txBox="1"/>
          <p:nvPr/>
        </p:nvSpPr>
        <p:spPr>
          <a:xfrm>
            <a:off x="3543000" y="3955750"/>
            <a:ext cx="7182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Orange</a:t>
            </a:r>
            <a:endParaRPr sz="1200">
              <a:latin typeface="Calibri"/>
              <a:ea typeface="Calibri"/>
              <a:cs typeface="Calibri"/>
              <a:sym typeface="Calibri"/>
            </a:endParaRPr>
          </a:p>
        </p:txBody>
      </p:sp>
      <p:sp>
        <p:nvSpPr>
          <p:cNvPr id="201" name="Google Shape;201;p22"/>
          <p:cNvSpPr txBox="1"/>
          <p:nvPr/>
        </p:nvSpPr>
        <p:spPr>
          <a:xfrm>
            <a:off x="2278751" y="3066275"/>
            <a:ext cx="12546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San Francisco Bay Area</a:t>
            </a:r>
            <a:endParaRPr sz="1200">
              <a:latin typeface="Calibri"/>
              <a:ea typeface="Calibri"/>
              <a:cs typeface="Calibri"/>
              <a:sym typeface="Calibri"/>
            </a:endParaRPr>
          </a:p>
        </p:txBody>
      </p:sp>
      <p:sp>
        <p:nvSpPr>
          <p:cNvPr id="202" name="Google Shape;202;p22"/>
          <p:cNvSpPr txBox="1"/>
          <p:nvPr/>
        </p:nvSpPr>
        <p:spPr>
          <a:xfrm>
            <a:off x="2278750" y="2115600"/>
            <a:ext cx="8211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Colusa</a:t>
            </a:r>
            <a:endParaRPr sz="12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3"/>
          <p:cNvSpPr txBox="1"/>
          <p:nvPr>
            <p:ph type="title"/>
          </p:nvPr>
        </p:nvSpPr>
        <p:spPr>
          <a:xfrm>
            <a:off x="819150" y="7694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10 Companies Alumni went to</a:t>
            </a:r>
            <a:endParaRPr/>
          </a:p>
        </p:txBody>
      </p:sp>
      <p:pic>
        <p:nvPicPr>
          <p:cNvPr id="208" name="Google Shape;208;p23"/>
          <p:cNvPicPr preferRelativeResize="0"/>
          <p:nvPr/>
        </p:nvPicPr>
        <p:blipFill>
          <a:blip r:embed="rId3">
            <a:alphaModFix/>
          </a:blip>
          <a:stretch>
            <a:fillRect/>
          </a:stretch>
        </p:blipFill>
        <p:spPr>
          <a:xfrm>
            <a:off x="1234325" y="1391650"/>
            <a:ext cx="6710075" cy="3247301"/>
          </a:xfrm>
          <a:prstGeom prst="rect">
            <a:avLst/>
          </a:prstGeom>
          <a:noFill/>
          <a:ln>
            <a:noFill/>
          </a:ln>
        </p:spPr>
      </p:pic>
      <p:sp>
        <p:nvSpPr>
          <p:cNvPr id="209" name="Google Shape;209;p23"/>
          <p:cNvSpPr/>
          <p:nvPr/>
        </p:nvSpPr>
        <p:spPr>
          <a:xfrm rot="-3408707">
            <a:off x="1836094" y="3569645"/>
            <a:ext cx="284988" cy="604424"/>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p:nvPr/>
        </p:nvSpPr>
        <p:spPr>
          <a:xfrm rot="-3408380">
            <a:off x="2806525" y="3287567"/>
            <a:ext cx="364951" cy="1703188"/>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p:nvPr/>
        </p:nvSpPr>
        <p:spPr>
          <a:xfrm rot="-3408707">
            <a:off x="4429494" y="3569645"/>
            <a:ext cx="284988" cy="604424"/>
          </a:xfrm>
          <a:prstGeom prst="ellipse">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p:nvPr/>
        </p:nvSpPr>
        <p:spPr>
          <a:xfrm rot="-3408707">
            <a:off x="6011219" y="3569645"/>
            <a:ext cx="284988" cy="604424"/>
          </a:xfrm>
          <a:prstGeom prst="ellipse">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to answer</a:t>
            </a:r>
            <a:endParaRPr/>
          </a:p>
        </p:txBody>
      </p:sp>
      <p:sp>
        <p:nvSpPr>
          <p:cNvPr id="218" name="Google Shape;218;p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AutoNum type="arabicPeriod"/>
            </a:pPr>
            <a:r>
              <a:rPr lang="en" sz="2400">
                <a:solidFill>
                  <a:srgbClr val="000000"/>
                </a:solidFill>
              </a:rPr>
              <a:t>Where they came from, and where are they now?</a:t>
            </a:r>
            <a:endParaRPr sz="2400">
              <a:solidFill>
                <a:srgbClr val="000000"/>
              </a:solidFill>
            </a:endParaRPr>
          </a:p>
          <a:p>
            <a:pPr indent="-381000" lvl="0" marL="457200" rtl="0" algn="l">
              <a:spcBef>
                <a:spcPts val="0"/>
              </a:spcBef>
              <a:spcAft>
                <a:spcPts val="0"/>
              </a:spcAft>
              <a:buClr>
                <a:srgbClr val="FF0000"/>
              </a:buClr>
              <a:buSzPts val="2400"/>
              <a:buAutoNum type="arabicPeriod"/>
            </a:pPr>
            <a:r>
              <a:rPr lang="en" sz="2400">
                <a:solidFill>
                  <a:srgbClr val="FF0000"/>
                </a:solidFill>
              </a:rPr>
              <a:t>Are the major align with what they are doing now?</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Are the job they find align their major?</a:t>
            </a:r>
            <a:endParaRPr/>
          </a:p>
        </p:txBody>
      </p:sp>
      <p:pic>
        <p:nvPicPr>
          <p:cNvPr id="224" name="Google Shape;224;p25"/>
          <p:cNvPicPr preferRelativeResize="0"/>
          <p:nvPr/>
        </p:nvPicPr>
        <p:blipFill rotWithShape="1">
          <a:blip r:embed="rId3">
            <a:alphaModFix/>
          </a:blip>
          <a:srcRect b="8989" l="17172" r="17080" t="5232"/>
          <a:stretch/>
        </p:blipFill>
        <p:spPr>
          <a:xfrm>
            <a:off x="4967225" y="1467775"/>
            <a:ext cx="3357626" cy="3285656"/>
          </a:xfrm>
          <a:prstGeom prst="rect">
            <a:avLst/>
          </a:prstGeom>
          <a:noFill/>
          <a:ln>
            <a:noFill/>
          </a:ln>
        </p:spPr>
      </p:pic>
      <p:sp>
        <p:nvSpPr>
          <p:cNvPr id="225" name="Google Shape;225;p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After a painful automated merging</a:t>
            </a:r>
            <a:endParaRPr sz="2400"/>
          </a:p>
          <a:p>
            <a:pPr indent="-381000" lvl="0" marL="457200" rtl="0" algn="l">
              <a:spcBef>
                <a:spcPts val="1600"/>
              </a:spcBef>
              <a:spcAft>
                <a:spcPts val="0"/>
              </a:spcAft>
              <a:buSzPts val="2400"/>
              <a:buChar char="●"/>
            </a:pPr>
            <a:r>
              <a:rPr lang="en" sz="2400"/>
              <a:t>24 different majors</a:t>
            </a:r>
            <a:endParaRPr sz="2400"/>
          </a:p>
          <a:p>
            <a:pPr indent="-381000" lvl="0" marL="457200" rtl="0" algn="l">
              <a:spcBef>
                <a:spcPts val="0"/>
              </a:spcBef>
              <a:spcAft>
                <a:spcPts val="0"/>
              </a:spcAft>
              <a:buSzPts val="2400"/>
              <a:buChar char="●"/>
            </a:pPr>
            <a:r>
              <a:rPr lang="en" sz="2400"/>
              <a:t>29 different industry</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6"/>
          <p:cNvSpPr txBox="1"/>
          <p:nvPr>
            <p:ph type="title"/>
          </p:nvPr>
        </p:nvSpPr>
        <p:spPr>
          <a:xfrm>
            <a:off x="1521950" y="260225"/>
            <a:ext cx="6682500" cy="7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5 Major &amp; Industry Alignment </a:t>
            </a:r>
            <a:endParaRPr/>
          </a:p>
        </p:txBody>
      </p:sp>
      <p:sp>
        <p:nvSpPr>
          <p:cNvPr id="231" name="Google Shape;231;p26"/>
          <p:cNvSpPr txBox="1"/>
          <p:nvPr>
            <p:ph type="title"/>
          </p:nvPr>
        </p:nvSpPr>
        <p:spPr>
          <a:xfrm>
            <a:off x="1624875" y="4309725"/>
            <a:ext cx="2524200" cy="7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UCSD Majors</a:t>
            </a:r>
            <a:endParaRPr sz="1800"/>
          </a:p>
        </p:txBody>
      </p:sp>
      <p:sp>
        <p:nvSpPr>
          <p:cNvPr id="232" name="Google Shape;232;p26"/>
          <p:cNvSpPr txBox="1"/>
          <p:nvPr>
            <p:ph type="title"/>
          </p:nvPr>
        </p:nvSpPr>
        <p:spPr>
          <a:xfrm>
            <a:off x="5490725" y="4309725"/>
            <a:ext cx="3736500" cy="83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Correlated Industries</a:t>
            </a:r>
            <a:endParaRPr sz="1800"/>
          </a:p>
        </p:txBody>
      </p:sp>
      <p:pic>
        <p:nvPicPr>
          <p:cNvPr id="233" name="Google Shape;233;p26"/>
          <p:cNvPicPr preferRelativeResize="0"/>
          <p:nvPr/>
        </p:nvPicPr>
        <p:blipFill>
          <a:blip r:embed="rId3">
            <a:alphaModFix/>
          </a:blip>
          <a:stretch>
            <a:fillRect/>
          </a:stretch>
        </p:blipFill>
        <p:spPr>
          <a:xfrm>
            <a:off x="4773500" y="798775"/>
            <a:ext cx="3539325" cy="3210676"/>
          </a:xfrm>
          <a:prstGeom prst="rect">
            <a:avLst/>
          </a:prstGeom>
          <a:noFill/>
          <a:ln>
            <a:noFill/>
          </a:ln>
        </p:spPr>
      </p:pic>
      <p:pic>
        <p:nvPicPr>
          <p:cNvPr id="234" name="Google Shape;234;p26"/>
          <p:cNvPicPr preferRelativeResize="0"/>
          <p:nvPr/>
        </p:nvPicPr>
        <p:blipFill>
          <a:blip r:embed="rId4">
            <a:alphaModFix/>
          </a:blip>
          <a:stretch>
            <a:fillRect/>
          </a:stretch>
        </p:blipFill>
        <p:spPr>
          <a:xfrm>
            <a:off x="798250" y="857950"/>
            <a:ext cx="3299374" cy="3299374"/>
          </a:xfrm>
          <a:prstGeom prst="rect">
            <a:avLst/>
          </a:prstGeom>
          <a:noFill/>
          <a:ln>
            <a:noFill/>
          </a:ln>
        </p:spPr>
      </p:pic>
      <p:sp>
        <p:nvSpPr>
          <p:cNvPr id="235" name="Google Shape;235;p26"/>
          <p:cNvSpPr txBox="1"/>
          <p:nvPr/>
        </p:nvSpPr>
        <p:spPr>
          <a:xfrm>
            <a:off x="2834075" y="808400"/>
            <a:ext cx="1922100" cy="3048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Electrical Engineering</a:t>
            </a:r>
            <a:endParaRPr sz="1200">
              <a:latin typeface="Calibri"/>
              <a:ea typeface="Calibri"/>
              <a:cs typeface="Calibri"/>
              <a:sym typeface="Calibri"/>
            </a:endParaRPr>
          </a:p>
        </p:txBody>
      </p:sp>
      <p:sp>
        <p:nvSpPr>
          <p:cNvPr id="236" name="Google Shape;236;p26"/>
          <p:cNvSpPr txBox="1"/>
          <p:nvPr/>
        </p:nvSpPr>
        <p:spPr>
          <a:xfrm>
            <a:off x="233550" y="1329225"/>
            <a:ext cx="1023600" cy="395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Applied Mathematics</a:t>
            </a:r>
            <a:endParaRPr sz="1200">
              <a:latin typeface="Calibri"/>
              <a:ea typeface="Calibri"/>
              <a:cs typeface="Calibri"/>
              <a:sym typeface="Calibri"/>
            </a:endParaRPr>
          </a:p>
        </p:txBody>
      </p:sp>
      <p:sp>
        <p:nvSpPr>
          <p:cNvPr id="237" name="Google Shape;237;p26"/>
          <p:cNvSpPr txBox="1"/>
          <p:nvPr/>
        </p:nvSpPr>
        <p:spPr>
          <a:xfrm>
            <a:off x="359750" y="3413275"/>
            <a:ext cx="933600" cy="1527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Machine Learning</a:t>
            </a:r>
            <a:endParaRPr sz="1200">
              <a:latin typeface="Calibri"/>
              <a:ea typeface="Calibri"/>
              <a:cs typeface="Calibri"/>
              <a:sym typeface="Calibri"/>
            </a:endParaRPr>
          </a:p>
        </p:txBody>
      </p:sp>
      <p:sp>
        <p:nvSpPr>
          <p:cNvPr id="238" name="Google Shape;238;p26"/>
          <p:cNvSpPr txBox="1"/>
          <p:nvPr/>
        </p:nvSpPr>
        <p:spPr>
          <a:xfrm>
            <a:off x="2837825" y="3929775"/>
            <a:ext cx="1023600" cy="3048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Analytics</a:t>
            </a:r>
            <a:endParaRPr sz="1200">
              <a:latin typeface="Calibri"/>
              <a:ea typeface="Calibri"/>
              <a:cs typeface="Calibri"/>
              <a:sym typeface="Calibri"/>
            </a:endParaRPr>
          </a:p>
        </p:txBody>
      </p:sp>
      <p:sp>
        <p:nvSpPr>
          <p:cNvPr id="239" name="Google Shape;239;p26"/>
          <p:cNvSpPr txBox="1"/>
          <p:nvPr/>
        </p:nvSpPr>
        <p:spPr>
          <a:xfrm>
            <a:off x="3918550" y="2431287"/>
            <a:ext cx="1091700" cy="1527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Computer Science</a:t>
            </a:r>
            <a:endParaRPr sz="1200">
              <a:latin typeface="Calibri"/>
              <a:ea typeface="Calibri"/>
              <a:cs typeface="Calibri"/>
              <a:sym typeface="Calibri"/>
            </a:endParaRPr>
          </a:p>
        </p:txBody>
      </p:sp>
      <p:sp>
        <p:nvSpPr>
          <p:cNvPr id="240" name="Google Shape;240;p26"/>
          <p:cNvSpPr txBox="1"/>
          <p:nvPr/>
        </p:nvSpPr>
        <p:spPr>
          <a:xfrm>
            <a:off x="6951425" y="713625"/>
            <a:ext cx="1958100" cy="395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Semiconductors + Electronics</a:t>
            </a:r>
            <a:endParaRPr sz="1200">
              <a:latin typeface="Calibri"/>
              <a:ea typeface="Calibri"/>
              <a:cs typeface="Calibri"/>
              <a:sym typeface="Calibri"/>
            </a:endParaRPr>
          </a:p>
        </p:txBody>
      </p:sp>
      <p:sp>
        <p:nvSpPr>
          <p:cNvPr id="241" name="Google Shape;241;p26"/>
          <p:cNvSpPr txBox="1"/>
          <p:nvPr/>
        </p:nvSpPr>
        <p:spPr>
          <a:xfrm>
            <a:off x="7975925" y="2017550"/>
            <a:ext cx="933600" cy="925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Computer Software</a:t>
            </a:r>
            <a:endParaRPr sz="1200">
              <a:latin typeface="Calibri"/>
              <a:ea typeface="Calibri"/>
              <a:cs typeface="Calibri"/>
              <a:sym typeface="Calibri"/>
            </a:endParaRPr>
          </a:p>
        </p:txBody>
      </p:sp>
      <p:sp>
        <p:nvSpPr>
          <p:cNvPr id="242" name="Google Shape;242;p26"/>
          <p:cNvSpPr txBox="1"/>
          <p:nvPr/>
        </p:nvSpPr>
        <p:spPr>
          <a:xfrm>
            <a:off x="4397075" y="1108725"/>
            <a:ext cx="933600" cy="5562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Information Technology</a:t>
            </a:r>
            <a:endParaRPr sz="1200">
              <a:latin typeface="Calibri"/>
              <a:ea typeface="Calibri"/>
              <a:cs typeface="Calibri"/>
              <a:sym typeface="Calibri"/>
            </a:endParaRPr>
          </a:p>
        </p:txBody>
      </p:sp>
      <p:sp>
        <p:nvSpPr>
          <p:cNvPr id="243" name="Google Shape;243;p26"/>
          <p:cNvSpPr txBox="1"/>
          <p:nvPr/>
        </p:nvSpPr>
        <p:spPr>
          <a:xfrm>
            <a:off x="4529075" y="3337225"/>
            <a:ext cx="801600" cy="3048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Research</a:t>
            </a:r>
            <a:endParaRPr sz="1200">
              <a:latin typeface="Calibri"/>
              <a:ea typeface="Calibri"/>
              <a:cs typeface="Calibri"/>
              <a:sym typeface="Calibri"/>
            </a:endParaRPr>
          </a:p>
        </p:txBody>
      </p:sp>
      <p:sp>
        <p:nvSpPr>
          <p:cNvPr id="244" name="Google Shape;244;p26"/>
          <p:cNvSpPr txBox="1"/>
          <p:nvPr/>
        </p:nvSpPr>
        <p:spPr>
          <a:xfrm>
            <a:off x="6951425" y="3817725"/>
            <a:ext cx="1361400" cy="263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Consulting + Marketing</a:t>
            </a:r>
            <a:endParaRPr sz="1200">
              <a:latin typeface="Calibri"/>
              <a:ea typeface="Calibri"/>
              <a:cs typeface="Calibri"/>
              <a:sym typeface="Calibri"/>
            </a:endParaRPr>
          </a:p>
        </p:txBody>
      </p:sp>
      <p:sp>
        <p:nvSpPr>
          <p:cNvPr id="245" name="Google Shape;245;p26"/>
          <p:cNvSpPr/>
          <p:nvPr/>
        </p:nvSpPr>
        <p:spPr>
          <a:xfrm>
            <a:off x="3918550" y="2349350"/>
            <a:ext cx="874800" cy="7044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6"/>
          <p:cNvSpPr/>
          <p:nvPr/>
        </p:nvSpPr>
        <p:spPr>
          <a:xfrm>
            <a:off x="7975925" y="1941350"/>
            <a:ext cx="933600" cy="7044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27"/>
          <p:cNvSpPr txBox="1"/>
          <p:nvPr>
            <p:ph type="title"/>
          </p:nvPr>
        </p:nvSpPr>
        <p:spPr>
          <a:xfrm>
            <a:off x="819150" y="464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see how many graduate students in UCSD have changed their major</a:t>
            </a:r>
            <a:endParaRPr/>
          </a:p>
        </p:txBody>
      </p:sp>
      <p:sp>
        <p:nvSpPr>
          <p:cNvPr id="252" name="Google Shape;252;p2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3" name="Google Shape;253;p27"/>
          <p:cNvPicPr preferRelativeResize="0"/>
          <p:nvPr/>
        </p:nvPicPr>
        <p:blipFill>
          <a:blip r:embed="rId3">
            <a:alphaModFix/>
          </a:blip>
          <a:stretch>
            <a:fillRect/>
          </a:stretch>
        </p:blipFill>
        <p:spPr>
          <a:xfrm>
            <a:off x="514350" y="1742575"/>
            <a:ext cx="4056962" cy="2873350"/>
          </a:xfrm>
          <a:prstGeom prst="rect">
            <a:avLst/>
          </a:prstGeom>
          <a:noFill/>
          <a:ln>
            <a:noFill/>
          </a:ln>
        </p:spPr>
      </p:pic>
      <p:pic>
        <p:nvPicPr>
          <p:cNvPr id="254" name="Google Shape;254;p27"/>
          <p:cNvPicPr preferRelativeResize="0"/>
          <p:nvPr/>
        </p:nvPicPr>
        <p:blipFill>
          <a:blip r:embed="rId4">
            <a:alphaModFix/>
          </a:blip>
          <a:stretch>
            <a:fillRect/>
          </a:stretch>
        </p:blipFill>
        <p:spPr>
          <a:xfrm>
            <a:off x="4618225" y="1739525"/>
            <a:ext cx="4267850" cy="2873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pic>
        <p:nvPicPr>
          <p:cNvPr id="259" name="Google Shape;259;p28"/>
          <p:cNvPicPr preferRelativeResize="0"/>
          <p:nvPr/>
        </p:nvPicPr>
        <p:blipFill rotWithShape="1">
          <a:blip r:embed="rId3">
            <a:alphaModFix/>
          </a:blip>
          <a:srcRect b="0" l="0" r="0" t="0"/>
          <a:stretch/>
        </p:blipFill>
        <p:spPr>
          <a:xfrm>
            <a:off x="4162575" y="1494188"/>
            <a:ext cx="4552050" cy="3414025"/>
          </a:xfrm>
          <a:prstGeom prst="rect">
            <a:avLst/>
          </a:prstGeom>
          <a:noFill/>
          <a:ln>
            <a:noFill/>
          </a:ln>
        </p:spPr>
      </p:pic>
      <p:sp>
        <p:nvSpPr>
          <p:cNvPr id="260" name="Google Shape;260;p28"/>
          <p:cNvSpPr txBox="1"/>
          <p:nvPr>
            <p:ph idx="1" type="body"/>
          </p:nvPr>
        </p:nvSpPr>
        <p:spPr>
          <a:xfrm>
            <a:off x="2918250" y="368875"/>
            <a:ext cx="3707100" cy="126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For those who change their major to CSE (55.4%), here is a distribution of their previous major</a:t>
            </a:r>
            <a:endParaRPr sz="1800"/>
          </a:p>
        </p:txBody>
      </p:sp>
      <p:pic>
        <p:nvPicPr>
          <p:cNvPr id="261" name="Google Shape;261;p28"/>
          <p:cNvPicPr preferRelativeResize="0"/>
          <p:nvPr/>
        </p:nvPicPr>
        <p:blipFill rotWithShape="1">
          <a:blip r:embed="rId4">
            <a:alphaModFix/>
          </a:blip>
          <a:srcRect b="0" l="10225" r="0" t="0"/>
          <a:stretch/>
        </p:blipFill>
        <p:spPr>
          <a:xfrm>
            <a:off x="418175" y="1452225"/>
            <a:ext cx="4552050" cy="3414025"/>
          </a:xfrm>
          <a:prstGeom prst="rect">
            <a:avLst/>
          </a:prstGeom>
          <a:noFill/>
          <a:ln>
            <a:noFill/>
          </a:ln>
        </p:spPr>
      </p:pic>
      <p:sp>
        <p:nvSpPr>
          <p:cNvPr id="262" name="Google Shape;262;p28"/>
          <p:cNvSpPr/>
          <p:nvPr/>
        </p:nvSpPr>
        <p:spPr>
          <a:xfrm flipH="1" rot="9011014">
            <a:off x="2941029" y="3804893"/>
            <a:ext cx="1996489" cy="663165"/>
          </a:xfrm>
          <a:prstGeom prst="bentArrow">
            <a:avLst>
              <a:gd fmla="val 25000" name="adj1"/>
              <a:gd fmla="val 29168" name="adj2"/>
              <a:gd fmla="val 25000" name="adj3"/>
              <a:gd fmla="val 43750" name="adj4"/>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to answer</a:t>
            </a:r>
            <a:endParaRPr/>
          </a:p>
        </p:txBody>
      </p:sp>
      <p:sp>
        <p:nvSpPr>
          <p:cNvPr id="268" name="Google Shape;268;p2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AutoNum type="arabicPeriod"/>
            </a:pPr>
            <a:r>
              <a:rPr lang="en" sz="2400">
                <a:solidFill>
                  <a:srgbClr val="000000"/>
                </a:solidFill>
              </a:rPr>
              <a:t>Where they came from, and where are they now?</a:t>
            </a:r>
            <a:endParaRPr sz="2400">
              <a:solidFill>
                <a:srgbClr val="000000"/>
              </a:solidFill>
            </a:endParaRPr>
          </a:p>
          <a:p>
            <a:pPr indent="-381000" lvl="0" marL="457200" rtl="0" algn="l">
              <a:spcBef>
                <a:spcPts val="0"/>
              </a:spcBef>
              <a:spcAft>
                <a:spcPts val="0"/>
              </a:spcAft>
              <a:buClr>
                <a:srgbClr val="000000"/>
              </a:buClr>
              <a:buSzPts val="2400"/>
              <a:buAutoNum type="arabicPeriod"/>
            </a:pPr>
            <a:r>
              <a:rPr lang="en" sz="2400">
                <a:solidFill>
                  <a:srgbClr val="000000"/>
                </a:solidFill>
              </a:rPr>
              <a:t>Are the major align with what they are doing now?</a:t>
            </a:r>
            <a:endParaRPr sz="2400">
              <a:solidFill>
                <a:srgbClr val="000000"/>
              </a:solidFill>
            </a:endParaRPr>
          </a:p>
          <a:p>
            <a:pPr indent="-381000" lvl="0" marL="457200" rtl="0" algn="l">
              <a:spcBef>
                <a:spcPts val="0"/>
              </a:spcBef>
              <a:spcAft>
                <a:spcPts val="0"/>
              </a:spcAft>
              <a:buClr>
                <a:srgbClr val="FF0000"/>
              </a:buClr>
              <a:buSzPts val="2400"/>
              <a:buAutoNum type="arabicPeriod"/>
            </a:pPr>
            <a:r>
              <a:rPr lang="en" sz="2400">
                <a:solidFill>
                  <a:srgbClr val="FF0000"/>
                </a:solidFill>
              </a:rPr>
              <a:t>What skills do they learn at UCSD?</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0"/>
          <p:cNvSpPr txBox="1"/>
          <p:nvPr>
            <p:ph type="title"/>
          </p:nvPr>
        </p:nvSpPr>
        <p:spPr>
          <a:xfrm>
            <a:off x="819150" y="464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 students learn at UCSD</a:t>
            </a:r>
            <a:endParaRPr/>
          </a:p>
        </p:txBody>
      </p:sp>
      <p:pic>
        <p:nvPicPr>
          <p:cNvPr id="274" name="Google Shape;274;p30"/>
          <p:cNvPicPr preferRelativeResize="0"/>
          <p:nvPr/>
        </p:nvPicPr>
        <p:blipFill>
          <a:blip r:embed="rId3">
            <a:alphaModFix/>
          </a:blip>
          <a:stretch>
            <a:fillRect/>
          </a:stretch>
        </p:blipFill>
        <p:spPr>
          <a:xfrm>
            <a:off x="1333125" y="1221600"/>
            <a:ext cx="4971924" cy="3547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to answer</a:t>
            </a:r>
            <a:endParaRPr/>
          </a:p>
        </p:txBody>
      </p:sp>
      <p:sp>
        <p:nvSpPr>
          <p:cNvPr id="280" name="Google Shape;280;p3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AutoNum type="arabicPeriod"/>
            </a:pPr>
            <a:r>
              <a:rPr lang="en" sz="2400">
                <a:solidFill>
                  <a:srgbClr val="000000"/>
                </a:solidFill>
              </a:rPr>
              <a:t>Where they came from, and where are they now?</a:t>
            </a:r>
            <a:endParaRPr sz="2400">
              <a:solidFill>
                <a:srgbClr val="000000"/>
              </a:solidFill>
            </a:endParaRPr>
          </a:p>
          <a:p>
            <a:pPr indent="-381000" lvl="0" marL="457200" rtl="0" algn="l">
              <a:spcBef>
                <a:spcPts val="0"/>
              </a:spcBef>
              <a:spcAft>
                <a:spcPts val="0"/>
              </a:spcAft>
              <a:buClr>
                <a:srgbClr val="000000"/>
              </a:buClr>
              <a:buSzPts val="2400"/>
              <a:buAutoNum type="arabicPeriod"/>
            </a:pPr>
            <a:r>
              <a:rPr lang="en" sz="2400">
                <a:solidFill>
                  <a:srgbClr val="000000"/>
                </a:solidFill>
              </a:rPr>
              <a:t>Are the major align with what they are doing now?</a:t>
            </a:r>
            <a:endParaRPr sz="2400">
              <a:solidFill>
                <a:srgbClr val="000000"/>
              </a:solidFill>
            </a:endParaRPr>
          </a:p>
          <a:p>
            <a:pPr indent="-381000" lvl="0" marL="457200" rtl="0" algn="l">
              <a:spcBef>
                <a:spcPts val="0"/>
              </a:spcBef>
              <a:spcAft>
                <a:spcPts val="0"/>
              </a:spcAft>
              <a:buClr>
                <a:srgbClr val="000000"/>
              </a:buClr>
              <a:buSzPts val="2400"/>
              <a:buAutoNum type="arabicPeriod"/>
            </a:pPr>
            <a:r>
              <a:rPr lang="en" sz="2400">
                <a:solidFill>
                  <a:srgbClr val="000000"/>
                </a:solidFill>
              </a:rPr>
              <a:t>What skills do they learn at UCSD?</a:t>
            </a:r>
            <a:endParaRPr sz="2400">
              <a:solidFill>
                <a:srgbClr val="000000"/>
              </a:solidFill>
            </a:endParaRPr>
          </a:p>
          <a:p>
            <a:pPr indent="-381000" lvl="0" marL="457200" rtl="0" algn="l">
              <a:spcBef>
                <a:spcPts val="0"/>
              </a:spcBef>
              <a:spcAft>
                <a:spcPts val="0"/>
              </a:spcAft>
              <a:buClr>
                <a:srgbClr val="FF0000"/>
              </a:buClr>
              <a:buSzPts val="2400"/>
              <a:buAutoNum type="arabicPeriod"/>
            </a:pPr>
            <a:r>
              <a:rPr lang="en" sz="2400">
                <a:solidFill>
                  <a:srgbClr val="FF0000"/>
                </a:solidFill>
              </a:rPr>
              <a:t>How to optimize the course setting?</a:t>
            </a:r>
            <a:endParaRPr sz="240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135" name="Google Shape;135;p14"/>
          <p:cNvSpPr txBox="1"/>
          <p:nvPr>
            <p:ph idx="1" type="body"/>
          </p:nvPr>
        </p:nvSpPr>
        <p:spPr>
          <a:xfrm>
            <a:off x="742950" y="1838325"/>
            <a:ext cx="7505700" cy="24480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Char char="●"/>
            </a:pPr>
            <a:r>
              <a:rPr lang="en" sz="2400">
                <a:solidFill>
                  <a:srgbClr val="000000"/>
                </a:solidFill>
              </a:rPr>
              <a:t>UCSD education</a:t>
            </a:r>
            <a:endParaRPr sz="2400">
              <a:solidFill>
                <a:srgbClr val="000000"/>
              </a:solidFill>
            </a:endParaRPr>
          </a:p>
          <a:p>
            <a:pPr indent="-381000" lvl="0" marL="457200" rtl="0" algn="l">
              <a:lnSpc>
                <a:spcPct val="150000"/>
              </a:lnSpc>
              <a:spcBef>
                <a:spcPts val="0"/>
              </a:spcBef>
              <a:spcAft>
                <a:spcPts val="0"/>
              </a:spcAft>
              <a:buSzPts val="2400"/>
              <a:buChar char="●"/>
            </a:pPr>
            <a:r>
              <a:rPr lang="en" sz="2400">
                <a:solidFill>
                  <a:srgbClr val="000000"/>
                </a:solidFill>
              </a:rPr>
              <a:t>Students Careers</a:t>
            </a:r>
            <a:endParaRPr sz="2400">
              <a:solidFill>
                <a:srgbClr val="000000"/>
              </a:solidFill>
            </a:endParaRPr>
          </a:p>
          <a:p>
            <a:pPr indent="0" lvl="0" marL="0" rtl="0" algn="l">
              <a:spcBef>
                <a:spcPts val="0"/>
              </a:spcBef>
              <a:spcAft>
                <a:spcPts val="1600"/>
              </a:spcAft>
              <a:buNone/>
            </a:pPr>
            <a:r>
              <a:t/>
            </a:r>
            <a:endParaRPr sz="2400"/>
          </a:p>
        </p:txBody>
      </p:sp>
      <p:pic>
        <p:nvPicPr>
          <p:cNvPr id="136" name="Google Shape;136;p14"/>
          <p:cNvPicPr preferRelativeResize="0"/>
          <p:nvPr/>
        </p:nvPicPr>
        <p:blipFill>
          <a:blip r:embed="rId3">
            <a:alphaModFix/>
          </a:blip>
          <a:stretch>
            <a:fillRect/>
          </a:stretch>
        </p:blipFill>
        <p:spPr>
          <a:xfrm>
            <a:off x="4288575" y="1359700"/>
            <a:ext cx="3851300" cy="25724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2"/>
          <p:cNvSpPr txBox="1"/>
          <p:nvPr/>
        </p:nvSpPr>
        <p:spPr>
          <a:xfrm>
            <a:off x="2125450" y="2396800"/>
            <a:ext cx="931500" cy="12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86" name="Google Shape;286;p32"/>
          <p:cNvSpPr txBox="1"/>
          <p:nvPr>
            <p:ph type="title"/>
          </p:nvPr>
        </p:nvSpPr>
        <p:spPr>
          <a:xfrm>
            <a:off x="569750" y="2510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ECE</a:t>
            </a:r>
            <a:r>
              <a:rPr lang="en"/>
              <a:t> Programming Courses</a:t>
            </a:r>
            <a:endParaRPr/>
          </a:p>
        </p:txBody>
      </p:sp>
      <p:pic>
        <p:nvPicPr>
          <p:cNvPr id="287" name="Google Shape;287;p32"/>
          <p:cNvPicPr preferRelativeResize="0"/>
          <p:nvPr/>
        </p:nvPicPr>
        <p:blipFill>
          <a:blip r:embed="rId3">
            <a:alphaModFix/>
          </a:blip>
          <a:stretch>
            <a:fillRect/>
          </a:stretch>
        </p:blipFill>
        <p:spPr>
          <a:xfrm>
            <a:off x="4442424" y="997775"/>
            <a:ext cx="3930576" cy="3930576"/>
          </a:xfrm>
          <a:prstGeom prst="rect">
            <a:avLst/>
          </a:prstGeom>
          <a:noFill/>
          <a:ln>
            <a:noFill/>
          </a:ln>
        </p:spPr>
      </p:pic>
      <p:pic>
        <p:nvPicPr>
          <p:cNvPr id="288" name="Google Shape;288;p32"/>
          <p:cNvPicPr preferRelativeResize="0"/>
          <p:nvPr/>
        </p:nvPicPr>
        <p:blipFill>
          <a:blip r:embed="rId4">
            <a:alphaModFix/>
          </a:blip>
          <a:stretch>
            <a:fillRect/>
          </a:stretch>
        </p:blipFill>
        <p:spPr>
          <a:xfrm>
            <a:off x="213050" y="997775"/>
            <a:ext cx="3930576" cy="3930576"/>
          </a:xfrm>
          <a:prstGeom prst="rect">
            <a:avLst/>
          </a:prstGeom>
          <a:noFill/>
          <a:ln>
            <a:noFill/>
          </a:ln>
        </p:spPr>
      </p:pic>
      <p:sp>
        <p:nvSpPr>
          <p:cNvPr id="289" name="Google Shape;289;p32"/>
          <p:cNvSpPr/>
          <p:nvPr/>
        </p:nvSpPr>
        <p:spPr>
          <a:xfrm rot="3433794">
            <a:off x="3565427" y="427795"/>
            <a:ext cx="1243743" cy="2192159"/>
          </a:xfrm>
          <a:prstGeom prst="bentArrow">
            <a:avLst>
              <a:gd fmla="val 10404" name="adj1"/>
              <a:gd fmla="val 16641" name="adj2"/>
              <a:gd fmla="val 25000" name="adj3"/>
              <a:gd fmla="val 74531" name="adj4"/>
            </a:avLst>
          </a:prstGeom>
          <a:solidFill>
            <a:srgbClr val="A2D4E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FE2F3"/>
              </a:solidFill>
              <a:highlight>
                <a:srgbClr val="D0E0E3"/>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3"/>
          <p:cNvSpPr txBox="1"/>
          <p:nvPr/>
        </p:nvSpPr>
        <p:spPr>
          <a:xfrm>
            <a:off x="2125450" y="2396800"/>
            <a:ext cx="931500" cy="12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95" name="Google Shape;295;p33"/>
          <p:cNvSpPr txBox="1"/>
          <p:nvPr>
            <p:ph type="title"/>
          </p:nvPr>
        </p:nvSpPr>
        <p:spPr>
          <a:xfrm>
            <a:off x="569750" y="4034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CSE</a:t>
            </a:r>
            <a:r>
              <a:rPr lang="en"/>
              <a:t> Introduction Programming Courses</a:t>
            </a:r>
            <a:endParaRPr/>
          </a:p>
        </p:txBody>
      </p:sp>
      <p:pic>
        <p:nvPicPr>
          <p:cNvPr id="296" name="Google Shape;296;p33"/>
          <p:cNvPicPr preferRelativeResize="0"/>
          <p:nvPr/>
        </p:nvPicPr>
        <p:blipFill>
          <a:blip r:embed="rId3">
            <a:alphaModFix/>
          </a:blip>
          <a:stretch>
            <a:fillRect/>
          </a:stretch>
        </p:blipFill>
        <p:spPr>
          <a:xfrm>
            <a:off x="4449600" y="1063325"/>
            <a:ext cx="3855675" cy="3863300"/>
          </a:xfrm>
          <a:prstGeom prst="rect">
            <a:avLst/>
          </a:prstGeom>
          <a:noFill/>
          <a:ln>
            <a:noFill/>
          </a:ln>
        </p:spPr>
      </p:pic>
      <p:pic>
        <p:nvPicPr>
          <p:cNvPr id="297" name="Google Shape;297;p33"/>
          <p:cNvPicPr preferRelativeResize="0"/>
          <p:nvPr/>
        </p:nvPicPr>
        <p:blipFill>
          <a:blip r:embed="rId4">
            <a:alphaModFix/>
          </a:blip>
          <a:stretch>
            <a:fillRect/>
          </a:stretch>
        </p:blipFill>
        <p:spPr>
          <a:xfrm>
            <a:off x="269475" y="1205675"/>
            <a:ext cx="3958626" cy="3720950"/>
          </a:xfrm>
          <a:prstGeom prst="rect">
            <a:avLst/>
          </a:prstGeom>
          <a:noFill/>
          <a:ln>
            <a:noFill/>
          </a:ln>
        </p:spPr>
      </p:pic>
      <p:sp>
        <p:nvSpPr>
          <p:cNvPr id="298" name="Google Shape;298;p33"/>
          <p:cNvSpPr/>
          <p:nvPr/>
        </p:nvSpPr>
        <p:spPr>
          <a:xfrm rot="3433516">
            <a:off x="3310338" y="552595"/>
            <a:ext cx="1359411" cy="2192159"/>
          </a:xfrm>
          <a:prstGeom prst="bentArrow">
            <a:avLst>
              <a:gd fmla="val 10404" name="adj1"/>
              <a:gd fmla="val 16641" name="adj2"/>
              <a:gd fmla="val 25000" name="adj3"/>
              <a:gd fmla="val 74531" name="adj4"/>
            </a:avLst>
          </a:prstGeom>
          <a:solidFill>
            <a:srgbClr val="A2D4E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FC5E8"/>
              </a:solidFill>
              <a:highlight>
                <a:srgbClr val="D0E0E3"/>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pic>
        <p:nvPicPr>
          <p:cNvPr id="303" name="Google Shape;303;p34"/>
          <p:cNvPicPr preferRelativeResize="0"/>
          <p:nvPr/>
        </p:nvPicPr>
        <p:blipFill>
          <a:blip r:embed="rId3">
            <a:alphaModFix/>
          </a:blip>
          <a:stretch>
            <a:fillRect/>
          </a:stretch>
        </p:blipFill>
        <p:spPr>
          <a:xfrm>
            <a:off x="1464450" y="421975"/>
            <a:ext cx="5716300" cy="4550476"/>
          </a:xfrm>
          <a:prstGeom prst="rect">
            <a:avLst/>
          </a:prstGeom>
          <a:noFill/>
          <a:ln>
            <a:noFill/>
          </a:ln>
        </p:spPr>
      </p:pic>
      <p:sp>
        <p:nvSpPr>
          <p:cNvPr id="304" name="Google Shape;304;p34"/>
          <p:cNvSpPr txBox="1"/>
          <p:nvPr/>
        </p:nvSpPr>
        <p:spPr>
          <a:xfrm>
            <a:off x="2125450" y="2396800"/>
            <a:ext cx="931500" cy="12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05" name="Google Shape;305;p34"/>
          <p:cNvSpPr txBox="1"/>
          <p:nvPr>
            <p:ph type="title"/>
          </p:nvPr>
        </p:nvSpPr>
        <p:spPr>
          <a:xfrm>
            <a:off x="569750" y="2510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MAE</a:t>
            </a:r>
            <a:r>
              <a:rPr lang="en"/>
              <a:t> Programming Courses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35"/>
          <p:cNvSpPr txBox="1"/>
          <p:nvPr>
            <p:ph type="title"/>
          </p:nvPr>
        </p:nvSpPr>
        <p:spPr>
          <a:xfrm>
            <a:off x="770700" y="381325"/>
            <a:ext cx="82338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a:t>
            </a:r>
            <a:r>
              <a:rPr lang="en"/>
              <a:t> Course settings for Undergraduates (Electives)</a:t>
            </a:r>
            <a:endParaRPr/>
          </a:p>
        </p:txBody>
      </p:sp>
      <p:sp>
        <p:nvSpPr>
          <p:cNvPr id="311" name="Google Shape;311;p35"/>
          <p:cNvSpPr txBox="1"/>
          <p:nvPr/>
        </p:nvSpPr>
        <p:spPr>
          <a:xfrm>
            <a:off x="2215350" y="1584700"/>
            <a:ext cx="721200" cy="4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ECE</a:t>
            </a:r>
            <a:endParaRPr b="1">
              <a:latin typeface="Calibri"/>
              <a:ea typeface="Calibri"/>
              <a:cs typeface="Calibri"/>
              <a:sym typeface="Calibri"/>
            </a:endParaRPr>
          </a:p>
        </p:txBody>
      </p:sp>
      <p:sp>
        <p:nvSpPr>
          <p:cNvPr id="312" name="Google Shape;312;p35"/>
          <p:cNvSpPr txBox="1"/>
          <p:nvPr/>
        </p:nvSpPr>
        <p:spPr>
          <a:xfrm>
            <a:off x="1270100" y="2756400"/>
            <a:ext cx="1846500" cy="14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13" name="Google Shape;313;p35"/>
          <p:cNvSpPr txBox="1"/>
          <p:nvPr/>
        </p:nvSpPr>
        <p:spPr>
          <a:xfrm>
            <a:off x="6169100" y="1584700"/>
            <a:ext cx="721200" cy="4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CS</a:t>
            </a:r>
            <a:r>
              <a:rPr b="1" lang="en">
                <a:latin typeface="Calibri"/>
                <a:ea typeface="Calibri"/>
                <a:cs typeface="Calibri"/>
                <a:sym typeface="Calibri"/>
              </a:rPr>
              <a:t>E</a:t>
            </a:r>
            <a:endParaRPr b="1">
              <a:latin typeface="Calibri"/>
              <a:ea typeface="Calibri"/>
              <a:cs typeface="Calibri"/>
              <a:sym typeface="Calibri"/>
            </a:endParaRPr>
          </a:p>
        </p:txBody>
      </p:sp>
      <p:graphicFrame>
        <p:nvGraphicFramePr>
          <p:cNvPr id="314" name="Google Shape;314;p35"/>
          <p:cNvGraphicFramePr/>
          <p:nvPr/>
        </p:nvGraphicFramePr>
        <p:xfrm>
          <a:off x="896275" y="1999900"/>
          <a:ext cx="3000000" cy="3000000"/>
        </p:xfrm>
        <a:graphic>
          <a:graphicData uri="http://schemas.openxmlformats.org/drawingml/2006/table">
            <a:tbl>
              <a:tblPr>
                <a:noFill/>
                <a:tableStyleId>{7DED8EB0-DC1B-4431-AE51-74E38D5FC2AF}</a:tableStyleId>
              </a:tblPr>
              <a:tblGrid>
                <a:gridCol w="1064800"/>
                <a:gridCol w="1064800"/>
                <a:gridCol w="1064800"/>
              </a:tblGrid>
              <a:tr h="411175">
                <a:tc>
                  <a:txBody>
                    <a:bodyPr/>
                    <a:lstStyle/>
                    <a:p>
                      <a:pPr indent="0" lvl="0" marL="0" rtl="0" algn="l">
                        <a:spcBef>
                          <a:spcPts val="0"/>
                        </a:spcBef>
                        <a:spcAft>
                          <a:spcPts val="0"/>
                        </a:spcAft>
                        <a:buNone/>
                      </a:pPr>
                      <a:r>
                        <a:rPr lang="en"/>
                        <a:t>PYTHON</a:t>
                      </a:r>
                      <a:endParaRPr/>
                    </a:p>
                  </a:txBody>
                  <a:tcPr marT="91425" marB="91425" marR="91425" marL="91425"/>
                </a:tc>
                <a:tc>
                  <a:txBody>
                    <a:bodyPr/>
                    <a:lstStyle/>
                    <a:p>
                      <a:pPr indent="0" lvl="0" marL="0" rtl="0" algn="l">
                        <a:spcBef>
                          <a:spcPts val="0"/>
                        </a:spcBef>
                        <a:spcAft>
                          <a:spcPts val="0"/>
                        </a:spcAft>
                        <a:buNone/>
                      </a:pPr>
                      <a:r>
                        <a:rPr lang="en"/>
                        <a:t>C/C++</a:t>
                      </a:r>
                      <a:endParaRPr/>
                    </a:p>
                  </a:txBody>
                  <a:tcPr marT="91425" marB="91425" marR="91425" marL="91425"/>
                </a:tc>
                <a:tc>
                  <a:txBody>
                    <a:bodyPr/>
                    <a:lstStyle/>
                    <a:p>
                      <a:pPr indent="0" lvl="0" marL="0" rtl="0" algn="l">
                        <a:spcBef>
                          <a:spcPts val="0"/>
                        </a:spcBef>
                        <a:spcAft>
                          <a:spcPts val="0"/>
                        </a:spcAft>
                        <a:buNone/>
                      </a:pPr>
                      <a:r>
                        <a:rPr lang="en"/>
                        <a:t>LABVIEW</a:t>
                      </a:r>
                      <a:endParaRPr/>
                    </a:p>
                  </a:txBody>
                  <a:tcPr marT="91425" marB="91425" marR="91425" marL="91425"/>
                </a:tc>
              </a:tr>
              <a:tr h="411175">
                <a:tc>
                  <a:txBody>
                    <a:bodyPr/>
                    <a:lstStyle/>
                    <a:p>
                      <a:pPr indent="0" lvl="0" marL="0" rtl="0" algn="l">
                        <a:spcBef>
                          <a:spcPts val="0"/>
                        </a:spcBef>
                        <a:spcAft>
                          <a:spcPts val="0"/>
                        </a:spcAft>
                        <a:buNone/>
                      </a:pPr>
                      <a:r>
                        <a:rPr lang="en"/>
                        <a:t>ECE 16</a:t>
                      </a:r>
                      <a:endParaRPr/>
                    </a:p>
                  </a:txBody>
                  <a:tcPr marT="91425" marB="91425" marR="91425" marL="91425"/>
                </a:tc>
                <a:tc>
                  <a:txBody>
                    <a:bodyPr/>
                    <a:lstStyle/>
                    <a:p>
                      <a:pPr indent="0" lvl="0" marL="0" rtl="0" algn="l">
                        <a:spcBef>
                          <a:spcPts val="0"/>
                        </a:spcBef>
                        <a:spcAft>
                          <a:spcPts val="0"/>
                        </a:spcAft>
                        <a:buNone/>
                      </a:pPr>
                      <a:r>
                        <a:rPr lang="en"/>
                        <a:t>ECE 17</a:t>
                      </a:r>
                      <a:endParaRPr/>
                    </a:p>
                  </a:txBody>
                  <a:tcPr marT="91425" marB="91425" marR="91425" marL="91425"/>
                </a:tc>
                <a:tc>
                  <a:txBody>
                    <a:bodyPr/>
                    <a:lstStyle/>
                    <a:p>
                      <a:pPr indent="0" lvl="0" marL="0" rtl="0" algn="l">
                        <a:spcBef>
                          <a:spcPts val="0"/>
                        </a:spcBef>
                        <a:spcAft>
                          <a:spcPts val="0"/>
                        </a:spcAft>
                        <a:buNone/>
                      </a:pPr>
                      <a:r>
                        <a:rPr lang="en"/>
                        <a:t>ECE 144</a:t>
                      </a:r>
                      <a:endParaRPr/>
                    </a:p>
                  </a:txBody>
                  <a:tcPr marT="91425" marB="91425" marR="91425" marL="91425"/>
                </a:tc>
              </a:tr>
              <a:tr h="411175">
                <a:tc>
                  <a:txBody>
                    <a:bodyPr/>
                    <a:lstStyle/>
                    <a:p>
                      <a:pPr indent="0" lvl="0" marL="0" rtl="0" algn="l">
                        <a:spcBef>
                          <a:spcPts val="0"/>
                        </a:spcBef>
                        <a:spcAft>
                          <a:spcPts val="0"/>
                        </a:spcAft>
                        <a:buNone/>
                      </a:pPr>
                      <a:r>
                        <a:rPr lang="en"/>
                        <a:t>ECE 143</a:t>
                      </a:r>
                      <a:endParaRPr/>
                    </a:p>
                  </a:txBody>
                  <a:tcPr marT="91425" marB="91425" marR="91425" marL="91425"/>
                </a:tc>
                <a:tc>
                  <a:txBody>
                    <a:bodyPr/>
                    <a:lstStyle/>
                    <a:p>
                      <a:pPr indent="0" lvl="0" marL="0" rtl="0" algn="l">
                        <a:spcBef>
                          <a:spcPts val="0"/>
                        </a:spcBef>
                        <a:spcAft>
                          <a:spcPts val="0"/>
                        </a:spcAft>
                        <a:buNone/>
                      </a:pPr>
                      <a:r>
                        <a:rPr lang="en"/>
                        <a:t>ECE 141A</a:t>
                      </a:r>
                      <a:endParaRPr/>
                    </a:p>
                  </a:txBody>
                  <a:tcPr marT="91425" marB="91425" marR="91425" marL="91425"/>
                </a:tc>
                <a:tc>
                  <a:txBody>
                    <a:bodyPr/>
                    <a:lstStyle/>
                    <a:p>
                      <a:pPr indent="0" lvl="0" marL="0" rtl="0" algn="l">
                        <a:spcBef>
                          <a:spcPts val="0"/>
                        </a:spcBef>
                        <a:spcAft>
                          <a:spcPts val="0"/>
                        </a:spcAft>
                        <a:buNone/>
                      </a:pPr>
                      <a:r>
                        <a:rPr lang="en"/>
                        <a:t> </a:t>
                      </a:r>
                      <a:endParaRPr/>
                    </a:p>
                  </a:txBody>
                  <a:tcPr marT="91425" marB="91425" marR="91425" marL="91425"/>
                </a:tc>
              </a:tr>
              <a:tr h="411175">
                <a:tc>
                  <a:txBody>
                    <a:bodyPr/>
                    <a:lstStyle/>
                    <a:p>
                      <a:pPr indent="0" lvl="0" marL="0" rtl="0" algn="l">
                        <a:spcBef>
                          <a:spcPts val="0"/>
                        </a:spcBef>
                        <a:spcAft>
                          <a:spcPts val="0"/>
                        </a:spcAft>
                        <a:buNone/>
                      </a:pPr>
                      <a:r>
                        <a:rPr lang="en"/>
                        <a:t>ECE 174</a:t>
                      </a:r>
                      <a:endParaRPr/>
                    </a:p>
                  </a:txBody>
                  <a:tcPr marT="91425" marB="91425" marR="91425" marL="91425"/>
                </a:tc>
                <a:tc>
                  <a:txBody>
                    <a:bodyPr/>
                    <a:lstStyle/>
                    <a:p>
                      <a:pPr indent="0" lvl="0" marL="0" rtl="0" algn="l">
                        <a:spcBef>
                          <a:spcPts val="0"/>
                        </a:spcBef>
                        <a:spcAft>
                          <a:spcPts val="0"/>
                        </a:spcAft>
                        <a:buNone/>
                      </a:pPr>
                      <a:r>
                        <a:rPr lang="en"/>
                        <a:t>ECE 141B</a:t>
                      </a:r>
                      <a:endParaRPr/>
                    </a:p>
                  </a:txBody>
                  <a:tcPr marT="91425" marB="91425" marR="91425" marL="91425"/>
                </a:tc>
                <a:tc>
                  <a:txBody>
                    <a:bodyPr/>
                    <a:lstStyle/>
                    <a:p>
                      <a:pPr indent="0" lvl="0" marL="0" rtl="0" algn="l">
                        <a:spcBef>
                          <a:spcPts val="0"/>
                        </a:spcBef>
                        <a:spcAft>
                          <a:spcPts val="0"/>
                        </a:spcAft>
                        <a:buNone/>
                      </a:pPr>
                      <a:r>
                        <a:rPr lang="en"/>
                        <a:t> </a:t>
                      </a:r>
                      <a:endParaRPr/>
                    </a:p>
                  </a:txBody>
                  <a:tcPr marT="91425" marB="91425" marR="91425" marL="91425"/>
                </a:tc>
              </a:tr>
              <a:tr h="411175">
                <a:tc>
                  <a:txBody>
                    <a:bodyPr/>
                    <a:lstStyle/>
                    <a:p>
                      <a:pPr indent="0" lvl="0" marL="0" rtl="0" algn="l">
                        <a:spcBef>
                          <a:spcPts val="0"/>
                        </a:spcBef>
                        <a:spcAft>
                          <a:spcPts val="0"/>
                        </a:spcAft>
                        <a:buNone/>
                      </a:pPr>
                      <a:r>
                        <a:rPr lang="en"/>
                        <a:t>ECE 175A</a:t>
                      </a:r>
                      <a:endParaRPr/>
                    </a:p>
                  </a:txBody>
                  <a:tcPr marT="91425" marB="91425" marR="91425" marL="91425"/>
                </a:tc>
                <a:tc>
                  <a:txBody>
                    <a:bodyPr/>
                    <a:lstStyle/>
                    <a:p>
                      <a:pPr indent="0" lvl="0" marL="0" rtl="0" algn="l">
                        <a:spcBef>
                          <a:spcPts val="0"/>
                        </a:spcBef>
                        <a:spcAft>
                          <a:spcPts val="0"/>
                        </a:spcAft>
                        <a:buNone/>
                      </a:pPr>
                      <a:r>
                        <a:rPr lang="en"/>
                        <a:t> </a:t>
                      </a:r>
                      <a:endParaRPr/>
                    </a:p>
                  </a:txBody>
                  <a:tcPr marT="91425" marB="91425" marR="91425" marL="91425"/>
                </a:tc>
                <a:tc>
                  <a:txBody>
                    <a:bodyPr/>
                    <a:lstStyle/>
                    <a:p>
                      <a:pPr indent="0" lvl="0" marL="0" rtl="0" algn="l">
                        <a:spcBef>
                          <a:spcPts val="0"/>
                        </a:spcBef>
                        <a:spcAft>
                          <a:spcPts val="0"/>
                        </a:spcAft>
                        <a:buNone/>
                      </a:pPr>
                      <a:r>
                        <a:rPr lang="en"/>
                        <a:t> </a:t>
                      </a:r>
                      <a:endParaRPr/>
                    </a:p>
                  </a:txBody>
                  <a:tcPr marT="91425" marB="91425" marR="91425" marL="91425"/>
                </a:tc>
              </a:tr>
              <a:tr h="411175">
                <a:tc>
                  <a:txBody>
                    <a:bodyPr/>
                    <a:lstStyle/>
                    <a:p>
                      <a:pPr indent="0" lvl="0" marL="0" rtl="0" algn="l">
                        <a:spcBef>
                          <a:spcPts val="0"/>
                        </a:spcBef>
                        <a:spcAft>
                          <a:spcPts val="0"/>
                        </a:spcAft>
                        <a:buNone/>
                      </a:pPr>
                      <a:r>
                        <a:rPr lang="en"/>
                        <a:t>ECE 175B</a:t>
                      </a:r>
                      <a:endParaRPr/>
                    </a:p>
                  </a:txBody>
                  <a:tcPr marT="91425" marB="91425" marR="91425" marL="91425"/>
                </a:tc>
                <a:tc>
                  <a:txBody>
                    <a:bodyPr/>
                    <a:lstStyle/>
                    <a:p>
                      <a:pPr indent="0" lvl="0" marL="0" rtl="0" algn="l">
                        <a:spcBef>
                          <a:spcPts val="0"/>
                        </a:spcBef>
                        <a:spcAft>
                          <a:spcPts val="0"/>
                        </a:spcAft>
                        <a:buNone/>
                      </a:pPr>
                      <a:r>
                        <a:rPr lang="en"/>
                        <a:t> </a:t>
                      </a:r>
                      <a:endParaRPr/>
                    </a:p>
                  </a:txBody>
                  <a:tcPr marT="91425" marB="91425" marR="91425" marL="91425"/>
                </a:tc>
                <a:tc>
                  <a:txBody>
                    <a:bodyPr/>
                    <a:lstStyle/>
                    <a:p>
                      <a:pPr indent="0" lvl="0" marL="0" rtl="0" algn="l">
                        <a:spcBef>
                          <a:spcPts val="0"/>
                        </a:spcBef>
                        <a:spcAft>
                          <a:spcPts val="0"/>
                        </a:spcAft>
                        <a:buNone/>
                      </a:pPr>
                      <a:r>
                        <a:rPr lang="en"/>
                        <a:t> </a:t>
                      </a:r>
                      <a:endParaRPr/>
                    </a:p>
                  </a:txBody>
                  <a:tcPr marT="91425" marB="91425" marR="91425" marL="91425"/>
                </a:tc>
              </a:tr>
            </a:tbl>
          </a:graphicData>
        </a:graphic>
      </p:graphicFrame>
      <p:graphicFrame>
        <p:nvGraphicFramePr>
          <p:cNvPr id="315" name="Google Shape;315;p35"/>
          <p:cNvGraphicFramePr/>
          <p:nvPr/>
        </p:nvGraphicFramePr>
        <p:xfrm>
          <a:off x="4833625" y="1999900"/>
          <a:ext cx="3000000" cy="3000000"/>
        </p:xfrm>
        <a:graphic>
          <a:graphicData uri="http://schemas.openxmlformats.org/drawingml/2006/table">
            <a:tbl>
              <a:tblPr>
                <a:noFill/>
                <a:tableStyleId>{7DED8EB0-DC1B-4431-AE51-74E38D5FC2AF}</a:tableStyleId>
              </a:tblPr>
              <a:tblGrid>
                <a:gridCol w="1064800"/>
                <a:gridCol w="1064800"/>
                <a:gridCol w="1064800"/>
              </a:tblGrid>
              <a:tr h="493400">
                <a:tc>
                  <a:txBody>
                    <a:bodyPr/>
                    <a:lstStyle/>
                    <a:p>
                      <a:pPr indent="0" lvl="0" marL="0" rtl="0" algn="l">
                        <a:spcBef>
                          <a:spcPts val="0"/>
                        </a:spcBef>
                        <a:spcAft>
                          <a:spcPts val="0"/>
                        </a:spcAft>
                        <a:buNone/>
                      </a:pPr>
                      <a:r>
                        <a:rPr lang="en"/>
                        <a:t>JAVA</a:t>
                      </a:r>
                      <a:endParaRPr/>
                    </a:p>
                  </a:txBody>
                  <a:tcPr marT="91425" marB="91425" marR="91425" marL="91425"/>
                </a:tc>
                <a:tc>
                  <a:txBody>
                    <a:bodyPr/>
                    <a:lstStyle/>
                    <a:p>
                      <a:pPr indent="0" lvl="0" marL="0" rtl="0" algn="l">
                        <a:spcBef>
                          <a:spcPts val="0"/>
                        </a:spcBef>
                        <a:spcAft>
                          <a:spcPts val="0"/>
                        </a:spcAft>
                        <a:buNone/>
                      </a:pPr>
                      <a:r>
                        <a:rPr lang="en"/>
                        <a:t>C/C++</a:t>
                      </a:r>
                      <a:endParaRPr/>
                    </a:p>
                  </a:txBody>
                  <a:tcPr marT="91425" marB="91425" marR="91425" marL="91425"/>
                </a:tc>
                <a:tc>
                  <a:txBody>
                    <a:bodyPr/>
                    <a:lstStyle/>
                    <a:p>
                      <a:pPr indent="0" lvl="0" marL="0" rtl="0" algn="l">
                        <a:spcBef>
                          <a:spcPts val="0"/>
                        </a:spcBef>
                        <a:spcAft>
                          <a:spcPts val="0"/>
                        </a:spcAft>
                        <a:buNone/>
                      </a:pPr>
                      <a:r>
                        <a:rPr lang="en"/>
                        <a:t>MATLAB</a:t>
                      </a:r>
                      <a:endParaRPr/>
                    </a:p>
                  </a:txBody>
                  <a:tcPr marT="91425" marB="91425" marR="91425" marL="91425"/>
                </a:tc>
              </a:tr>
              <a:tr h="493400">
                <a:tc>
                  <a:txBody>
                    <a:bodyPr/>
                    <a:lstStyle/>
                    <a:p>
                      <a:pPr indent="0" lvl="0" marL="0" rtl="0" algn="l">
                        <a:spcBef>
                          <a:spcPts val="0"/>
                        </a:spcBef>
                        <a:spcAft>
                          <a:spcPts val="0"/>
                        </a:spcAft>
                        <a:buNone/>
                      </a:pPr>
                      <a:r>
                        <a:rPr lang="en"/>
                        <a:t>CSE 8A</a:t>
                      </a:r>
                      <a:endParaRPr/>
                    </a:p>
                  </a:txBody>
                  <a:tcPr marT="91425" marB="91425" marR="91425" marL="91425"/>
                </a:tc>
                <a:tc>
                  <a:txBody>
                    <a:bodyPr/>
                    <a:lstStyle/>
                    <a:p>
                      <a:pPr indent="0" lvl="0" marL="0" rtl="0" algn="l">
                        <a:spcBef>
                          <a:spcPts val="0"/>
                        </a:spcBef>
                        <a:spcAft>
                          <a:spcPts val="0"/>
                        </a:spcAft>
                        <a:buNone/>
                      </a:pPr>
                      <a:r>
                        <a:rPr lang="en"/>
                        <a:t>CSE 86</a:t>
                      </a:r>
                      <a:endParaRPr/>
                    </a:p>
                  </a:txBody>
                  <a:tcPr marT="91425" marB="91425" marR="91425" marL="91425"/>
                </a:tc>
                <a:tc>
                  <a:txBody>
                    <a:bodyPr/>
                    <a:lstStyle/>
                    <a:p>
                      <a:pPr indent="0" lvl="0" marL="0" rtl="0" algn="l">
                        <a:spcBef>
                          <a:spcPts val="0"/>
                        </a:spcBef>
                        <a:spcAft>
                          <a:spcPts val="0"/>
                        </a:spcAft>
                        <a:buNone/>
                      </a:pPr>
                      <a:r>
                        <a:rPr lang="en"/>
                        <a:t>CSE 7</a:t>
                      </a:r>
                      <a:endParaRPr/>
                    </a:p>
                  </a:txBody>
                  <a:tcPr marT="91425" marB="91425" marR="91425" marL="91425"/>
                </a:tc>
              </a:tr>
              <a:tr h="493400">
                <a:tc>
                  <a:txBody>
                    <a:bodyPr/>
                    <a:lstStyle/>
                    <a:p>
                      <a:pPr indent="0" lvl="0" marL="0" rtl="0" algn="l">
                        <a:spcBef>
                          <a:spcPts val="0"/>
                        </a:spcBef>
                        <a:spcAft>
                          <a:spcPts val="0"/>
                        </a:spcAft>
                        <a:buNone/>
                      </a:pPr>
                      <a:r>
                        <a:rPr lang="en"/>
                        <a:t>CSE 8B</a:t>
                      </a:r>
                      <a:endParaRPr/>
                    </a:p>
                  </a:txBody>
                  <a:tcPr marT="91425" marB="91425" marR="91425" marL="91425"/>
                </a:tc>
                <a:tc>
                  <a:txBody>
                    <a:bodyPr/>
                    <a:lstStyle/>
                    <a:p>
                      <a:pPr indent="0" lvl="0" marL="0" rtl="0" algn="l">
                        <a:spcBef>
                          <a:spcPts val="0"/>
                        </a:spcBef>
                        <a:spcAft>
                          <a:spcPts val="0"/>
                        </a:spcAft>
                        <a:buNone/>
                      </a:pPr>
                      <a:r>
                        <a:rPr lang="en"/>
                        <a:t>CSE 100</a:t>
                      </a:r>
                      <a:endParaRPr/>
                    </a:p>
                  </a:txBody>
                  <a:tcPr marT="91425" marB="91425" marR="91425" marL="91425"/>
                </a:tc>
                <a:tc>
                  <a:txBody>
                    <a:bodyPr/>
                    <a:lstStyle/>
                    <a:p>
                      <a:pPr indent="0" lvl="0" marL="0" rtl="0" algn="l">
                        <a:spcBef>
                          <a:spcPts val="0"/>
                        </a:spcBef>
                        <a:spcAft>
                          <a:spcPts val="0"/>
                        </a:spcAft>
                        <a:buNone/>
                      </a:pPr>
                      <a:r>
                        <a:rPr lang="en"/>
                        <a:t> </a:t>
                      </a:r>
                      <a:endParaRPr/>
                    </a:p>
                  </a:txBody>
                  <a:tcPr marT="91425" marB="91425" marR="91425" marL="91425"/>
                </a:tc>
              </a:tr>
              <a:tr h="493400">
                <a:tc>
                  <a:txBody>
                    <a:bodyPr/>
                    <a:lstStyle/>
                    <a:p>
                      <a:pPr indent="0" lvl="0" marL="0" rtl="0" algn="l">
                        <a:spcBef>
                          <a:spcPts val="0"/>
                        </a:spcBef>
                        <a:spcAft>
                          <a:spcPts val="0"/>
                        </a:spcAft>
                        <a:buNone/>
                      </a:pPr>
                      <a:r>
                        <a:rPr lang="en"/>
                        <a:t>CSE 11</a:t>
                      </a:r>
                      <a:endParaRPr/>
                    </a:p>
                  </a:txBody>
                  <a:tcPr marT="91425" marB="91425" marR="91425" marL="91425"/>
                </a:tc>
                <a:tc>
                  <a:txBody>
                    <a:bodyPr/>
                    <a:lstStyle/>
                    <a:p>
                      <a:pPr indent="0" lvl="0" marL="0" rtl="0" algn="l">
                        <a:spcBef>
                          <a:spcPts val="0"/>
                        </a:spcBef>
                        <a:spcAft>
                          <a:spcPts val="0"/>
                        </a:spcAft>
                        <a:buNone/>
                      </a:pPr>
                      <a:r>
                        <a:rPr lang="en"/>
                        <a:t> </a:t>
                      </a:r>
                      <a:endParaRPr/>
                    </a:p>
                  </a:txBody>
                  <a:tcPr marT="91425" marB="91425" marR="91425" marL="91425"/>
                </a:tc>
                <a:tc>
                  <a:txBody>
                    <a:bodyPr/>
                    <a:lstStyle/>
                    <a:p>
                      <a:pPr indent="0" lvl="0" marL="0" rtl="0" algn="l">
                        <a:spcBef>
                          <a:spcPts val="0"/>
                        </a:spcBef>
                        <a:spcAft>
                          <a:spcPts val="0"/>
                        </a:spcAft>
                        <a:buNone/>
                      </a:pPr>
                      <a:r>
                        <a:rPr lang="en"/>
                        <a:t> </a:t>
                      </a:r>
                      <a:endParaRPr/>
                    </a:p>
                  </a:txBody>
                  <a:tcPr marT="91425" marB="91425" marR="91425" marL="91425"/>
                </a:tc>
              </a:tr>
              <a:tr h="493400">
                <a:tc>
                  <a:txBody>
                    <a:bodyPr/>
                    <a:lstStyle/>
                    <a:p>
                      <a:pPr indent="0" lvl="0" marL="0" rtl="0" algn="l">
                        <a:spcBef>
                          <a:spcPts val="0"/>
                        </a:spcBef>
                        <a:spcAft>
                          <a:spcPts val="0"/>
                        </a:spcAft>
                        <a:buNone/>
                      </a:pPr>
                      <a:r>
                        <a:rPr lang="en"/>
                        <a:t>CSE 12</a:t>
                      </a:r>
                      <a:endParaRPr/>
                    </a:p>
                  </a:txBody>
                  <a:tcPr marT="91425" marB="91425" marR="91425" marL="91425"/>
                </a:tc>
                <a:tc>
                  <a:txBody>
                    <a:bodyPr/>
                    <a:lstStyle/>
                    <a:p>
                      <a:pPr indent="0" lvl="0" marL="0" rtl="0" algn="l">
                        <a:spcBef>
                          <a:spcPts val="0"/>
                        </a:spcBef>
                        <a:spcAft>
                          <a:spcPts val="0"/>
                        </a:spcAft>
                        <a:buNone/>
                      </a:pPr>
                      <a:r>
                        <a:rPr lang="en"/>
                        <a:t> </a:t>
                      </a:r>
                      <a:endParaRPr/>
                    </a:p>
                  </a:txBody>
                  <a:tcPr marT="91425" marB="91425" marR="91425" marL="91425"/>
                </a:tc>
                <a:tc>
                  <a:txBody>
                    <a:bodyPr/>
                    <a:lstStyle/>
                    <a:p>
                      <a:pPr indent="0" lvl="0" marL="0" rtl="0" algn="l">
                        <a:spcBef>
                          <a:spcPts val="0"/>
                        </a:spcBef>
                        <a:spcAft>
                          <a:spcPts val="0"/>
                        </a:spcAft>
                        <a:buNone/>
                      </a:pPr>
                      <a:r>
                        <a:rPr lang="en"/>
                        <a:t> </a:t>
                      </a:r>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36"/>
          <p:cNvSpPr txBox="1"/>
          <p:nvPr>
            <p:ph type="title"/>
          </p:nvPr>
        </p:nvSpPr>
        <p:spPr>
          <a:xfrm>
            <a:off x="3211200" y="239500"/>
            <a:ext cx="2721600" cy="6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Summary</a:t>
            </a:r>
            <a:endParaRPr/>
          </a:p>
        </p:txBody>
      </p:sp>
      <p:sp>
        <p:nvSpPr>
          <p:cNvPr id="321" name="Google Shape;321;p36"/>
          <p:cNvSpPr txBox="1"/>
          <p:nvPr/>
        </p:nvSpPr>
        <p:spPr>
          <a:xfrm>
            <a:off x="551700" y="867400"/>
            <a:ext cx="2052600" cy="5016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UCSD undergraduates		</a:t>
            </a:r>
            <a:endParaRPr b="1">
              <a:latin typeface="Calibri"/>
              <a:ea typeface="Calibri"/>
              <a:cs typeface="Calibri"/>
              <a:sym typeface="Calibri"/>
            </a:endParaRPr>
          </a:p>
        </p:txBody>
      </p:sp>
      <p:sp>
        <p:nvSpPr>
          <p:cNvPr id="322" name="Google Shape;322;p36"/>
          <p:cNvSpPr txBox="1"/>
          <p:nvPr/>
        </p:nvSpPr>
        <p:spPr>
          <a:xfrm>
            <a:off x="551700" y="1981225"/>
            <a:ext cx="2052600" cy="5016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UCSD </a:t>
            </a:r>
            <a:r>
              <a:rPr b="1" lang="en">
                <a:latin typeface="Calibri"/>
                <a:ea typeface="Calibri"/>
                <a:cs typeface="Calibri"/>
                <a:sym typeface="Calibri"/>
              </a:rPr>
              <a:t>Alumni</a:t>
            </a:r>
            <a:endParaRPr b="1">
              <a:latin typeface="Calibri"/>
              <a:ea typeface="Calibri"/>
              <a:cs typeface="Calibri"/>
              <a:sym typeface="Calibri"/>
            </a:endParaRPr>
          </a:p>
        </p:txBody>
      </p:sp>
      <p:sp>
        <p:nvSpPr>
          <p:cNvPr id="323" name="Google Shape;323;p36"/>
          <p:cNvSpPr txBox="1"/>
          <p:nvPr/>
        </p:nvSpPr>
        <p:spPr>
          <a:xfrm>
            <a:off x="551700" y="3095038"/>
            <a:ext cx="2052600" cy="5016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Aligned major to work</a:t>
            </a:r>
            <a:endParaRPr b="1">
              <a:latin typeface="Calibri"/>
              <a:ea typeface="Calibri"/>
              <a:cs typeface="Calibri"/>
              <a:sym typeface="Calibri"/>
            </a:endParaRPr>
          </a:p>
        </p:txBody>
      </p:sp>
      <p:sp>
        <p:nvSpPr>
          <p:cNvPr id="324" name="Google Shape;324;p36"/>
          <p:cNvSpPr txBox="1"/>
          <p:nvPr/>
        </p:nvSpPr>
        <p:spPr>
          <a:xfrm>
            <a:off x="3306200" y="3017600"/>
            <a:ext cx="2382300" cy="5016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ECE and Computer </a:t>
            </a:r>
            <a:r>
              <a:rPr b="1" lang="en">
                <a:latin typeface="Calibri"/>
                <a:ea typeface="Calibri"/>
                <a:cs typeface="Calibri"/>
                <a:sym typeface="Calibri"/>
              </a:rPr>
              <a:t>science</a:t>
            </a:r>
            <a:endParaRPr b="1">
              <a:latin typeface="Calibri"/>
              <a:ea typeface="Calibri"/>
              <a:cs typeface="Calibri"/>
              <a:sym typeface="Calibri"/>
            </a:endParaRPr>
          </a:p>
        </p:txBody>
      </p:sp>
      <p:sp>
        <p:nvSpPr>
          <p:cNvPr id="325" name="Google Shape;325;p36"/>
          <p:cNvSpPr txBox="1"/>
          <p:nvPr/>
        </p:nvSpPr>
        <p:spPr>
          <a:xfrm>
            <a:off x="3265325" y="867400"/>
            <a:ext cx="2382300" cy="5016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Californians and international</a:t>
            </a:r>
            <a:endParaRPr b="1">
              <a:latin typeface="Calibri"/>
              <a:ea typeface="Calibri"/>
              <a:cs typeface="Calibri"/>
              <a:sym typeface="Calibri"/>
            </a:endParaRPr>
          </a:p>
        </p:txBody>
      </p:sp>
      <p:sp>
        <p:nvSpPr>
          <p:cNvPr id="326" name="Google Shape;326;p36"/>
          <p:cNvSpPr txBox="1"/>
          <p:nvPr/>
        </p:nvSpPr>
        <p:spPr>
          <a:xfrm>
            <a:off x="3311000" y="1981225"/>
            <a:ext cx="2382300" cy="5016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Live in California </a:t>
            </a:r>
            <a:endParaRPr b="1">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Work in </a:t>
            </a:r>
            <a:r>
              <a:rPr b="1" lang="en">
                <a:latin typeface="Calibri"/>
                <a:ea typeface="Calibri"/>
                <a:cs typeface="Calibri"/>
                <a:sym typeface="Calibri"/>
              </a:rPr>
              <a:t>tech industry  </a:t>
            </a:r>
            <a:endParaRPr>
              <a:latin typeface="Calibri"/>
              <a:ea typeface="Calibri"/>
              <a:cs typeface="Calibri"/>
              <a:sym typeface="Calibri"/>
            </a:endParaRPr>
          </a:p>
        </p:txBody>
      </p:sp>
      <p:sp>
        <p:nvSpPr>
          <p:cNvPr id="327" name="Google Shape;327;p36"/>
          <p:cNvSpPr txBox="1"/>
          <p:nvPr/>
        </p:nvSpPr>
        <p:spPr>
          <a:xfrm>
            <a:off x="551700" y="4208875"/>
            <a:ext cx="2052600" cy="5016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Major change to ECE/CSE</a:t>
            </a:r>
            <a:endParaRPr b="1">
              <a:latin typeface="Calibri"/>
              <a:ea typeface="Calibri"/>
              <a:cs typeface="Calibri"/>
              <a:sym typeface="Calibri"/>
            </a:endParaRPr>
          </a:p>
        </p:txBody>
      </p:sp>
      <p:sp>
        <p:nvSpPr>
          <p:cNvPr id="328" name="Google Shape;328;p36"/>
          <p:cNvSpPr txBox="1"/>
          <p:nvPr/>
        </p:nvSpPr>
        <p:spPr>
          <a:xfrm>
            <a:off x="3265350" y="4208875"/>
            <a:ext cx="2382300" cy="5016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Programming skills to learn </a:t>
            </a:r>
            <a:endParaRPr b="1">
              <a:latin typeface="Calibri"/>
              <a:ea typeface="Calibri"/>
              <a:cs typeface="Calibri"/>
              <a:sym typeface="Calibri"/>
            </a:endParaRPr>
          </a:p>
        </p:txBody>
      </p:sp>
      <p:sp>
        <p:nvSpPr>
          <p:cNvPr id="329" name="Google Shape;329;p36"/>
          <p:cNvSpPr txBox="1"/>
          <p:nvPr/>
        </p:nvSpPr>
        <p:spPr>
          <a:xfrm>
            <a:off x="6390400" y="3519200"/>
            <a:ext cx="1862400" cy="5016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Optimize Classes for programming skills</a:t>
            </a:r>
            <a:endParaRPr b="1">
              <a:latin typeface="Calibri"/>
              <a:ea typeface="Calibri"/>
              <a:cs typeface="Calibri"/>
              <a:sym typeface="Calibri"/>
            </a:endParaRPr>
          </a:p>
        </p:txBody>
      </p:sp>
      <p:sp>
        <p:nvSpPr>
          <p:cNvPr id="330" name="Google Shape;330;p36"/>
          <p:cNvSpPr txBox="1"/>
          <p:nvPr/>
        </p:nvSpPr>
        <p:spPr>
          <a:xfrm>
            <a:off x="6390400" y="2065650"/>
            <a:ext cx="1862400" cy="5016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Want to stay in CA? Work for tech?</a:t>
            </a:r>
            <a:endParaRPr b="1">
              <a:latin typeface="Calibri"/>
              <a:ea typeface="Calibri"/>
              <a:cs typeface="Calibri"/>
              <a:sym typeface="Calibri"/>
            </a:endParaRPr>
          </a:p>
        </p:txBody>
      </p:sp>
      <p:sp>
        <p:nvSpPr>
          <p:cNvPr id="331" name="Google Shape;331;p36"/>
          <p:cNvSpPr/>
          <p:nvPr/>
        </p:nvSpPr>
        <p:spPr>
          <a:xfrm>
            <a:off x="5820473" y="2068843"/>
            <a:ext cx="397200" cy="3345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6"/>
          <p:cNvSpPr/>
          <p:nvPr/>
        </p:nvSpPr>
        <p:spPr>
          <a:xfrm>
            <a:off x="2736210" y="950943"/>
            <a:ext cx="397200" cy="3345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6"/>
          <p:cNvSpPr/>
          <p:nvPr/>
        </p:nvSpPr>
        <p:spPr>
          <a:xfrm>
            <a:off x="2736223" y="2064768"/>
            <a:ext cx="397200" cy="3345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6"/>
          <p:cNvSpPr/>
          <p:nvPr/>
        </p:nvSpPr>
        <p:spPr>
          <a:xfrm>
            <a:off x="2736223" y="3178593"/>
            <a:ext cx="397200" cy="3345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6"/>
          <p:cNvSpPr/>
          <p:nvPr/>
        </p:nvSpPr>
        <p:spPr>
          <a:xfrm>
            <a:off x="2736223" y="4292418"/>
            <a:ext cx="397200" cy="3345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6"/>
          <p:cNvSpPr/>
          <p:nvPr/>
        </p:nvSpPr>
        <p:spPr>
          <a:xfrm rot="5400000">
            <a:off x="7041850" y="2794928"/>
            <a:ext cx="559500" cy="3345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6"/>
          <p:cNvSpPr/>
          <p:nvPr/>
        </p:nvSpPr>
        <p:spPr>
          <a:xfrm>
            <a:off x="5932800" y="4146225"/>
            <a:ext cx="1567800" cy="501600"/>
          </a:xfrm>
          <a:prstGeom prst="bentUpArrow">
            <a:avLst>
              <a:gd fmla="val 37053" name="adj1"/>
              <a:gd fmla="val 42085" name="adj2"/>
              <a:gd fmla="val 44530" name="adj3"/>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37"/>
          <p:cNvSpPr txBox="1"/>
          <p:nvPr>
            <p:ph type="title"/>
          </p:nvPr>
        </p:nvSpPr>
        <p:spPr>
          <a:xfrm>
            <a:off x="1750375" y="354425"/>
            <a:ext cx="5570100" cy="6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Conclusion,  we recommend:</a:t>
            </a:r>
            <a:endParaRPr/>
          </a:p>
        </p:txBody>
      </p:sp>
      <p:sp>
        <p:nvSpPr>
          <p:cNvPr id="343" name="Google Shape;343;p37"/>
          <p:cNvSpPr txBox="1"/>
          <p:nvPr/>
        </p:nvSpPr>
        <p:spPr>
          <a:xfrm>
            <a:off x="815125" y="1550950"/>
            <a:ext cx="7578000" cy="2775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Calibri"/>
              <a:buChar char="●"/>
            </a:pPr>
            <a:r>
              <a:rPr lang="en" sz="2400">
                <a:latin typeface="Calibri"/>
                <a:ea typeface="Calibri"/>
                <a:cs typeface="Calibri"/>
                <a:sym typeface="Calibri"/>
              </a:rPr>
              <a:t>Take programming courses</a:t>
            </a:r>
            <a:endParaRPr sz="2400">
              <a:latin typeface="Calibri"/>
              <a:ea typeface="Calibri"/>
              <a:cs typeface="Calibri"/>
              <a:sym typeface="Calibri"/>
            </a:endParaRPr>
          </a:p>
          <a:p>
            <a:pPr indent="0" lvl="0" marL="457200" rtl="0" algn="l">
              <a:spcBef>
                <a:spcPts val="0"/>
              </a:spcBef>
              <a:spcAft>
                <a:spcPts val="0"/>
              </a:spcAft>
              <a:buNone/>
            </a:pPr>
            <a:r>
              <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 sz="2400">
                <a:latin typeface="Calibri"/>
                <a:ea typeface="Calibri"/>
                <a:cs typeface="Calibri"/>
                <a:sym typeface="Calibri"/>
              </a:rPr>
              <a:t>Stay with your ECE/CSE major</a:t>
            </a:r>
            <a:endParaRPr sz="2400">
              <a:latin typeface="Calibri"/>
              <a:ea typeface="Calibri"/>
              <a:cs typeface="Calibri"/>
              <a:sym typeface="Calibri"/>
            </a:endParaRPr>
          </a:p>
          <a:p>
            <a:pPr indent="0" lvl="0" marL="457200" rtl="0" algn="l">
              <a:spcBef>
                <a:spcPts val="0"/>
              </a:spcBef>
              <a:spcAft>
                <a:spcPts val="0"/>
              </a:spcAft>
              <a:buNone/>
            </a:pPr>
            <a:r>
              <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 sz="2400">
                <a:latin typeface="Calibri"/>
                <a:ea typeface="Calibri"/>
                <a:cs typeface="Calibri"/>
                <a:sym typeface="Calibri"/>
              </a:rPr>
              <a:t>ECE department should provide Java courses</a:t>
            </a:r>
            <a:endParaRPr sz="2400">
              <a:latin typeface="Calibri"/>
              <a:ea typeface="Calibri"/>
              <a:cs typeface="Calibri"/>
              <a:sym typeface="Calibri"/>
            </a:endParaRPr>
          </a:p>
          <a:p>
            <a:pPr indent="0" lvl="0" marL="457200" rtl="0" algn="l">
              <a:spcBef>
                <a:spcPts val="0"/>
              </a:spcBef>
              <a:spcAft>
                <a:spcPts val="0"/>
              </a:spcAft>
              <a:buNone/>
            </a:pPr>
            <a:r>
              <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 sz="2400">
                <a:latin typeface="Calibri"/>
                <a:ea typeface="Calibri"/>
                <a:cs typeface="Calibri"/>
                <a:sym typeface="Calibri"/>
              </a:rPr>
              <a:t>CSE department should expand on transfer acceptance</a:t>
            </a:r>
            <a:endParaRPr sz="2400">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38"/>
          <p:cNvSpPr txBox="1"/>
          <p:nvPr>
            <p:ph type="title"/>
          </p:nvPr>
        </p:nvSpPr>
        <p:spPr>
          <a:xfrm>
            <a:off x="3423450" y="1744325"/>
            <a:ext cx="22971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3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 </a:t>
            </a:r>
            <a:endParaRPr/>
          </a:p>
        </p:txBody>
      </p:sp>
      <p:sp>
        <p:nvSpPr>
          <p:cNvPr id="354" name="Google Shape;354;p39"/>
          <p:cNvSpPr txBox="1"/>
          <p:nvPr>
            <p:ph idx="1" type="body"/>
          </p:nvPr>
        </p:nvSpPr>
        <p:spPr>
          <a:xfrm>
            <a:off x="819150" y="1200050"/>
            <a:ext cx="7505700" cy="3238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What is the university distributions of the incoming UCSD graduate student?</a:t>
            </a:r>
            <a:endParaRPr sz="1200">
              <a:solidFill>
                <a:srgbClr val="000000"/>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How UCSD education help students with their careers? Does the job they find align with their major?</a:t>
            </a:r>
            <a:br>
              <a:rPr lang="en" sz="1200">
                <a:solidFill>
                  <a:srgbClr val="000000"/>
                </a:solidFill>
                <a:latin typeface="Times New Roman"/>
                <a:ea typeface="Times New Roman"/>
                <a:cs typeface="Times New Roman"/>
                <a:sym typeface="Times New Roman"/>
              </a:rPr>
            </a:br>
            <a:endParaRPr sz="1200">
              <a:solidFill>
                <a:srgbClr val="000000"/>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What companies or industries do UCSD graduate students most interested in?</a:t>
            </a:r>
            <a:endParaRPr sz="12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What expectations can students have when they finished their studies in UCSD?</a:t>
            </a:r>
            <a:endParaRPr sz="12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How to optimize the course settings and course contents for future students?</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a:t>
            </a:r>
            <a:endParaRPr/>
          </a:p>
        </p:txBody>
      </p:sp>
      <p:sp>
        <p:nvSpPr>
          <p:cNvPr id="142" name="Google Shape;142;p15"/>
          <p:cNvSpPr txBox="1"/>
          <p:nvPr>
            <p:ph idx="1" type="body"/>
          </p:nvPr>
        </p:nvSpPr>
        <p:spPr>
          <a:xfrm>
            <a:off x="819150" y="1573850"/>
            <a:ext cx="7505700" cy="2865000"/>
          </a:xfrm>
          <a:prstGeom prst="rect">
            <a:avLst/>
          </a:prstGeom>
        </p:spPr>
        <p:txBody>
          <a:bodyPr anchorCtr="0" anchor="t" bIns="91425" lIns="91425" spcFirstLastPara="1" rIns="91425" wrap="square" tIns="91425">
            <a:noAutofit/>
          </a:bodyPr>
          <a:lstStyle/>
          <a:p>
            <a:pPr indent="-381000" lvl="0" marL="457200" rtl="0" algn="l">
              <a:lnSpc>
                <a:spcPct val="200000"/>
              </a:lnSpc>
              <a:spcBef>
                <a:spcPts val="0"/>
              </a:spcBef>
              <a:spcAft>
                <a:spcPts val="0"/>
              </a:spcAft>
              <a:buSzPts val="2400"/>
              <a:buChar char="●"/>
            </a:pPr>
            <a:r>
              <a:rPr lang="en" sz="2400"/>
              <a:t>UCSD Graduate Division Website</a:t>
            </a:r>
            <a:endParaRPr sz="2400"/>
          </a:p>
          <a:p>
            <a:pPr indent="-381000" lvl="0" marL="457200" rtl="0" algn="l">
              <a:lnSpc>
                <a:spcPct val="200000"/>
              </a:lnSpc>
              <a:spcBef>
                <a:spcPts val="0"/>
              </a:spcBef>
              <a:spcAft>
                <a:spcPts val="0"/>
              </a:spcAft>
              <a:buSzPts val="2400"/>
              <a:buChar char="●"/>
            </a:pPr>
            <a:r>
              <a:rPr lang="en" sz="2400"/>
              <a:t>Linkedin</a:t>
            </a:r>
            <a:endParaRPr sz="2400"/>
          </a:p>
          <a:p>
            <a:pPr indent="-381000" lvl="0" marL="457200" rtl="0" algn="l">
              <a:lnSpc>
                <a:spcPct val="200000"/>
              </a:lnSpc>
              <a:spcBef>
                <a:spcPts val="0"/>
              </a:spcBef>
              <a:spcAft>
                <a:spcPts val="0"/>
              </a:spcAft>
              <a:buSzPts val="2400"/>
              <a:buChar char="●"/>
            </a:pPr>
            <a:r>
              <a:rPr lang="en" sz="2400"/>
              <a:t>UCSD General Catalog 2019-2020</a:t>
            </a:r>
            <a:endParaRPr sz="2400"/>
          </a:p>
        </p:txBody>
      </p:sp>
      <p:pic>
        <p:nvPicPr>
          <p:cNvPr id="143" name="Google Shape;143;p15"/>
          <p:cNvPicPr preferRelativeResize="0"/>
          <p:nvPr/>
        </p:nvPicPr>
        <p:blipFill>
          <a:blip r:embed="rId3">
            <a:alphaModFix/>
          </a:blip>
          <a:stretch>
            <a:fillRect/>
          </a:stretch>
        </p:blipFill>
        <p:spPr>
          <a:xfrm>
            <a:off x="5648826" y="1205664"/>
            <a:ext cx="2732175" cy="2732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WorkFlow</a:t>
            </a:r>
            <a:endParaRPr/>
          </a:p>
        </p:txBody>
      </p:sp>
      <p:pic>
        <p:nvPicPr>
          <p:cNvPr id="149" name="Google Shape;149;p16"/>
          <p:cNvPicPr preferRelativeResize="0"/>
          <p:nvPr/>
        </p:nvPicPr>
        <p:blipFill>
          <a:blip r:embed="rId3">
            <a:alphaModFix/>
          </a:blip>
          <a:stretch>
            <a:fillRect/>
          </a:stretch>
        </p:blipFill>
        <p:spPr>
          <a:xfrm>
            <a:off x="1345825" y="1549750"/>
            <a:ext cx="5146606" cy="3038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Workflow</a:t>
            </a:r>
            <a:endParaRPr/>
          </a:p>
        </p:txBody>
      </p:sp>
      <p:pic>
        <p:nvPicPr>
          <p:cNvPr id="155" name="Google Shape;155;p17"/>
          <p:cNvPicPr preferRelativeResize="0"/>
          <p:nvPr/>
        </p:nvPicPr>
        <p:blipFill>
          <a:blip r:embed="rId3">
            <a:alphaModFix/>
          </a:blip>
          <a:stretch>
            <a:fillRect/>
          </a:stretch>
        </p:blipFill>
        <p:spPr>
          <a:xfrm>
            <a:off x="1298838" y="1390175"/>
            <a:ext cx="6546324" cy="3516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Workflow</a:t>
            </a:r>
            <a:endParaRPr/>
          </a:p>
        </p:txBody>
      </p:sp>
      <p:sp>
        <p:nvSpPr>
          <p:cNvPr id="161" name="Google Shape;161;p18"/>
          <p:cNvSpPr txBox="1"/>
          <p:nvPr>
            <p:ph idx="1" type="body"/>
          </p:nvPr>
        </p:nvSpPr>
        <p:spPr>
          <a:xfrm>
            <a:off x="3987775" y="1967925"/>
            <a:ext cx="2286600" cy="2448000"/>
          </a:xfrm>
          <a:prstGeom prst="rect">
            <a:avLst/>
          </a:prstGeom>
          <a:solidFill>
            <a:srgbClr val="00FFFF">
              <a:alpha val="43580"/>
            </a:srgbClr>
          </a:solidFill>
        </p:spPr>
        <p:txBody>
          <a:bodyPr anchorCtr="0" anchor="t" bIns="91425" lIns="91425" spcFirstLastPara="1" rIns="91425" wrap="square" tIns="91425">
            <a:noAutofit/>
          </a:bodyPr>
          <a:lstStyle/>
          <a:p>
            <a:pPr indent="0" lvl="0" marL="0" rtl="0" algn="l">
              <a:spcBef>
                <a:spcPts val="0"/>
              </a:spcBef>
              <a:spcAft>
                <a:spcPts val="0"/>
              </a:spcAft>
              <a:buNone/>
            </a:pPr>
            <a:r>
              <a:rPr lang="en" sz="2400"/>
              <a:t>{person 1 data}</a:t>
            </a:r>
            <a:endParaRPr sz="2400"/>
          </a:p>
          <a:p>
            <a:pPr indent="0" lvl="0" marL="0" rtl="0" algn="l">
              <a:spcBef>
                <a:spcPts val="1600"/>
              </a:spcBef>
              <a:spcAft>
                <a:spcPts val="0"/>
              </a:spcAft>
              <a:buNone/>
            </a:pPr>
            <a:r>
              <a:rPr lang="en" sz="2400"/>
              <a:t>{person 2 data}</a:t>
            </a:r>
            <a:endParaRPr sz="2400"/>
          </a:p>
          <a:p>
            <a:pPr indent="0" lvl="0" marL="0" rtl="0" algn="l">
              <a:spcBef>
                <a:spcPts val="1600"/>
              </a:spcBef>
              <a:spcAft>
                <a:spcPts val="0"/>
              </a:spcAft>
              <a:buNone/>
            </a:pPr>
            <a:r>
              <a:rPr lang="en" sz="2400"/>
              <a:t>...</a:t>
            </a:r>
            <a:endParaRPr sz="2400"/>
          </a:p>
          <a:p>
            <a:pPr indent="0" lvl="0" marL="0" rtl="0" algn="l">
              <a:spcBef>
                <a:spcPts val="1600"/>
              </a:spcBef>
              <a:spcAft>
                <a:spcPts val="1600"/>
              </a:spcAft>
              <a:buNone/>
            </a:pPr>
            <a:r>
              <a:rPr lang="en" sz="2400"/>
              <a:t>{person 3 data}</a:t>
            </a:r>
            <a:endParaRPr sz="2400"/>
          </a:p>
        </p:txBody>
      </p:sp>
      <p:sp>
        <p:nvSpPr>
          <p:cNvPr id="162" name="Google Shape;162;p18"/>
          <p:cNvSpPr txBox="1"/>
          <p:nvPr>
            <p:ph idx="1" type="body"/>
          </p:nvPr>
        </p:nvSpPr>
        <p:spPr>
          <a:xfrm>
            <a:off x="2094125" y="1967925"/>
            <a:ext cx="1049100" cy="2448000"/>
          </a:xfrm>
          <a:prstGeom prst="rect">
            <a:avLst/>
          </a:prstGeom>
          <a:solidFill>
            <a:srgbClr val="00FFFF">
              <a:alpha val="43580"/>
            </a:srgbClr>
          </a:solidFill>
        </p:spPr>
        <p:txBody>
          <a:bodyPr anchorCtr="0" anchor="t" bIns="91425" lIns="91425" spcFirstLastPara="1" rIns="91425" wrap="square" tIns="91425">
            <a:noAutofit/>
          </a:bodyPr>
          <a:lstStyle/>
          <a:p>
            <a:pPr indent="0" lvl="0" marL="0" rtl="0" algn="l">
              <a:spcBef>
                <a:spcPts val="0"/>
              </a:spcBef>
              <a:spcAft>
                <a:spcPts val="0"/>
              </a:spcAft>
              <a:buNone/>
            </a:pPr>
            <a:r>
              <a:rPr lang="en" sz="2400"/>
              <a:t>Url 1</a:t>
            </a:r>
            <a:endParaRPr sz="2400"/>
          </a:p>
          <a:p>
            <a:pPr indent="0" lvl="0" marL="0" rtl="0" algn="l">
              <a:spcBef>
                <a:spcPts val="1600"/>
              </a:spcBef>
              <a:spcAft>
                <a:spcPts val="0"/>
              </a:spcAft>
              <a:buNone/>
            </a:pPr>
            <a:r>
              <a:rPr lang="en" sz="2400"/>
              <a:t>Url2</a:t>
            </a:r>
            <a:endParaRPr sz="2400"/>
          </a:p>
          <a:p>
            <a:pPr indent="0" lvl="0" marL="0" rtl="0" algn="l">
              <a:spcBef>
                <a:spcPts val="1600"/>
              </a:spcBef>
              <a:spcAft>
                <a:spcPts val="0"/>
              </a:spcAft>
              <a:buNone/>
            </a:pPr>
            <a:r>
              <a:rPr lang="en" sz="2400"/>
              <a:t>...</a:t>
            </a:r>
            <a:endParaRPr sz="2400"/>
          </a:p>
          <a:p>
            <a:pPr indent="0" lvl="0" marL="0" rtl="0" algn="l">
              <a:spcBef>
                <a:spcPts val="1600"/>
              </a:spcBef>
              <a:spcAft>
                <a:spcPts val="1600"/>
              </a:spcAft>
              <a:buNone/>
            </a:pPr>
            <a:r>
              <a:rPr lang="en" sz="2400"/>
              <a:t>Url n</a:t>
            </a:r>
            <a:endParaRPr sz="2400"/>
          </a:p>
        </p:txBody>
      </p:sp>
      <p:cxnSp>
        <p:nvCxnSpPr>
          <p:cNvPr id="163" name="Google Shape;163;p18"/>
          <p:cNvCxnSpPr>
            <a:stCxn id="162" idx="3"/>
            <a:endCxn id="161" idx="1"/>
          </p:cNvCxnSpPr>
          <p:nvPr/>
        </p:nvCxnSpPr>
        <p:spPr>
          <a:xfrm>
            <a:off x="3143225" y="3191925"/>
            <a:ext cx="844500" cy="0"/>
          </a:xfrm>
          <a:prstGeom prst="straightConnector1">
            <a:avLst/>
          </a:prstGeom>
          <a:noFill/>
          <a:ln cap="flat" cmpd="sng" w="38100">
            <a:solidFill>
              <a:schemeClr val="dk2"/>
            </a:solidFill>
            <a:prstDash val="solid"/>
            <a:round/>
            <a:headEnd len="med" w="med" type="none"/>
            <a:tailEnd len="med" w="med" type="triangle"/>
          </a:ln>
        </p:spPr>
      </p:cxnSp>
      <p:sp>
        <p:nvSpPr>
          <p:cNvPr id="164" name="Google Shape;164;p18"/>
          <p:cNvSpPr txBox="1"/>
          <p:nvPr/>
        </p:nvSpPr>
        <p:spPr>
          <a:xfrm>
            <a:off x="4138825" y="1500425"/>
            <a:ext cx="1984500" cy="3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Json file</a:t>
            </a:r>
            <a:endParaRPr sz="1800">
              <a:latin typeface="Calibri"/>
              <a:ea typeface="Calibri"/>
              <a:cs typeface="Calibri"/>
              <a:sym typeface="Calibri"/>
            </a:endParaRPr>
          </a:p>
        </p:txBody>
      </p:sp>
      <p:cxnSp>
        <p:nvCxnSpPr>
          <p:cNvPr id="165" name="Google Shape;165;p18"/>
          <p:cNvCxnSpPr/>
          <p:nvPr/>
        </p:nvCxnSpPr>
        <p:spPr>
          <a:xfrm>
            <a:off x="6274375" y="3191925"/>
            <a:ext cx="844500" cy="0"/>
          </a:xfrm>
          <a:prstGeom prst="straightConnector1">
            <a:avLst/>
          </a:prstGeom>
          <a:noFill/>
          <a:ln cap="flat" cmpd="sng" w="38100">
            <a:solidFill>
              <a:schemeClr val="dk2"/>
            </a:solidFill>
            <a:prstDash val="solid"/>
            <a:round/>
            <a:headEnd len="med" w="med" type="none"/>
            <a:tailEnd len="med" w="med" type="triangle"/>
          </a:ln>
        </p:spPr>
      </p:cxnSp>
      <p:sp>
        <p:nvSpPr>
          <p:cNvPr id="166" name="Google Shape;166;p18"/>
          <p:cNvSpPr txBox="1"/>
          <p:nvPr/>
        </p:nvSpPr>
        <p:spPr>
          <a:xfrm>
            <a:off x="7118925" y="2832675"/>
            <a:ext cx="1824600" cy="7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alibri"/>
                <a:ea typeface="Calibri"/>
                <a:cs typeface="Calibri"/>
                <a:sym typeface="Calibri"/>
              </a:rPr>
              <a:t>Python script</a:t>
            </a:r>
            <a:endParaRPr sz="2400">
              <a:latin typeface="Calibri"/>
              <a:ea typeface="Calibri"/>
              <a:cs typeface="Calibri"/>
              <a:sym typeface="Calibri"/>
            </a:endParaRPr>
          </a:p>
        </p:txBody>
      </p:sp>
      <p:sp>
        <p:nvSpPr>
          <p:cNvPr id="167" name="Google Shape;167;p18"/>
          <p:cNvSpPr txBox="1"/>
          <p:nvPr/>
        </p:nvSpPr>
        <p:spPr>
          <a:xfrm>
            <a:off x="200475" y="2792775"/>
            <a:ext cx="1049100" cy="79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Linkedin </a:t>
            </a:r>
            <a:endParaRPr sz="1800">
              <a:latin typeface="Calibri"/>
              <a:ea typeface="Calibri"/>
              <a:cs typeface="Calibri"/>
              <a:sym typeface="Calibri"/>
            </a:endParaRPr>
          </a:p>
          <a:p>
            <a:pPr indent="0" lvl="0" marL="0" rtl="0" algn="ctr">
              <a:spcBef>
                <a:spcPts val="0"/>
              </a:spcBef>
              <a:spcAft>
                <a:spcPts val="0"/>
              </a:spcAft>
              <a:buNone/>
            </a:pPr>
            <a:r>
              <a:rPr lang="en" sz="1800">
                <a:latin typeface="Calibri"/>
                <a:ea typeface="Calibri"/>
                <a:cs typeface="Calibri"/>
                <a:sym typeface="Calibri"/>
              </a:rPr>
              <a:t>page</a:t>
            </a:r>
            <a:endParaRPr sz="1800">
              <a:latin typeface="Calibri"/>
              <a:ea typeface="Calibri"/>
              <a:cs typeface="Calibri"/>
              <a:sym typeface="Calibri"/>
            </a:endParaRPr>
          </a:p>
        </p:txBody>
      </p:sp>
      <p:cxnSp>
        <p:nvCxnSpPr>
          <p:cNvPr id="168" name="Google Shape;168;p18"/>
          <p:cNvCxnSpPr>
            <a:stCxn id="167" idx="3"/>
            <a:endCxn id="162" idx="1"/>
          </p:cNvCxnSpPr>
          <p:nvPr/>
        </p:nvCxnSpPr>
        <p:spPr>
          <a:xfrm>
            <a:off x="1249575" y="3191925"/>
            <a:ext cx="8445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to answer</a:t>
            </a:r>
            <a:endParaRPr/>
          </a:p>
        </p:txBody>
      </p:sp>
      <p:sp>
        <p:nvSpPr>
          <p:cNvPr id="174" name="Google Shape;174;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FF0000"/>
              </a:buClr>
              <a:buSzPts val="2400"/>
              <a:buAutoNum type="arabicPeriod"/>
            </a:pPr>
            <a:r>
              <a:rPr lang="en" sz="2400">
                <a:solidFill>
                  <a:srgbClr val="FF0000"/>
                </a:solidFill>
              </a:rPr>
              <a:t>Where they came from, and where are they now?</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do the student came from?</a:t>
            </a:r>
            <a:endParaRPr/>
          </a:p>
        </p:txBody>
      </p:sp>
      <p:pic>
        <p:nvPicPr>
          <p:cNvPr id="180" name="Google Shape;180;p20"/>
          <p:cNvPicPr preferRelativeResize="0"/>
          <p:nvPr/>
        </p:nvPicPr>
        <p:blipFill rotWithShape="1">
          <a:blip r:embed="rId3">
            <a:alphaModFix/>
          </a:blip>
          <a:srcRect b="3331" l="2513" r="1911" t="20256"/>
          <a:stretch/>
        </p:blipFill>
        <p:spPr>
          <a:xfrm>
            <a:off x="1356325" y="1482075"/>
            <a:ext cx="6291651" cy="3233651"/>
          </a:xfrm>
          <a:prstGeom prst="rect">
            <a:avLst/>
          </a:prstGeom>
          <a:noFill/>
          <a:ln>
            <a:noFill/>
          </a:ln>
        </p:spPr>
      </p:pic>
      <p:sp>
        <p:nvSpPr>
          <p:cNvPr id="181" name="Google Shape;181;p20"/>
          <p:cNvSpPr/>
          <p:nvPr/>
        </p:nvSpPr>
        <p:spPr>
          <a:xfrm>
            <a:off x="6755200" y="1585250"/>
            <a:ext cx="821100" cy="2280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p:nvPr/>
        </p:nvSpPr>
        <p:spPr>
          <a:xfrm>
            <a:off x="6654400" y="2114000"/>
            <a:ext cx="1022700" cy="3039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UCSD Alumni Distribution</a:t>
            </a:r>
            <a:endParaRPr/>
          </a:p>
        </p:txBody>
      </p:sp>
      <p:pic>
        <p:nvPicPr>
          <p:cNvPr id="188" name="Google Shape;188;p21"/>
          <p:cNvPicPr preferRelativeResize="0"/>
          <p:nvPr/>
        </p:nvPicPr>
        <p:blipFill>
          <a:blip r:embed="rId3">
            <a:alphaModFix/>
          </a:blip>
          <a:stretch>
            <a:fillRect/>
          </a:stretch>
        </p:blipFill>
        <p:spPr>
          <a:xfrm>
            <a:off x="1157525" y="1377750"/>
            <a:ext cx="7024473" cy="3413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