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0" r:id="rId3"/>
    <p:sldMasterId id="2147483732" r:id="rId4"/>
    <p:sldMasterId id="2147483744" r:id="rId5"/>
    <p:sldMasterId id="2147483756" r:id="rId6"/>
    <p:sldMasterId id="2147483768" r:id="rId7"/>
  </p:sldMasterIdLst>
  <p:notesMasterIdLst>
    <p:notesMasterId r:id="rId21"/>
  </p:notesMasterIdLst>
  <p:sldIdLst>
    <p:sldId id="273" r:id="rId8"/>
    <p:sldId id="295" r:id="rId9"/>
    <p:sldId id="296" r:id="rId10"/>
    <p:sldId id="297" r:id="rId11"/>
    <p:sldId id="299" r:id="rId12"/>
    <p:sldId id="292" r:id="rId13"/>
    <p:sldId id="294" r:id="rId14"/>
    <p:sldId id="301" r:id="rId15"/>
    <p:sldId id="290" r:id="rId16"/>
    <p:sldId id="298" r:id="rId17"/>
    <p:sldId id="302" r:id="rId18"/>
    <p:sldId id="300" r:id="rId19"/>
    <p:sldId id="303" r:id="rId20"/>
  </p:sldIdLst>
  <p:sldSz cx="12192000" cy="6858000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FE706C-AB29-40D7-ABEF-90BE8F508999}">
          <p14:sldIdLst>
            <p14:sldId id="273"/>
            <p14:sldId id="295"/>
            <p14:sldId id="296"/>
            <p14:sldId id="297"/>
            <p14:sldId id="299"/>
            <p14:sldId id="292"/>
            <p14:sldId id="294"/>
            <p14:sldId id="301"/>
            <p14:sldId id="290"/>
            <p14:sldId id="298"/>
            <p14:sldId id="302"/>
            <p14:sldId id="300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92"/>
    <a:srgbClr val="2B6A6C"/>
    <a:srgbClr val="F29724"/>
    <a:srgbClr val="B80D48"/>
    <a:srgbClr val="40404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83943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4794-C5D7-49F5-AA47-47FD8F601273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CD13-8D5B-4B2C-9372-FA0523EB5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1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bother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billions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day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unefficient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causes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cpu</a:t>
            </a:r>
            <a:r>
              <a:rPr lang="de-DE" dirty="0"/>
              <a:t> and time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enabling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 -1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added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missing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74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8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4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/>
              <a:t>Quadratic Unconstrained Binary Optimization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/>
              <a:t>Hamiltonian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/>
              <a:t>Goal: find lowest energy </a:t>
            </a:r>
            <a:r>
              <a:rPr lang="en-GB" dirty="0">
                <a:sym typeface="Wingdings" panose="05000000000000000000" pitchFamily="2" charset="2"/>
              </a:rPr>
              <a:t> optimal solution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DE" dirty="0">
                <a:sym typeface="Wingdings" pitchFamily="2" charset="2"/>
              </a:rPr>
              <a:t>R needed to be </a:t>
            </a:r>
            <a:r>
              <a:rPr lang="de-DE" dirty="0" err="1">
                <a:sym typeface="Wingdings" pitchFamily="2" charset="2"/>
              </a:rPr>
              <a:t>estimated</a:t>
            </a:r>
            <a:r>
              <a:rPr lang="en-DE" dirty="0">
                <a:sym typeface="Wingdings" pitchFamily="2" charset="2"/>
              </a:rPr>
              <a:t> upfront to reduce the amount of possible start times</a:t>
            </a:r>
            <a:r>
              <a:rPr lang="de-DE" dirty="0">
                <a:sym typeface="Wingdings" pitchFamily="2" charset="2"/>
              </a:rPr>
              <a:t>  </a:t>
            </a:r>
            <a:r>
              <a:rPr lang="de-DE" dirty="0" err="1">
                <a:sym typeface="Wingdings" pitchFamily="2" charset="2"/>
              </a:rPr>
              <a:t>equation</a:t>
            </a:r>
            <a:r>
              <a:rPr lang="de-DE" dirty="0">
                <a:sym typeface="Wingdings" pitchFamily="2" charset="2"/>
              </a:rPr>
              <a:t> 2</a:t>
            </a:r>
            <a:endParaRPr lang="en-DE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87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>
                <a:sym typeface="Wingdings" panose="05000000000000000000" pitchFamily="2" charset="2"/>
              </a:rPr>
              <a:t></a:t>
            </a:r>
            <a:r>
              <a:rPr lang="en-DE" dirty="0"/>
              <a:t> in real world transaction scheduling does not follow discrete time intervals</a:t>
            </a:r>
          </a:p>
          <a:p>
            <a:r>
              <a:rPr lang="en-DE" dirty="0">
                <a:sym typeface="Wingdings" panose="05000000000000000000" pitchFamily="2" charset="2"/>
              </a:rPr>
              <a:t></a:t>
            </a:r>
            <a:r>
              <a:rPr lang="en-DE" dirty="0"/>
              <a:t> limitation of QUBO</a:t>
            </a:r>
          </a:p>
          <a:p>
            <a:r>
              <a:rPr lang="en-DE" dirty="0">
                <a:sym typeface="Wingdings" panose="05000000000000000000" pitchFamily="2" charset="2"/>
              </a:rPr>
              <a:t></a:t>
            </a:r>
            <a:r>
              <a:rPr lang="en-DE" dirty="0"/>
              <a:t> too many variables/options make computation complex</a:t>
            </a:r>
          </a:p>
          <a:p>
            <a:r>
              <a:rPr lang="en-DE" dirty="0">
                <a:sym typeface="Wingdings" panose="05000000000000000000" pitchFamily="2" charset="2"/>
              </a:rPr>
              <a:t></a:t>
            </a:r>
            <a:r>
              <a:rPr lang="en-DE" dirty="0"/>
              <a:t> solution: discretization</a:t>
            </a:r>
          </a:p>
          <a:p>
            <a:pPr lvl="1"/>
            <a:r>
              <a:rPr lang="en-DE" dirty="0">
                <a:sym typeface="Wingdings" panose="05000000000000000000" pitchFamily="2" charset="2"/>
              </a:rPr>
              <a:t></a:t>
            </a:r>
            <a:r>
              <a:rPr lang="en-DE" dirty="0"/>
              <a:t> first approximate R based on paper [1]</a:t>
            </a:r>
          </a:p>
          <a:p>
            <a:pPr lvl="1"/>
            <a:r>
              <a:rPr lang="en-DE" dirty="0">
                <a:sym typeface="Wingdings" panose="05000000000000000000" pitchFamily="2" charset="2"/>
              </a:rPr>
              <a:t></a:t>
            </a:r>
            <a:r>
              <a:rPr lang="en-DE" dirty="0"/>
              <a:t> then split R into 10 equally sized time steps </a:t>
            </a:r>
            <a:r>
              <a:rPr lang="en-DE" dirty="0">
                <a:sym typeface="Wingdings" pitchFamily="2" charset="2"/>
              </a:rPr>
              <a:t> 10 is parameter to be choosen (fixed in this work as this guarantees equal size across different problems with same number of transactions and machines)</a:t>
            </a:r>
          </a:p>
          <a:p>
            <a:pPr lvl="1"/>
            <a:r>
              <a:rPr lang="en-DE" dirty="0">
                <a:sym typeface="Wingdings" pitchFamily="2" charset="2"/>
              </a:rPr>
              <a:t> then fit transaction lengths into an integer number of time steps by applying ceil</a:t>
            </a:r>
          </a:p>
          <a:p>
            <a:pPr lvl="1"/>
            <a:r>
              <a:rPr lang="en-DE" dirty="0">
                <a:sym typeface="Wingdings" pitchFamily="2" charset="2"/>
              </a:rPr>
              <a:t> then re-calculate R based on discrete values to ensure that it accounts for the added overhead</a:t>
            </a:r>
          </a:p>
          <a:p>
            <a:pPr lvl="1"/>
            <a:r>
              <a:rPr lang="en-DE" dirty="0">
                <a:sym typeface="Wingdings" pitchFamily="2" charset="2"/>
              </a:rPr>
              <a:t> Overhead could be reduced when converting the time back to continuous</a:t>
            </a:r>
          </a:p>
          <a:p>
            <a:pPr lvl="1"/>
            <a:r>
              <a:rPr lang="en-DE" dirty="0">
                <a:sym typeface="Wingdings" pitchFamily="2" charset="2"/>
              </a:rPr>
              <a:t> could help in real world as exact length might not be known upfront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72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Hybrid </a:t>
            </a:r>
            <a:r>
              <a:rPr lang="de-DE" dirty="0" err="1">
                <a:sym typeface="Wingdings" panose="05000000000000000000" pitchFamily="2" charset="2"/>
              </a:rPr>
              <a:t>quantum-classical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algorithms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Follows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principle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quantum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r>
              <a:rPr lang="de-DE" dirty="0">
                <a:sym typeface="Wingdings" panose="05000000000000000000" pitchFamily="2" charset="2"/>
              </a:rPr>
              <a:t> (top)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Parameters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Ansatz </a:t>
            </a:r>
            <a:r>
              <a:rPr lang="de-DE" dirty="0" err="1">
                <a:sym typeface="Wingdings" panose="05000000000000000000" pitchFamily="2" charset="2"/>
              </a:rPr>
              <a:t>optimized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8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>
                <a:sym typeface="Wingdings" panose="05000000000000000000" pitchFamily="2" charset="2"/>
              </a:rPr>
              <a:t></a:t>
            </a:r>
            <a:r>
              <a:rPr lang="en-DE" dirty="0"/>
              <a:t> Hopes of using quantum computers: better schedule in shorter time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DE" dirty="0"/>
              <a:t>What we need to put in contrast: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QC = discretizing Problem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mapping problem as QUBO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representing QUBO as </a:t>
            </a:r>
            <a:r>
              <a:rPr lang="de-DE" dirty="0"/>
              <a:t>q</a:t>
            </a:r>
            <a:r>
              <a:rPr lang="en-DE" dirty="0"/>
              <a:t>uantum readable state (e.g. Sparse Pauli)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sending Problem to QC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Calculating Problem on QC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Retrieving the result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mapping result to a solution</a:t>
            </a:r>
            <a:endParaRPr lang="de-DE" dirty="0"/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DE" dirty="0"/>
              <a:t>applying the solution</a:t>
            </a:r>
            <a:endParaRPr lang="de-DE" dirty="0"/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de-DE" dirty="0"/>
              <a:t>Costs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/>
              <a:t>Time (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)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/>
              <a:t>Time + Money (</a:t>
            </a:r>
            <a:r>
              <a:rPr lang="de-DE" dirty="0" err="1"/>
              <a:t>economical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)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8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Are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there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Ansätze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VQE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that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perform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better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this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particular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problem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?</a:t>
            </a:r>
            <a:endParaRPr lang="de-DE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initial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parameters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given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Ansätze perform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best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?</a:t>
            </a:r>
            <a:endParaRPr lang="de-DE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time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steps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should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choosen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discretization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? (Trade-Off: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number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variables vs.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number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possibilities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resolution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introduced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error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lang="de-DE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are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common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problem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sizes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?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Does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make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sense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use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quantum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computing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only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special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where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transactions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occur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same time?</a:t>
            </a:r>
            <a:endParaRPr lang="de-DE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good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are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estimated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lengths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transactions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? (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do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know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these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lengths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?)</a:t>
            </a:r>
            <a:endParaRPr lang="de-DE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14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98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90146E-5022-44B2-9AF3-535F26F27B5A}"/>
              </a:ext>
            </a:extLst>
          </p:cNvPr>
          <p:cNvSpPr/>
          <p:nvPr userDrawn="1"/>
        </p:nvSpPr>
        <p:spPr>
          <a:xfrm>
            <a:off x="1169349" y="3509962"/>
            <a:ext cx="9853301" cy="54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4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5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71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78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9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3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2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7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77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3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0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91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17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99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80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34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65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66C3A0-FFAD-4281-A21F-C095E37127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356350"/>
            <a:ext cx="2743200" cy="36512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4622726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25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44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694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55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030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964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69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242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0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7142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00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768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71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949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83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353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5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9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84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33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91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29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687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6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089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66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21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8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14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918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40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2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041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2941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977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4472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148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9071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277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05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174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127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3906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759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37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5731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2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4184BE30-76EF-4CD8-B8BC-C7724EE5303F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Ron Holzapfel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51A0D0-C8E9-4ECC-B6FF-316EFC2B470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AB4C67-7D87-425B-83A1-D31B004027E9}"/>
              </a:ext>
            </a:extLst>
          </p:cNvPr>
          <p:cNvSpPr/>
          <p:nvPr userDrawn="1"/>
        </p:nvSpPr>
        <p:spPr>
          <a:xfrm>
            <a:off x="0" y="6176962"/>
            <a:ext cx="12192000" cy="5400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80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AA877-FBE5-4575-AB01-21C817467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5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3E54-8D69-420B-9162-51FE12BDC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D7172-E3C8-486F-899C-8C11BFE1D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Transaction Scheduling </a:t>
            </a:r>
            <a:r>
              <a:rPr lang="de-DE" b="1" dirty="0" err="1"/>
              <a:t>using</a:t>
            </a:r>
            <a:r>
              <a:rPr lang="de-DE" b="1" dirty="0"/>
              <a:t> VQE and QAOA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97A499-052D-4105-9048-B74DEBD4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6328"/>
            <a:ext cx="9144000" cy="3984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Quantum Computing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9D812F9-AE69-45DD-9A6B-F3A6C5F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23.01.2024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94C1D5C-690E-4DA8-BDB8-641A018C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Ron Holzapfel</a:t>
            </a:r>
            <a:br>
              <a:rPr lang="de-DE" dirty="0"/>
            </a:br>
            <a:r>
              <a:rPr lang="de-DE" dirty="0"/>
              <a:t>Universität zu Lübeck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05B27C9-DCBE-4FE5-BCD3-73A343FD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364E79-678D-C4E9-82F9-3009E00B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454" y="0"/>
            <a:ext cx="3863546" cy="154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82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9E6B-EA2A-5524-0C1B-7D7B4651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 Unconstrained Binary Optimization (QUBO)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35ED-9C34-F12B-843E-C2B6A728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D1D24-FFF9-7A35-871E-2EDDF584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12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E05C-7468-822F-43AE-9E24956B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Representation as an Optimization Problem: QUBO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C159-487A-A826-A58A-36DAD7F65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Calculation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de-DE" dirty="0"/>
              </a:p>
              <a:p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C159-487A-A826-A58A-36DAD7F65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C8B4-B4E8-9B9A-8B72-E9B04085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11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78EF6-4546-E080-E16B-A04804932E50}"/>
              </a:ext>
            </a:extLst>
          </p:cNvPr>
          <p:cNvSpPr/>
          <p:nvPr/>
        </p:nvSpPr>
        <p:spPr>
          <a:xfrm>
            <a:off x="3765883" y="3236495"/>
            <a:ext cx="527551" cy="4775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883E-B33B-E30D-CC90-AC0635BD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From QUBO to Ising to Sparse Pauli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7416-6F1F-B0B8-7A2B-22CC1C16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BAE59-1D40-1722-5E5B-C1F8E1AF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64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28E3-8591-7415-2F4B-6C7FA2A3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935B-46D6-54D2-74CA-126F76B9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DC5C9-F530-FE8A-6152-EB7B218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90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3909-56AB-145D-95D9-57C450F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Transaction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D5F57-D7F6-C3DA-6235-9862EB88A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DE" dirty="0"/>
                  <a:t>Set of transactions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  <a:p>
                <a:r>
                  <a:rPr lang="en-DE" dirty="0"/>
                  <a:t>Set of machines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Set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conflicts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A </a:t>
                </a:r>
                <a:r>
                  <a:rPr lang="de-DE" b="0" dirty="0" err="1"/>
                  <a:t>length</a:t>
                </a:r>
                <a:r>
                  <a:rPr lang="de-DE" b="0" dirty="0"/>
                  <a:t> </a:t>
                </a:r>
                <a:r>
                  <a:rPr lang="de-DE" b="0" dirty="0" err="1"/>
                  <a:t>for</a:t>
                </a:r>
                <a:r>
                  <a:rPr lang="de-DE" b="0" dirty="0"/>
                  <a:t> </a:t>
                </a:r>
                <a:r>
                  <a:rPr lang="de-DE" b="0" dirty="0" err="1"/>
                  <a:t>each</a:t>
                </a:r>
                <a:r>
                  <a:rPr lang="de-DE" b="0" dirty="0"/>
                  <a:t> </a:t>
                </a:r>
                <a:r>
                  <a:rPr lang="de-DE" b="0" dirty="0" err="1"/>
                  <a:t>transaction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:∃!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/>
              </a:p>
              <a:p>
                <a:r>
                  <a:rPr lang="de-DE" dirty="0"/>
                  <a:t>A maximum </a:t>
                </a:r>
                <a:r>
                  <a:rPr lang="de-DE" dirty="0" err="1"/>
                  <a:t>execution</a:t>
                </a:r>
                <a:r>
                  <a:rPr lang="de-DE" dirty="0"/>
                  <a:t> time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b="0" dirty="0"/>
                  <a:t> (</a:t>
                </a:r>
                <a:r>
                  <a:rPr lang="de-DE" b="0" dirty="0" err="1"/>
                  <a:t>estimated</a:t>
                </a:r>
                <a:r>
                  <a:rPr lang="de-DE" b="0" dirty="0"/>
                  <a:t>)</a:t>
                </a:r>
              </a:p>
              <a:p>
                <a:r>
                  <a:rPr lang="de-DE" dirty="0"/>
                  <a:t>A maximum </a:t>
                </a:r>
                <a:r>
                  <a:rPr lang="de-DE" dirty="0" err="1"/>
                  <a:t>start</a:t>
                </a:r>
                <a:r>
                  <a:rPr lang="de-DE" dirty="0"/>
                  <a:t>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D5F57-D7F6-C3DA-6235-9862EB88A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2327B-8518-C08F-2FEC-73AABD24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03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7EEA8-E748-E4B7-ADD1-9CE861323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3" y="1301600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C97F1-2E41-C1A3-44D6-2E0ECE09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Transaction Scheduling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49745A-8791-606C-A4E0-2288961C4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25" y="1301600"/>
            <a:ext cx="580178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7070-278A-29CD-3480-D1AE754A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3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9F9A-E48D-CFD7-5BA6-A8BE7F0E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Representation as an Optimization Problem: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43995-BB0F-027E-B8AB-6B934B744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All transactions are started precisely one time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Prevent two transactions from running at the same time on the same computer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23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Prevent blocking transactions from running at the same time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m:rPr>
                            <m:brk m:alnAt="7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25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25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/>
                  <a:t>Force an optimal </a:t>
                </a:r>
                <a:r>
                  <a:rPr lang="de-DE" dirty="0" err="1"/>
                  <a:t>solution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p>
                                  </m:den>
                                </m:f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43995-BB0F-027E-B8AB-6B934B744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F783C-FBC6-EFCE-4E7F-4BE80DCB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4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58537-75A8-B740-F998-91DA000BEDA1}"/>
              </a:ext>
            </a:extLst>
          </p:cNvPr>
          <p:cNvSpPr/>
          <p:nvPr/>
        </p:nvSpPr>
        <p:spPr>
          <a:xfrm>
            <a:off x="2829262" y="3429000"/>
            <a:ext cx="742278" cy="570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8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071-5D4C-A927-171F-660CE04E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Continuous Transaction Scheduling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687C1-4D7A-379F-1FD8-FE82C6FDA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dirty="0"/>
                  <a:t>Estimate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/>
                  <a:t>Split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/>
                  <a:t> into </a:t>
                </a:r>
                <a:r>
                  <a:rPr lang="de-DE" dirty="0" err="1"/>
                  <a:t>equally</a:t>
                </a:r>
                <a:r>
                  <a:rPr lang="de-DE" dirty="0"/>
                  <a:t> </a:t>
                </a:r>
                <a:r>
                  <a:rPr lang="de-DE" dirty="0" err="1"/>
                  <a:t>sized</a:t>
                </a:r>
                <a:r>
                  <a:rPr lang="de-DE" dirty="0"/>
                  <a:t> time </a:t>
                </a:r>
                <a:r>
                  <a:rPr lang="de-DE" dirty="0" err="1"/>
                  <a:t>steps</a:t>
                </a: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Ceil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multiple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time </a:t>
                </a:r>
                <a:r>
                  <a:rPr lang="de-DE" dirty="0" err="1"/>
                  <a:t>step</a:t>
                </a:r>
                <a:r>
                  <a:rPr lang="de-DE" dirty="0"/>
                  <a:t> </a:t>
                </a:r>
                <a:r>
                  <a:rPr lang="de-DE" dirty="0" err="1"/>
                  <a:t>length</a:t>
                </a: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/>
                  <a:t>Re-</a:t>
                </a:r>
                <a:r>
                  <a:rPr lang="de-DE" dirty="0" err="1"/>
                  <a:t>estimate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discrete</a:t>
                </a:r>
                <a:r>
                  <a:rPr lang="de-DE" dirty="0"/>
                  <a:t> </a:t>
                </a:r>
                <a:r>
                  <a:rPr lang="de-DE" dirty="0" err="1"/>
                  <a:t>lengths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687C1-4D7A-379F-1FD8-FE82C6FDA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CADB4-9C1B-1A49-D227-A92980B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76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F0CE-88D4-48E5-8CF0-6903E7FD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Variational</a:t>
            </a:r>
            <a:r>
              <a:rPr lang="de-DE" dirty="0"/>
              <a:t> Quantum </a:t>
            </a:r>
            <a:r>
              <a:rPr lang="de-DE" dirty="0" err="1"/>
              <a:t>Algorithms</a:t>
            </a:r>
            <a:r>
              <a:rPr lang="de-DE" dirty="0"/>
              <a:t>: VQE and QAOA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5032F-BA67-A58E-EE35-DE13EAA5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6</a:t>
            </a:fld>
            <a:endParaRPr lang="de-DE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A4464E6-9163-4B45-FD54-0A2C8AD87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33" y="1690688"/>
            <a:ext cx="7022533" cy="4351338"/>
          </a:xfrm>
        </p:spPr>
      </p:pic>
    </p:spTree>
    <p:extLst>
      <p:ext uri="{BB962C8B-B14F-4D97-AF65-F5344CB8AC3E}">
        <p14:creationId xmlns:p14="http://schemas.microsoft.com/office/powerpoint/2010/main" val="89736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B7E9-B8BD-AF47-900B-6C5B2CE4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Achieving Benefit Through Quantum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29C0-DADC-FD56-026D-776A57308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Time </a:t>
                </a:r>
                <a:r>
                  <a:rPr lang="de-DE" dirty="0" err="1"/>
                  <a:t>consumption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solving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 on a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computer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𝑄𝐶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Time </a:t>
                </a:r>
                <a:r>
                  <a:rPr lang="de-DE" dirty="0" err="1"/>
                  <a:t>consumption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solving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 on a </a:t>
                </a:r>
                <a:r>
                  <a:rPr lang="de-DE" dirty="0" err="1"/>
                  <a:t>classical</a:t>
                </a:r>
                <a:r>
                  <a:rPr lang="de-DE" dirty="0"/>
                  <a:t> </a:t>
                </a:r>
                <a:r>
                  <a:rPr lang="de-DE" dirty="0" err="1"/>
                  <a:t>computer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 err="1"/>
                  <a:t>Runtime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transactions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QC </a:t>
                </a:r>
                <a:r>
                  <a:rPr lang="de-DE" dirty="0" err="1"/>
                  <a:t>solution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𝑄𝐶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 err="1"/>
                  <a:t>Runtime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transactions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classical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 Computational </a:t>
                </a:r>
                <a:r>
                  <a:rPr lang="de-DE" dirty="0" err="1">
                    <a:sym typeface="Wingdings" panose="05000000000000000000" pitchFamily="2" charset="2"/>
                  </a:rPr>
                  <a:t>benefit</a:t>
                </a:r>
                <a:r>
                  <a:rPr lang="de-DE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29C0-DADC-FD56-026D-776A57308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483-1A5C-3440-8FB2-9FFA473A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36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400D-9355-D519-CC7F-1355A87C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Research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9176-4547-8251-A1C2-9C3B155C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endParaRPr lang="de-DE" dirty="0"/>
          </a:p>
          <a:p>
            <a:pPr lvl="1"/>
            <a:r>
              <a:rPr lang="de-DE" dirty="0"/>
              <a:t>QCs still limited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qubits</a:t>
            </a:r>
            <a:endParaRPr lang="de-DE" dirty="0"/>
          </a:p>
          <a:p>
            <a:pPr lvl="1"/>
            <a:r>
              <a:rPr lang="en-US" dirty="0"/>
              <a:t>QCs are subject to intense noise</a:t>
            </a:r>
            <a:endParaRPr lang="de-DE" dirty="0"/>
          </a:p>
          <a:p>
            <a:r>
              <a:rPr lang="de-DE" dirty="0"/>
              <a:t>Future Work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do VQE and QAOA perform on QCs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Quantum </a:t>
            </a:r>
            <a:r>
              <a:rPr lang="de-DE" dirty="0" err="1"/>
              <a:t>Annealing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alternatives?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optimal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(Ansatz, time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initial </a:t>
            </a:r>
            <a:r>
              <a:rPr lang="de-DE" dirty="0" err="1"/>
              <a:t>parameters</a:t>
            </a:r>
            <a:r>
              <a:rPr lang="de-DE" dirty="0"/>
              <a:t>)?</a:t>
            </a:r>
          </a:p>
          <a:p>
            <a:pPr lvl="1"/>
            <a:r>
              <a:rPr lang="de-DE" dirty="0"/>
              <a:t>Outlook: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do QCs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an </a:t>
            </a:r>
            <a:r>
              <a:rPr lang="de-DE" dirty="0" err="1"/>
              <a:t>economical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4DE97-EB6D-BEDC-48A3-9CE481A5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78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BC900EF-C87E-42F6-A968-A12F42E9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EF486D-A60F-4C38-85BD-3996ED51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600" dirty="0"/>
              <a:t>[1] Tim Bittner and Sven Groppe. 2020. </a:t>
            </a:r>
            <a:r>
              <a:rPr lang="de-DE" sz="1600" dirty="0" err="1"/>
              <a:t>Avoiding</a:t>
            </a:r>
            <a:r>
              <a:rPr lang="de-DE" sz="1600" dirty="0"/>
              <a:t> </a:t>
            </a:r>
            <a:r>
              <a:rPr lang="de-DE" sz="1600" dirty="0" err="1"/>
              <a:t>blocking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scheduling</a:t>
            </a:r>
            <a:r>
              <a:rPr lang="de-DE" sz="1600" dirty="0"/>
              <a:t> </a:t>
            </a:r>
            <a:r>
              <a:rPr lang="de-DE" sz="1600" dirty="0" err="1"/>
              <a:t>transactions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quantum</a:t>
            </a:r>
            <a:r>
              <a:rPr lang="de-DE" sz="1600" dirty="0"/>
              <a:t> </a:t>
            </a:r>
            <a:r>
              <a:rPr lang="de-DE" sz="1600" dirty="0" err="1"/>
              <a:t>annealing</a:t>
            </a:r>
            <a:r>
              <a:rPr lang="de-DE" sz="1600" dirty="0"/>
              <a:t>. In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24th Symposium on International Database Engineering &amp; </a:t>
            </a:r>
            <a:r>
              <a:rPr lang="de-DE" sz="1600" dirty="0" err="1"/>
              <a:t>Applications</a:t>
            </a:r>
            <a:r>
              <a:rPr lang="de-DE" sz="1600" dirty="0"/>
              <a:t> (IDEAS '20).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Machinery, New York, NY, USA, </a:t>
            </a:r>
            <a:r>
              <a:rPr lang="de-DE" sz="1600" dirty="0" err="1"/>
              <a:t>Article</a:t>
            </a:r>
            <a:r>
              <a:rPr lang="de-DE" sz="1600" dirty="0"/>
              <a:t> 21, 1–10. https://doi.org/10.1145/3410566.3410593</a:t>
            </a:r>
          </a:p>
          <a:p>
            <a:pPr algn="l"/>
            <a:r>
              <a:rPr lang="de-DE" sz="1600" dirty="0"/>
              <a:t>[2] Berend </a:t>
            </a:r>
            <a:r>
              <a:rPr lang="de-DE" sz="1600" dirty="0" err="1"/>
              <a:t>Denkena</a:t>
            </a:r>
            <a:r>
              <a:rPr lang="de-DE" sz="1600" dirty="0"/>
              <a:t>, Fritz Schinkel, Jonathan </a:t>
            </a:r>
            <a:r>
              <a:rPr lang="de-DE" sz="1600" dirty="0" err="1"/>
              <a:t>Pirnay</a:t>
            </a:r>
            <a:r>
              <a:rPr lang="de-DE" sz="1600" dirty="0"/>
              <a:t>, and Sören Wilmsmeier. 2021. Quantum </a:t>
            </a:r>
            <a:r>
              <a:rPr lang="de-DE" sz="1600" dirty="0" err="1"/>
              <a:t>algorithms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process</a:t>
            </a:r>
            <a:r>
              <a:rPr lang="de-DE" sz="1600" dirty="0"/>
              <a:t> parallel flexible </a:t>
            </a:r>
            <a:r>
              <a:rPr lang="de-DE" sz="1600" dirty="0" err="1"/>
              <a:t>job</a:t>
            </a:r>
            <a:r>
              <a:rPr lang="de-DE" sz="1600" dirty="0"/>
              <a:t> </a:t>
            </a:r>
            <a:r>
              <a:rPr lang="de-DE" sz="1600" dirty="0" err="1"/>
              <a:t>shop</a:t>
            </a:r>
            <a:r>
              <a:rPr lang="de-DE" sz="1600" dirty="0"/>
              <a:t> </a:t>
            </a:r>
            <a:r>
              <a:rPr lang="de-DE" sz="1600" dirty="0" err="1"/>
              <a:t>scheduling</a:t>
            </a:r>
            <a:r>
              <a:rPr lang="de-DE" sz="1600" dirty="0"/>
              <a:t>. In CIRP Journal </a:t>
            </a:r>
            <a:r>
              <a:rPr lang="de-DE" sz="1600" dirty="0" err="1"/>
              <a:t>of</a:t>
            </a:r>
            <a:r>
              <a:rPr lang="de-DE" sz="1600" dirty="0"/>
              <a:t> Manufacturing Science and Technology. The International Academy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Production</a:t>
            </a:r>
            <a:r>
              <a:rPr lang="de-DE" sz="1600" dirty="0"/>
              <a:t> Engineering, Paris, France. Volume 33, 100-114. https://doi.org/10.1016/j.cirpj.2021.03.006</a:t>
            </a:r>
          </a:p>
          <a:p>
            <a:pPr algn="l"/>
            <a:r>
              <a:rPr lang="de-DE" sz="1600" dirty="0"/>
              <a:t>[3] Jules Tilly, </a:t>
            </a:r>
            <a:r>
              <a:rPr lang="de-DE" sz="1600" dirty="0" err="1"/>
              <a:t>Hongxiang</a:t>
            </a:r>
            <a:r>
              <a:rPr lang="de-DE" sz="1600" dirty="0"/>
              <a:t> Chen, </a:t>
            </a:r>
            <a:r>
              <a:rPr lang="de-DE" sz="1600" dirty="0" err="1"/>
              <a:t>Shuxiang</a:t>
            </a:r>
            <a:r>
              <a:rPr lang="de-DE" sz="1600" dirty="0"/>
              <a:t> Cao, Dario </a:t>
            </a:r>
            <a:r>
              <a:rPr lang="de-DE" sz="1600" dirty="0" err="1"/>
              <a:t>Picozzi</a:t>
            </a:r>
            <a:r>
              <a:rPr lang="de-DE" sz="1600" dirty="0"/>
              <a:t>, </a:t>
            </a:r>
            <a:r>
              <a:rPr lang="de-DE" sz="1600" dirty="0" err="1"/>
              <a:t>Kanav</a:t>
            </a:r>
            <a:r>
              <a:rPr lang="de-DE" sz="1600" dirty="0"/>
              <a:t> </a:t>
            </a:r>
            <a:r>
              <a:rPr lang="de-DE" sz="1600" dirty="0" err="1"/>
              <a:t>Setia</a:t>
            </a:r>
            <a:r>
              <a:rPr lang="de-DE" sz="1600" dirty="0"/>
              <a:t>, Ying Li, Edward Grant, Leonard </a:t>
            </a:r>
            <a:r>
              <a:rPr lang="de-DE" sz="1600" dirty="0" err="1"/>
              <a:t>Wossnig</a:t>
            </a:r>
            <a:r>
              <a:rPr lang="de-DE" sz="1600" dirty="0"/>
              <a:t>, Ivan </a:t>
            </a:r>
            <a:r>
              <a:rPr lang="de-DE" sz="1600" dirty="0" err="1"/>
              <a:t>Rungger</a:t>
            </a:r>
            <a:r>
              <a:rPr lang="de-DE" sz="1600" dirty="0"/>
              <a:t>, George H. Booth, and Jonathan Tennyson. 2022. The </a:t>
            </a:r>
            <a:r>
              <a:rPr lang="de-DE" sz="1600" dirty="0" err="1"/>
              <a:t>Variational</a:t>
            </a:r>
            <a:r>
              <a:rPr lang="de-DE" sz="1600" dirty="0"/>
              <a:t> Quantum </a:t>
            </a:r>
            <a:r>
              <a:rPr lang="de-DE" sz="1600" dirty="0" err="1"/>
              <a:t>Eigensolver</a:t>
            </a:r>
            <a:r>
              <a:rPr lang="de-DE" sz="1600" dirty="0"/>
              <a:t>: A review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r>
              <a:rPr lang="de-DE" sz="1600" dirty="0"/>
              <a:t> and </a:t>
            </a:r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practices</a:t>
            </a:r>
            <a:r>
              <a:rPr lang="de-DE" sz="1600" dirty="0"/>
              <a:t>. In Physics Reports. Volume 986, 1-128. https://doi.org/10.1016/j.physrep.2022.08.003</a:t>
            </a:r>
          </a:p>
          <a:p>
            <a:pPr algn="l"/>
            <a:r>
              <a:rPr lang="de-DE" sz="1600" dirty="0"/>
              <a:t>[4] Edward </a:t>
            </a:r>
            <a:r>
              <a:rPr lang="de-DE" sz="1600" dirty="0" err="1"/>
              <a:t>Farhi</a:t>
            </a:r>
            <a:r>
              <a:rPr lang="de-DE" sz="1600" dirty="0"/>
              <a:t>, Jeffrey Goldstone, and Sam Gutmann. 2014. A Quantum </a:t>
            </a:r>
            <a:r>
              <a:rPr lang="de-DE" sz="1600" dirty="0" err="1"/>
              <a:t>Approximate</a:t>
            </a:r>
            <a:r>
              <a:rPr lang="de-DE" sz="1600" dirty="0"/>
              <a:t> </a:t>
            </a:r>
            <a:r>
              <a:rPr lang="de-DE" sz="1600" dirty="0" err="1"/>
              <a:t>Optimization</a:t>
            </a:r>
            <a:r>
              <a:rPr lang="de-DE" sz="1600" dirty="0"/>
              <a:t> </a:t>
            </a:r>
            <a:r>
              <a:rPr lang="de-DE" sz="1600" dirty="0" err="1"/>
              <a:t>Algorithm</a:t>
            </a:r>
            <a:r>
              <a:rPr lang="de-DE" sz="1600" dirty="0"/>
              <a:t>. In </a:t>
            </a:r>
            <a:r>
              <a:rPr lang="de-DE" sz="1600" dirty="0" err="1"/>
              <a:t>arXiv</a:t>
            </a:r>
            <a:r>
              <a:rPr lang="de-DE" sz="1600" dirty="0"/>
              <a:t>. https://doi.org/10.48550/arXiv.1411.4028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EFD6A-9FC0-4F30-A793-7FF46EB8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406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Asd"/>
</p:tagLst>
</file>

<file path=ppt/theme/theme1.xml><?xml version="1.0" encoding="utf-8"?>
<a:theme xmlns:a="http://schemas.openxmlformats.org/drawingml/2006/main" name="1_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1026</Words>
  <Application>Microsoft Office PowerPoint</Application>
  <PresentationFormat>Widescreen</PresentationFormat>
  <Paragraphs>120</Paragraphs>
  <Slides>13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1_Office</vt:lpstr>
      <vt:lpstr>2_Office</vt:lpstr>
      <vt:lpstr>3_Office</vt:lpstr>
      <vt:lpstr>4_Office</vt:lpstr>
      <vt:lpstr>5_Office</vt:lpstr>
      <vt:lpstr>6_Office</vt:lpstr>
      <vt:lpstr>7_Office</vt:lpstr>
      <vt:lpstr>Transaction Scheduling using VQE and QAOA</vt:lpstr>
      <vt:lpstr>Transaction Scheduling</vt:lpstr>
      <vt:lpstr>Transaction Scheduling</vt:lpstr>
      <vt:lpstr>Representation as an Optimization Problem: QUBO</vt:lpstr>
      <vt:lpstr>Continuous Transaction Scheduling Problems</vt:lpstr>
      <vt:lpstr>Variational Quantum Algorithms: VQE and QAOA</vt:lpstr>
      <vt:lpstr>Achieving Benefit Through Quantum Computing</vt:lpstr>
      <vt:lpstr>Further Research</vt:lpstr>
      <vt:lpstr>Bibliography</vt:lpstr>
      <vt:lpstr>Quadratic Unconstrained Binary Optimization (QUBO)</vt:lpstr>
      <vt:lpstr>Representation as an Optimization Problem: QUBO</vt:lpstr>
      <vt:lpstr>From QUBO to Ising to Sparse Pauli Operators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Loading Analysis</dc:title>
  <dc:creator>Ron Robin Holzapfel</dc:creator>
  <cp:lastModifiedBy>Ron Robin Holzapfel</cp:lastModifiedBy>
  <cp:revision>177</cp:revision>
  <dcterms:created xsi:type="dcterms:W3CDTF">2021-11-09T19:39:34Z</dcterms:created>
  <dcterms:modified xsi:type="dcterms:W3CDTF">2024-01-31T05:28:21Z</dcterms:modified>
</cp:coreProperties>
</file>