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Renewable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Energe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Ratio</a:t>
            </a:r>
            <a:endParaRPr lang="ko-KR" dirty="0">
              <a:solidFill>
                <a:schemeClr val="bg1">
                  <a:lumMod val="6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9D-4675-9EF7-6B6580B1503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49D-4675-9EF7-6B6580B1503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49D-4675-9EF7-6B6580B1503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9D-4675-9EF7-6B6580B15031}"/>
              </c:ext>
            </c:extLst>
          </c:dPt>
          <c:dLbls>
            <c:dLbl>
              <c:idx val="0"/>
              <c:layout>
                <c:manualLayout>
                  <c:x val="0.17373647752711824"/>
                  <c:y val="-2.7586852728684871E-2"/>
                </c:manualLayout>
              </c:layout>
              <c:tx>
                <c:rich>
                  <a:bodyPr/>
                  <a:lstStyle/>
                  <a:p>
                    <a:fld id="{5F9DF2A7-45EC-406B-9E18-AE01BD1446E5}" type="CATEGORYNAME">
                      <a:rPr lang="en-US" altLang="ko-KR" smtClean="0"/>
                      <a:pPr/>
                      <a:t>[범주 이름]</a:t>
                    </a:fld>
                    <a:r>
                      <a:rPr lang="en-US" altLang="ko-KR" baseline="0" dirty="0"/>
                      <a:t> </a:t>
                    </a:r>
                    <a:fld id="{61D93F32-468A-4200-B2CA-7856A94E63D9}" type="PERCENTAGE">
                      <a:rPr lang="en-US" altLang="ko-KR" baseline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49D-4675-9EF7-6B6580B15031}"/>
                </c:ext>
              </c:extLst>
            </c:dLbl>
            <c:dLbl>
              <c:idx val="1"/>
              <c:layout>
                <c:manualLayout>
                  <c:x val="-0.17870037688503593"/>
                  <c:y val="2.4521646869942109E-2"/>
                </c:manualLayout>
              </c:layout>
              <c:tx>
                <c:rich>
                  <a:bodyPr/>
                  <a:lstStyle/>
                  <a:p>
                    <a:fld id="{0FCD9523-F967-45FA-B534-29E05839702C}" type="CATEGORYNAME">
                      <a:rPr lang="en-US" altLang="ko-KR" smtClean="0"/>
                      <a:pPr/>
                      <a:t>[범주 이름]</a:t>
                    </a:fld>
                    <a:r>
                      <a:rPr lang="en-US" altLang="ko-KR" baseline="0" dirty="0"/>
                      <a:t> </a:t>
                    </a:r>
                    <a:fld id="{55273378-259C-4A8C-AEED-E8EA13EAB766}" type="PERCENTAGE">
                      <a:rPr lang="en-US" altLang="ko-KR" baseline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49D-4675-9EF7-6B6580B15031}"/>
                </c:ext>
              </c:extLst>
            </c:dLbl>
            <c:dLbl>
              <c:idx val="2"/>
              <c:layout>
                <c:manualLayout>
                  <c:x val="-0.15139893041648875"/>
                  <c:y val="-7.3564940609826351E-2"/>
                </c:manualLayout>
              </c:layout>
              <c:tx>
                <c:rich>
                  <a:bodyPr/>
                  <a:lstStyle/>
                  <a:p>
                    <a:fld id="{87C32E32-FC0A-404B-813F-43876DBED136}" type="CATEGORYNAME">
                      <a:rPr lang="en-US" altLang="ko-KR" smtClean="0"/>
                      <a:pPr/>
                      <a:t>[범주 이름]</a:t>
                    </a:fld>
                    <a:r>
                      <a:rPr lang="en-US" altLang="ko-KR" baseline="0" dirty="0"/>
                      <a:t> </a:t>
                    </a:r>
                    <a:fld id="{36D1B932-BE05-4EE2-903D-1757D445DE9D}" type="PERCENTAGE">
                      <a:rPr lang="en-US" altLang="ko-KR" baseline="0" smtClean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49D-4675-9EF7-6B6580B15031}"/>
                </c:ext>
              </c:extLst>
            </c:dLbl>
            <c:dLbl>
              <c:idx val="3"/>
              <c:layout>
                <c:manualLayout>
                  <c:x val="-0.12657943362690047"/>
                  <c:y val="-0.10115179333851122"/>
                </c:manualLayout>
              </c:layout>
              <c:tx>
                <c:rich>
                  <a:bodyPr/>
                  <a:lstStyle/>
                  <a:p>
                    <a:fld id="{A4C21C99-4D1F-4E6F-ADED-C25166E7E4E6}" type="CATEGORYNAME">
                      <a:rPr lang="en-US" altLang="ko-KR"/>
                      <a:pPr/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2870361E-1573-439D-A267-B30788CD820F}" type="PERCENTAGE">
                      <a:rPr lang="en-US" altLang="ko-KR" baseline="0" smtClean="0"/>
                      <a:pPr/>
                      <a:t>[백분율]</a:t>
                    </a:fld>
                    <a:endParaRPr lang="en-US" altLang="ko-KR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49D-4675-9EF7-6B6580B150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Hydro</c:v>
                </c:pt>
                <c:pt idx="1">
                  <c:v>Wind</c:v>
                </c:pt>
                <c:pt idx="2">
                  <c:v>solar</c:v>
                </c:pt>
                <c:pt idx="3">
                  <c:v>ETC with Bio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  <c:pt idx="1">
                  <c:v>23.3</c:v>
                </c:pt>
                <c:pt idx="2">
                  <c:v>13.1</c:v>
                </c:pt>
                <c:pt idx="3">
                  <c:v>9.6199999999999992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D-4675-9EF7-6B6580B150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85A0E-758D-AAF0-C517-E043AFF47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7B2611-D926-B9B2-3A1C-EF42D8831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0AB44-BBE1-E3EC-82CE-2D20E3EC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E29D8-0247-D9E7-4A06-F2CD38A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4416-9FB8-50B1-9EB4-097CFC7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E0AC-1F3E-B358-55BD-C1D05718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B4DDE-C378-D770-DE7D-D6C4C8BC4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1F456-4F7C-F623-1AC6-46AE6135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92F4B-95B5-335C-D1FC-0850497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02DD9-C197-C130-26CC-0A277BFF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7A66C-BBCE-441B-051A-EEFA78B95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73E8-46C1-FA6B-E450-949EDFAD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963E5-8209-1528-132D-2EAEE642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040E1-5A15-0797-97A8-395AD9A2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5E0C0-C9AC-6DBF-629F-7A38EB0B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9EFCD-B654-6EFC-5C45-2018A823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92405-96A0-641B-E59C-970D623C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5753-E00D-2928-1A9E-517849F1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0459C-A043-733C-E41A-19D83ED5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C12F4-5C26-5858-6C25-C29B45FD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5C3FB-9766-4250-7D84-33DF5DDC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3242D-20DA-8911-415A-00F1DB31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4AB4A-75D8-13AA-0047-94BF24F0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B002D-F04F-F057-B8E1-3BB3EC9C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C29E8-ECB4-5A36-D878-69BAA1D7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087FD-5551-DF6A-80FC-ABCE80CA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9838-BFDA-C957-7B67-D5472232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6D7E2-E9A7-5EF5-F24B-1BB3FE13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7E86AB-4D7A-4722-B376-624D0E4B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C4F62-69AF-1223-A653-5FD761F5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45C28-2008-811E-DEC6-B0E1108A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9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C17B-07D6-1DA8-F23B-3D9772AE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F8A30-6235-1873-6D88-AC1933CB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81CE2-BFBB-0839-9C00-90E8C1A7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DD41D-24D5-8AE0-DCEC-04B2F983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048B2-0D42-F668-EA57-90F000113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520460-5465-A0F2-1A78-714CA570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009A6F-AE7E-127A-80C6-F1778C07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56FC3-BC63-F489-2B77-CFF9EC38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C03AB-AF5F-209D-E3F1-A955B83A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C63058-BBF3-E897-3D62-24346F7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55BC49-9D94-4818-0CB1-62E55626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E96E0-33E6-CFD0-4B73-F87D002A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32911-852D-A04D-231C-CE16361E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96726-DFAB-F9A4-C567-6CF8703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9549F-F804-5339-EE09-0D287DC4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4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0A4F1-5714-3542-0EAE-88313EAD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4D184-E63C-8811-DCBD-A8ED7D36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1453F-0BD4-86BF-E2A3-E0DDEEFB5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640E3-9F24-C8A6-3B2B-9F480578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6E6BE-DB37-51D8-CE25-B3D1F0AC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57141-ABC2-4305-17C2-D26E0E68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4079-9A59-D506-CFD1-388F0F51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29695-C2CE-2547-F938-93BCD7F57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D1F00-640B-B4A2-8F49-B49C0FC63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7A4BE-35C8-DDFA-816A-B3AE689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85CA1-E046-3E60-43DE-51DAB7C0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07715-736B-4058-901B-01B264C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4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5CD94-F93D-AAA6-9D9B-CDF07F17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A113F-27BF-EA50-1F19-0DCD7652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D055B-D98C-C577-DD8F-E9E425752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6CEE-E2D9-4C04-A359-E0E968D8C97A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F15BF-797D-4914-E6F7-C0ADF095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F0522-D757-A7FF-1A13-009D9A70C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958F-6F61-442A-B628-0A2966ADD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BC9DB767-D8F6-C068-E43A-DCDA73567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42F59D-24CD-A4D4-6B10-93D33FB3DE5F}"/>
              </a:ext>
            </a:extLst>
          </p:cNvPr>
          <p:cNvSpPr/>
          <p:nvPr/>
        </p:nvSpPr>
        <p:spPr>
          <a:xfrm>
            <a:off x="618308" y="2005147"/>
            <a:ext cx="4032069" cy="2847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4BD7C-F9F0-31E3-E316-EF1511457E6B}"/>
              </a:ext>
            </a:extLst>
          </p:cNvPr>
          <p:cNvSpPr txBox="1"/>
          <p:nvPr/>
        </p:nvSpPr>
        <p:spPr>
          <a:xfrm>
            <a:off x="1593668" y="2551835"/>
            <a:ext cx="3251200" cy="175432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Renewable</a:t>
            </a:r>
          </a:p>
          <a:p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Energe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Data Analyze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BAD6D86E-5A75-F51D-98C4-C88F7CFF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65A3E-8A93-EDC1-460A-7C3AD7EEE7C6}"/>
              </a:ext>
            </a:extLst>
          </p:cNvPr>
          <p:cNvSpPr txBox="1"/>
          <p:nvPr/>
        </p:nvSpPr>
        <p:spPr>
          <a:xfrm>
            <a:off x="9014445" y="269965"/>
            <a:ext cx="29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Recent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America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9" name="그림 8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7E720F69-63F2-DC6E-C065-813AD477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522" y="1797853"/>
            <a:ext cx="5852172" cy="4389129"/>
          </a:xfrm>
          <a:prstGeom prst="rect">
            <a:avLst/>
          </a:prstGeom>
        </p:spPr>
      </p:pic>
      <p:pic>
        <p:nvPicPr>
          <p:cNvPr id="11" name="그림 10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B26F504F-4B87-1074-000B-90059BD87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4" y="179785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E92BF901-17BA-23F5-5273-53DE61A5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2E07DE0-E6FD-0BF2-D0EC-DB78F57916AD}"/>
              </a:ext>
            </a:extLst>
          </p:cNvPr>
          <p:cNvSpPr/>
          <p:nvPr/>
        </p:nvSpPr>
        <p:spPr>
          <a:xfrm rot="5400000">
            <a:off x="392233" y="409653"/>
            <a:ext cx="146654" cy="113908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12A40-1F22-ED22-790D-36A12E976E55}"/>
              </a:ext>
            </a:extLst>
          </p:cNvPr>
          <p:cNvSpPr txBox="1"/>
          <p:nvPr/>
        </p:nvSpPr>
        <p:spPr>
          <a:xfrm>
            <a:off x="648804" y="235774"/>
            <a:ext cx="99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Index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D0692-32CB-B5A7-FFBB-B87EB95C7059}"/>
              </a:ext>
            </a:extLst>
          </p:cNvPr>
          <p:cNvSpPr txBox="1"/>
          <p:nvPr/>
        </p:nvSpPr>
        <p:spPr>
          <a:xfrm>
            <a:off x="903331" y="801188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synopsis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7CB02-16CE-F3A8-D432-EE43E3645C1B}"/>
              </a:ext>
            </a:extLst>
          </p:cNvPr>
          <p:cNvSpPr txBox="1"/>
          <p:nvPr/>
        </p:nvSpPr>
        <p:spPr>
          <a:xfrm>
            <a:off x="2186924" y="809896"/>
            <a:ext cx="2976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 Renewable Energy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A4257-B250-1E1F-073F-66AADD5F6295}"/>
              </a:ext>
            </a:extLst>
          </p:cNvPr>
          <p:cNvSpPr txBox="1"/>
          <p:nvPr/>
        </p:nvSpPr>
        <p:spPr>
          <a:xfrm>
            <a:off x="2186924" y="1249679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  = eco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nomy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E92BF901-17BA-23F5-5273-53DE61A5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B4388-C294-F7A6-7AC3-53D397D75A79}"/>
              </a:ext>
            </a:extLst>
          </p:cNvPr>
          <p:cNvSpPr txBox="1"/>
          <p:nvPr/>
        </p:nvSpPr>
        <p:spPr>
          <a:xfrm>
            <a:off x="9014445" y="269965"/>
            <a:ext cx="2961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why? 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EFC64-B537-319B-5F05-B8CBA0652DE0}"/>
              </a:ext>
            </a:extLst>
          </p:cNvPr>
          <p:cNvSpPr txBox="1"/>
          <p:nvPr/>
        </p:nvSpPr>
        <p:spPr>
          <a:xfrm>
            <a:off x="6463473" y="1900720"/>
            <a:ext cx="510194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sustainable </a:t>
            </a:r>
          </a:p>
          <a:p>
            <a:r>
              <a:rPr lang="en-US" altLang="ko-KR" sz="2800" b="1" dirty="0"/>
              <a:t>development</a:t>
            </a:r>
          </a:p>
          <a:p>
            <a:endParaRPr lang="en-US" altLang="ko-KR" dirty="0"/>
          </a:p>
          <a:p>
            <a:r>
              <a:rPr lang="ko-KR" altLang="en-US" sz="1600" dirty="0"/>
              <a:t>지구의 인구 증가에 따른 에너지 사용량 증가로</a:t>
            </a:r>
            <a:r>
              <a:rPr lang="en-US" altLang="ko-KR" sz="1600" dirty="0"/>
              <a:t> </a:t>
            </a:r>
            <a:r>
              <a:rPr lang="ko-KR" altLang="en-US" sz="1600" dirty="0"/>
              <a:t>온실가스 증가</a:t>
            </a:r>
            <a:r>
              <a:rPr lang="en-US" altLang="ko-KR" sz="1600" dirty="0"/>
              <a:t>, </a:t>
            </a:r>
            <a:r>
              <a:rPr lang="ko-KR" altLang="en-US" sz="1600" dirty="0"/>
              <a:t>지구 온난화에 따른 다양한</a:t>
            </a:r>
            <a:r>
              <a:rPr lang="en-US" altLang="ko-KR" sz="1600" dirty="0"/>
              <a:t> </a:t>
            </a:r>
            <a:r>
              <a:rPr lang="ko-KR" altLang="en-US" sz="1600" dirty="0"/>
              <a:t>부작용이 인류의 존재를 위협하고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발전과 현상 유지를 위한 재생에너지의 데이터 분석을</a:t>
            </a:r>
            <a:endParaRPr lang="en-US" altLang="ko-KR" sz="1600" dirty="0"/>
          </a:p>
          <a:p>
            <a:r>
              <a:rPr lang="ko-KR" altLang="en-US" sz="1600" dirty="0"/>
              <a:t>통한 미래 재생에너지의 개발 방향을 설정</a:t>
            </a:r>
          </a:p>
        </p:txBody>
      </p:sp>
      <p:pic>
        <p:nvPicPr>
          <p:cNvPr id="1030" name="Picture 6" descr="Climate Change: Global Temperature | NOAA Climate.gov">
            <a:extLst>
              <a:ext uri="{FF2B5EF4-FFF2-40B4-BE49-F238E27FC236}">
                <a16:creationId xmlns:a16="http://schemas.microsoft.com/office/drawing/2014/main" id="{4A0CF9C7-8832-883E-4422-223FAFEC5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/>
          <a:stretch/>
        </p:blipFill>
        <p:spPr bwMode="auto">
          <a:xfrm>
            <a:off x="315305" y="1166948"/>
            <a:ext cx="5905500" cy="47299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6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DF697617-B2FF-17BF-8F12-E7326D87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4AFF93-91FA-A444-DD20-627514DA2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5" r="8827"/>
          <a:stretch/>
        </p:blipFill>
        <p:spPr>
          <a:xfrm>
            <a:off x="4812145" y="1765858"/>
            <a:ext cx="6980185" cy="3882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BFFBF-5440-5445-9CF3-EE6D6A7BA179}"/>
              </a:ext>
            </a:extLst>
          </p:cNvPr>
          <p:cNvSpPr txBox="1"/>
          <p:nvPr/>
        </p:nvSpPr>
        <p:spPr>
          <a:xfrm>
            <a:off x="9014445" y="269965"/>
            <a:ext cx="2961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why? 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9BE79-9263-C0B6-786B-13214726B625}"/>
              </a:ext>
            </a:extLst>
          </p:cNvPr>
          <p:cNvSpPr txBox="1"/>
          <p:nvPr/>
        </p:nvSpPr>
        <p:spPr>
          <a:xfrm>
            <a:off x="6917883" y="1907705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온실가스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배출권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거래 가격 추이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D730-148E-5222-052A-660AF81AD185}"/>
              </a:ext>
            </a:extLst>
          </p:cNvPr>
          <p:cNvSpPr txBox="1"/>
          <p:nvPr/>
        </p:nvSpPr>
        <p:spPr>
          <a:xfrm>
            <a:off x="515519" y="2224718"/>
            <a:ext cx="510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 = eco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</a:rPr>
              <a:t>nomy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온실가스 </a:t>
            </a:r>
            <a:r>
              <a:rPr lang="ko-KR" altLang="en-US" sz="1600" dirty="0" err="1"/>
              <a:t>배출권</a:t>
            </a:r>
            <a:r>
              <a:rPr lang="en-US" altLang="ko-KR" sz="1600" dirty="0"/>
              <a:t>, RE100 </a:t>
            </a:r>
            <a:r>
              <a:rPr lang="ko-KR" altLang="en-US" sz="1600" dirty="0"/>
              <a:t>같은 환경적인 이슈가</a:t>
            </a:r>
            <a:endParaRPr lang="en-US" altLang="ko-KR" sz="1600" dirty="0"/>
          </a:p>
          <a:p>
            <a:r>
              <a:rPr lang="ko-KR" altLang="en-US" sz="1600" dirty="0"/>
              <a:t> 경제적인 제재 수단으로  사용되기 시작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환경의 이슈로 인해 제조업의 이익 악화 예상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‘</a:t>
            </a:r>
            <a:r>
              <a:rPr lang="ko-KR" altLang="en-US" sz="1600" dirty="0"/>
              <a:t>환경 </a:t>
            </a:r>
            <a:r>
              <a:rPr lang="en-US" altLang="ko-KR" sz="1600" dirty="0"/>
              <a:t>= </a:t>
            </a:r>
            <a:r>
              <a:rPr lang="ko-KR" altLang="en-US" sz="1600" dirty="0"/>
              <a:t>경제</a:t>
            </a:r>
            <a:r>
              <a:rPr lang="en-US" altLang="ko-KR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9500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C64CD17C-3330-AD1A-B6D4-8003E5DA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pic>
        <p:nvPicPr>
          <p:cNvPr id="2" name="그림 1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17671F6F-4A9B-42CF-7577-E93DC2BF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45" y="1570183"/>
            <a:ext cx="6384956" cy="4919370"/>
          </a:xfrm>
          <a:prstGeom prst="rect">
            <a:avLst/>
          </a:prstGeom>
        </p:spPr>
      </p:pic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8BC5FDC-6B11-4443-B355-BFEC8B688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621594"/>
              </p:ext>
            </p:extLst>
          </p:nvPr>
        </p:nvGraphicFramePr>
        <p:xfrm>
          <a:off x="552493" y="1470294"/>
          <a:ext cx="5691288" cy="506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1C3B0F-F671-0A66-6319-5D024F995DB7}"/>
              </a:ext>
            </a:extLst>
          </p:cNvPr>
          <p:cNvSpPr txBox="1"/>
          <p:nvPr/>
        </p:nvSpPr>
        <p:spPr>
          <a:xfrm>
            <a:off x="9014445" y="269965"/>
            <a:ext cx="29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Recent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Global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60C4D12-9D9A-7863-1F2A-5C5453E0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65A3E-8A93-EDC1-460A-7C3AD7EEE7C6}"/>
              </a:ext>
            </a:extLst>
          </p:cNvPr>
          <p:cNvSpPr txBox="1"/>
          <p:nvPr/>
        </p:nvSpPr>
        <p:spPr>
          <a:xfrm>
            <a:off x="9014445" y="269965"/>
            <a:ext cx="29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Recent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Asia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42E7A0-DA96-ED63-AB91-7CF430608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" b="4259"/>
          <a:stretch/>
        </p:blipFill>
        <p:spPr>
          <a:xfrm>
            <a:off x="1964840" y="-20465"/>
            <a:ext cx="5027500" cy="34494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67FCB-0D8B-AE23-4648-560186BA9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840" y="3258000"/>
            <a:ext cx="5027499" cy="36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2E59A7-652B-1351-5746-16BEB4D29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339" y="3249816"/>
            <a:ext cx="5027498" cy="36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7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60C4D12-9D9A-7863-1F2A-5C5453E0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65A3E-8A93-EDC1-460A-7C3AD7EEE7C6}"/>
              </a:ext>
            </a:extLst>
          </p:cNvPr>
          <p:cNvSpPr txBox="1"/>
          <p:nvPr/>
        </p:nvSpPr>
        <p:spPr>
          <a:xfrm>
            <a:off x="9014445" y="269965"/>
            <a:ext cx="29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Recent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Africa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46A13D-06C8-DB21-AEBD-CE31C20E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" b="4259"/>
          <a:stretch/>
        </p:blipFill>
        <p:spPr>
          <a:xfrm>
            <a:off x="1964840" y="-20465"/>
            <a:ext cx="5027500" cy="34494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5F00C0-A7DD-9391-7BC6-024B73492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839" y="3258000"/>
            <a:ext cx="5027500" cy="36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FB71FC-91BD-38C7-B73A-383E26C3A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339" y="3258000"/>
            <a:ext cx="5027500" cy="36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60C4D12-9D9A-7863-1F2A-5C5453E0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65A3E-8A93-EDC1-460A-7C3AD7EEE7C6}"/>
              </a:ext>
            </a:extLst>
          </p:cNvPr>
          <p:cNvSpPr txBox="1"/>
          <p:nvPr/>
        </p:nvSpPr>
        <p:spPr>
          <a:xfrm>
            <a:off x="9014445" y="269965"/>
            <a:ext cx="29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Recent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Europe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그림 2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976B859-35A1-5732-447D-B6FBC14BF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6" y="399043"/>
            <a:ext cx="8079883" cy="60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, 스케치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60C4D12-9D9A-7863-1F2A-5C5453E0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0" y="-196685"/>
            <a:ext cx="10261600" cy="7251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65A3E-8A93-EDC1-460A-7C3AD7EEE7C6}"/>
              </a:ext>
            </a:extLst>
          </p:cNvPr>
          <p:cNvSpPr txBox="1"/>
          <p:nvPr/>
        </p:nvSpPr>
        <p:spPr>
          <a:xfrm>
            <a:off x="9014445" y="269965"/>
            <a:ext cx="29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 Rounded MT Bold" panose="020F0704030504030204" pitchFamily="34" charset="0"/>
              </a:rPr>
              <a:t>Recent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Renewable Energy</a:t>
            </a:r>
          </a:p>
          <a:p>
            <a:r>
              <a:rPr lang="en-US" altLang="ko-KR" sz="2400" dirty="0">
                <a:latin typeface="Arial Rounded MT Bold" panose="020F0704030504030204" pitchFamily="34" charset="0"/>
              </a:rPr>
              <a:t>Europe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76B859-35A1-5732-447D-B6FBC14BF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496" y="399043"/>
            <a:ext cx="8079882" cy="60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5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127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1801</dc:creator>
  <cp:lastModifiedBy>1801</cp:lastModifiedBy>
  <cp:revision>1</cp:revision>
  <dcterms:created xsi:type="dcterms:W3CDTF">2023-10-08T15:30:35Z</dcterms:created>
  <dcterms:modified xsi:type="dcterms:W3CDTF">2023-10-08T17:44:53Z</dcterms:modified>
</cp:coreProperties>
</file>