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7" r:id="rId9"/>
    <p:sldId id="268" r:id="rId10"/>
    <p:sldId id="275" r:id="rId11"/>
    <p:sldId id="269" r:id="rId12"/>
    <p:sldId id="270" r:id="rId13"/>
    <p:sldId id="271" r:id="rId14"/>
    <p:sldId id="272" r:id="rId15"/>
    <p:sldId id="273" r:id="rId16"/>
    <p:sldId id="274" r:id="rId17"/>
    <p:sldId id="276" r:id="rId18"/>
    <p:sldId id="277" r:id="rId19"/>
    <p:sldId id="278" r:id="rId20"/>
    <p:sldId id="279" r:id="rId21"/>
    <p:sldId id="263" r:id="rId22"/>
    <p:sldId id="264" r:id="rId23"/>
    <p:sldId id="265"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EB6C3-577C-47FB-A3CF-06C4AA26F8AC}" v="3513" dt="2023-06-04T13:31:28.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40109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78389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356460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957416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260261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8F83E6-37AA-484C-8C9C-3C49EF49EB45}"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207242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8F83E6-37AA-484C-8C9C-3C49EF49EB45}" type="datetimeFigureOut">
              <a:rPr lang="en-US" smtClean="0"/>
              <a:t>6/4/2023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51781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13170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43159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81729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27518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67295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8F83E6-37AA-484C-8C9C-3C49EF49EB45}"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49006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F83E6-37AA-484C-8C9C-3C49EF49EB45}"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42954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F83E6-37AA-484C-8C9C-3C49EF49EB45}"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11496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25685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66868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E8F83E6-37AA-484C-8C9C-3C49EF49EB45}" type="datetimeFigureOut">
              <a:rPr lang="en-US" smtClean="0"/>
              <a:t>6/4/2023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CCE620-0990-4670-B101-FFA44F4878F7}" type="slidenum">
              <a:rPr lang="en-US" smtClean="0"/>
              <a:t>‹#›</a:t>
            </a:fld>
            <a:endParaRPr lang="en-US"/>
          </a:p>
        </p:txBody>
      </p:sp>
    </p:spTree>
    <p:extLst>
      <p:ext uri="{BB962C8B-B14F-4D97-AF65-F5344CB8AC3E}">
        <p14:creationId xmlns:p14="http://schemas.microsoft.com/office/powerpoint/2010/main" val="31353644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AEC1-7EF1-45D3-A6D4-493321647480}"/>
              </a:ext>
            </a:extLst>
          </p:cNvPr>
          <p:cNvSpPr>
            <a:spLocks noGrp="1"/>
          </p:cNvSpPr>
          <p:nvPr>
            <p:ph type="ctrTitle"/>
          </p:nvPr>
        </p:nvSpPr>
        <p:spPr>
          <a:xfrm>
            <a:off x="943939" y="200595"/>
            <a:ext cx="8825658" cy="2677648"/>
          </a:xfrm>
        </p:spPr>
        <p:txBody>
          <a:bodyPr/>
          <a:lstStyle/>
          <a:p>
            <a:r>
              <a:rPr lang="en-US" dirty="0"/>
              <a:t>Chess Game Project</a:t>
            </a:r>
          </a:p>
        </p:txBody>
      </p:sp>
      <p:sp>
        <p:nvSpPr>
          <p:cNvPr id="3" name="Subtitle 2">
            <a:extLst>
              <a:ext uri="{FF2B5EF4-FFF2-40B4-BE49-F238E27FC236}">
                <a16:creationId xmlns:a16="http://schemas.microsoft.com/office/drawing/2014/main" id="{F0478361-62D5-470B-A565-A99536329C28}"/>
              </a:ext>
            </a:extLst>
          </p:cNvPr>
          <p:cNvSpPr>
            <a:spLocks noGrp="1"/>
          </p:cNvSpPr>
          <p:nvPr>
            <p:ph type="subTitle" idx="1"/>
          </p:nvPr>
        </p:nvSpPr>
        <p:spPr>
          <a:xfrm>
            <a:off x="943939" y="2823534"/>
            <a:ext cx="8825658" cy="861420"/>
          </a:xfrm>
        </p:spPr>
        <p:txBody>
          <a:bodyPr>
            <a:normAutofit fontScale="77500" lnSpcReduction="20000"/>
          </a:bodyPr>
          <a:lstStyle/>
          <a:p>
            <a:r>
              <a:rPr lang="en-US" dirty="0"/>
              <a:t>Intro to software engineering</a:t>
            </a:r>
          </a:p>
          <a:p>
            <a:r>
              <a:rPr lang="en-US" dirty="0"/>
              <a:t>SWE1 </a:t>
            </a:r>
          </a:p>
          <a:p>
            <a:r>
              <a:rPr lang="en-US" dirty="0"/>
              <a:t>Group: Padozeli</a:t>
            </a:r>
          </a:p>
        </p:txBody>
      </p:sp>
      <p:pic>
        <p:nvPicPr>
          <p:cNvPr id="7" name="Picture 6">
            <a:extLst>
              <a:ext uri="{FF2B5EF4-FFF2-40B4-BE49-F238E27FC236}">
                <a16:creationId xmlns:a16="http://schemas.microsoft.com/office/drawing/2014/main" id="{52EAB3C7-BD50-42DD-A580-FCE3F220687C}"/>
              </a:ext>
            </a:extLst>
          </p:cNvPr>
          <p:cNvPicPr>
            <a:picLocks noChangeAspect="1"/>
          </p:cNvPicPr>
          <p:nvPr/>
        </p:nvPicPr>
        <p:blipFill rotWithShape="1">
          <a:blip r:embed="rId2">
            <a:extLst>
              <a:ext uri="{28A0092B-C50C-407E-A947-70E740481C1C}">
                <a14:useLocalDpi xmlns:a14="http://schemas.microsoft.com/office/drawing/2010/main" val="0"/>
              </a:ext>
            </a:extLst>
          </a:blip>
          <a:srcRect l="1088"/>
          <a:stretch/>
        </p:blipFill>
        <p:spPr>
          <a:xfrm>
            <a:off x="481421" y="1719385"/>
            <a:ext cx="6114763" cy="4668523"/>
          </a:xfrm>
          <a:prstGeom prst="rect">
            <a:avLst/>
          </a:prstGeom>
        </p:spPr>
      </p:pic>
      <p:pic>
        <p:nvPicPr>
          <p:cNvPr id="8" name="Picture 7">
            <a:extLst>
              <a:ext uri="{FF2B5EF4-FFF2-40B4-BE49-F238E27FC236}">
                <a16:creationId xmlns:a16="http://schemas.microsoft.com/office/drawing/2014/main" id="{07823E1B-7123-4C3D-A270-CDCFE916EE32}"/>
              </a:ext>
            </a:extLst>
          </p:cNvPr>
          <p:cNvPicPr>
            <a:picLocks noChangeAspect="1"/>
          </p:cNvPicPr>
          <p:nvPr/>
        </p:nvPicPr>
        <p:blipFill rotWithShape="1">
          <a:blip r:embed="rId3"/>
          <a:srcRect r="7479"/>
          <a:stretch/>
        </p:blipFill>
        <p:spPr>
          <a:xfrm flipH="1">
            <a:off x="6295669" y="1718991"/>
            <a:ext cx="5414909" cy="4668917"/>
          </a:xfrm>
          <a:prstGeom prst="rect">
            <a:avLst/>
          </a:prstGeom>
        </p:spPr>
      </p:pic>
    </p:spTree>
    <p:extLst>
      <p:ext uri="{BB962C8B-B14F-4D97-AF65-F5344CB8AC3E}">
        <p14:creationId xmlns:p14="http://schemas.microsoft.com/office/powerpoint/2010/main" val="376800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2FC5BC7-1DAC-0DC3-AE4C-9F81741AFD3F}"/>
              </a:ext>
            </a:extLst>
          </p:cNvPr>
          <p:cNvSpPr>
            <a:spLocks noGrp="1"/>
          </p:cNvSpPr>
          <p:nvPr>
            <p:ph type="title"/>
          </p:nvPr>
        </p:nvSpPr>
        <p:spPr>
          <a:xfrm>
            <a:off x="639098" y="629265"/>
            <a:ext cx="5132438" cy="1622322"/>
          </a:xfrm>
        </p:spPr>
        <p:txBody>
          <a:bodyPr>
            <a:normAutofit/>
          </a:bodyPr>
          <a:lstStyle/>
          <a:p>
            <a:r>
              <a:rPr lang="en-US">
                <a:solidFill>
                  <a:schemeClr val="tx1"/>
                </a:solidFill>
              </a:rPr>
              <a:t>The moves-</a:t>
            </a:r>
            <a:br>
              <a:rPr lang="en-US">
                <a:solidFill>
                  <a:schemeClr val="tx1"/>
                </a:solidFill>
              </a:rPr>
            </a:br>
            <a:r>
              <a:rPr lang="en-US">
                <a:solidFill>
                  <a:schemeClr val="tx1"/>
                </a:solidFill>
              </a:rPr>
              <a:t>Panws:</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467A88-2989-8F6D-674D-14F413103B1A}"/>
              </a:ext>
            </a:extLst>
          </p:cNvPr>
          <p:cNvSpPr>
            <a:spLocks noGrp="1"/>
          </p:cNvSpPr>
          <p:nvPr>
            <p:ph idx="1"/>
          </p:nvPr>
        </p:nvSpPr>
        <p:spPr>
          <a:xfrm>
            <a:off x="639098" y="2418735"/>
            <a:ext cx="5132439" cy="3811742"/>
          </a:xfrm>
        </p:spPr>
        <p:txBody>
          <a:bodyPr vert="horz" lIns="91440" tIns="45720" rIns="91440" bIns="45720" rtlCol="0" anchor="ctr">
            <a:normAutofit/>
          </a:bodyPr>
          <a:lstStyle/>
          <a:p>
            <a:pPr>
              <a:lnSpc>
                <a:spcPct val="90000"/>
              </a:lnSpc>
            </a:pPr>
            <a:r>
              <a:rPr lang="en-US" sz="1500">
                <a:solidFill>
                  <a:schemeClr val="tx1"/>
                </a:solidFill>
              </a:rPr>
              <a:t>Pawns also have access to a special move called En Passant.</a:t>
            </a:r>
          </a:p>
          <a:p>
            <a:pPr>
              <a:lnSpc>
                <a:spcPct val="90000"/>
              </a:lnSpc>
            </a:pPr>
            <a:r>
              <a:rPr lang="en-US" sz="1500">
                <a:solidFill>
                  <a:schemeClr val="tx1"/>
                </a:solidFill>
                <a:ea typeface="+mn-lt"/>
                <a:cs typeface="+mn-lt"/>
              </a:rPr>
              <a:t>En passant is a special chess move that can occur under specific circumstances. It can only happen immediately after an opponent moves a pawn two squares forward from its starting position, and the moved pawn lands adjacent to your pawn's fifth rank. In this situation, you have the opportunity to capture the opponent's pawn "en passant" as if it had only moved one square forward. The capture must be made on the next move; otherwise, the opportunity is lost. En passant is a unique rule in chess designed to prevent pawns from bypassing capture by moving two squares forward.</a:t>
            </a:r>
            <a:endParaRPr lang="en-US" sz="1500">
              <a:solidFill>
                <a:schemeClr val="tx1"/>
              </a:solidFill>
            </a:endParaRPr>
          </a:p>
        </p:txBody>
      </p:sp>
      <p:pic>
        <p:nvPicPr>
          <p:cNvPr id="4" name="Picture 4">
            <a:extLst>
              <a:ext uri="{FF2B5EF4-FFF2-40B4-BE49-F238E27FC236}">
                <a16:creationId xmlns:a16="http://schemas.microsoft.com/office/drawing/2014/main" id="{4F11B1F2-BEFE-DC11-E880-EFAF8D45A752}"/>
              </a:ext>
            </a:extLst>
          </p:cNvPr>
          <p:cNvPicPr>
            <a:picLocks noChangeAspect="1"/>
          </p:cNvPicPr>
          <p:nvPr/>
        </p:nvPicPr>
        <p:blipFill>
          <a:blip r:embed="rId2"/>
          <a:stretch>
            <a:fillRect/>
          </a:stretch>
        </p:blipFill>
        <p:spPr>
          <a:xfrm>
            <a:off x="6719955" y="645107"/>
            <a:ext cx="4818468" cy="2710388"/>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B621B182-7F70-2E38-FF38-145F7CE6BE31}"/>
              </a:ext>
            </a:extLst>
          </p:cNvPr>
          <p:cNvPicPr>
            <a:picLocks noChangeAspect="1"/>
          </p:cNvPicPr>
          <p:nvPr/>
        </p:nvPicPr>
        <p:blipFill>
          <a:blip r:embed="rId3"/>
          <a:stretch>
            <a:fillRect/>
          </a:stretch>
        </p:blipFill>
        <p:spPr>
          <a:xfrm>
            <a:off x="6728688" y="3520086"/>
            <a:ext cx="4797149" cy="2710389"/>
          </a:xfrm>
          <a:prstGeom prst="rect">
            <a:avLst/>
          </a:prstGeom>
        </p:spPr>
      </p:pic>
    </p:spTree>
    <p:extLst>
      <p:ext uri="{BB962C8B-B14F-4D97-AF65-F5344CB8AC3E}">
        <p14:creationId xmlns:p14="http://schemas.microsoft.com/office/powerpoint/2010/main" val="77618409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13C926D-F958-44D0-1F9B-46037518E42B}"/>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chemeClr val="tx1"/>
                </a:solidFill>
              </a:rPr>
              <a:t>The moves -</a:t>
            </a:r>
            <a:br>
              <a:rPr lang="en-US" sz="3300">
                <a:solidFill>
                  <a:schemeClr val="tx1"/>
                </a:solidFill>
              </a:rPr>
            </a:br>
            <a:r>
              <a:rPr lang="en-US" sz="3300">
                <a:solidFill>
                  <a:schemeClr val="tx1"/>
                </a:solidFill>
              </a:rPr>
              <a:t>Knights:</a:t>
            </a:r>
          </a:p>
        </p:txBody>
      </p:sp>
      <p:pic>
        <p:nvPicPr>
          <p:cNvPr id="4" name="Picture 4">
            <a:extLst>
              <a:ext uri="{FF2B5EF4-FFF2-40B4-BE49-F238E27FC236}">
                <a16:creationId xmlns:a16="http://schemas.microsoft.com/office/drawing/2014/main" id="{843878E1-303C-3BC0-4099-3886B75D5DC6}"/>
              </a:ext>
            </a:extLst>
          </p:cNvPr>
          <p:cNvPicPr>
            <a:picLocks noChangeAspect="1"/>
          </p:cNvPicPr>
          <p:nvPr/>
        </p:nvPicPr>
        <p:blipFill rotWithShape="1">
          <a:blip r:embed="rId2"/>
          <a:srcRect l="16798" r="14422" b="-1"/>
          <a:stretch/>
        </p:blipFill>
        <p:spPr>
          <a:xfrm>
            <a:off x="5194607" y="803751"/>
            <a:ext cx="6391533" cy="5250498"/>
          </a:xfrm>
          <a:prstGeom prst="rect">
            <a:avLst/>
          </a:prstGeom>
        </p:spPr>
      </p:pic>
      <p:sp>
        <p:nvSpPr>
          <p:cNvPr id="15" name="Rectangle 14">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D12BD0-27BD-445A-9DE7-43BCCBCA1FC8}"/>
              </a:ext>
            </a:extLst>
          </p:cNvPr>
          <p:cNvSpPr>
            <a:spLocks noGrp="1"/>
          </p:cNvSpPr>
          <p:nvPr>
            <p:ph idx="1"/>
          </p:nvPr>
        </p:nvSpPr>
        <p:spPr>
          <a:xfrm>
            <a:off x="1154955" y="2120900"/>
            <a:ext cx="3133726" cy="3898900"/>
          </a:xfrm>
        </p:spPr>
        <p:txBody>
          <a:bodyPr vert="horz" lIns="91440" tIns="45720" rIns="91440" bIns="45720" rtlCol="0">
            <a:normAutofit/>
          </a:bodyPr>
          <a:lstStyle/>
          <a:p>
            <a:r>
              <a:rPr lang="en-US">
                <a:solidFill>
                  <a:schemeClr val="tx1"/>
                </a:solidFill>
              </a:rPr>
              <a:t>The knight can only move in an L shape manner and is the only piece that can move "above" another piece, but as every other piece it cannot land above a piece of the same color.</a:t>
            </a:r>
          </a:p>
        </p:txBody>
      </p:sp>
      <p:sp>
        <p:nvSpPr>
          <p:cNvPr id="2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6763984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Graphical user interface, application&#10;&#10;Description automatically generated">
            <a:extLst>
              <a:ext uri="{FF2B5EF4-FFF2-40B4-BE49-F238E27FC236}">
                <a16:creationId xmlns:a16="http://schemas.microsoft.com/office/drawing/2014/main" id="{9C2D19AE-7553-B7EF-6927-92C94CE6A4DC}"/>
              </a:ext>
            </a:extLst>
          </p:cNvPr>
          <p:cNvPicPr>
            <a:picLocks noChangeAspect="1"/>
          </p:cNvPicPr>
          <p:nvPr/>
        </p:nvPicPr>
        <p:blipFill rotWithShape="1">
          <a:blip r:embed="rId2"/>
          <a:srcRect l="11858" r="6847" b="1"/>
          <a:stretch/>
        </p:blipFill>
        <p:spPr>
          <a:xfrm>
            <a:off x="477086" y="466162"/>
            <a:ext cx="5615867" cy="3937502"/>
          </a:xfrm>
          <a:custGeom>
            <a:avLst/>
            <a:gdLst/>
            <a:ahLst/>
            <a:cxnLst/>
            <a:rect l="l" t="t" r="r" b="b"/>
            <a:pathLst>
              <a:path w="5615867" h="3937502">
                <a:moveTo>
                  <a:pt x="0" y="0"/>
                </a:moveTo>
                <a:lnTo>
                  <a:pt x="5615867" y="0"/>
                </a:lnTo>
                <a:lnTo>
                  <a:pt x="5615867" y="3592995"/>
                </a:lnTo>
                <a:lnTo>
                  <a:pt x="5526768" y="3592995"/>
                </a:lnTo>
                <a:lnTo>
                  <a:pt x="5297516" y="3589699"/>
                </a:lnTo>
                <a:lnTo>
                  <a:pt x="5072759" y="3584753"/>
                </a:lnTo>
                <a:lnTo>
                  <a:pt x="4850251" y="3580082"/>
                </a:lnTo>
                <a:lnTo>
                  <a:pt x="4632236" y="3574861"/>
                </a:lnTo>
                <a:lnTo>
                  <a:pt x="4415345" y="3566894"/>
                </a:lnTo>
                <a:lnTo>
                  <a:pt x="4201828" y="3558376"/>
                </a:lnTo>
                <a:lnTo>
                  <a:pt x="3992803" y="3550683"/>
                </a:lnTo>
                <a:lnTo>
                  <a:pt x="3584870" y="3528977"/>
                </a:lnTo>
                <a:lnTo>
                  <a:pt x="3193793" y="3505898"/>
                </a:lnTo>
                <a:lnTo>
                  <a:pt x="2818449" y="3481719"/>
                </a:lnTo>
                <a:lnTo>
                  <a:pt x="2463334" y="3455068"/>
                </a:lnTo>
                <a:lnTo>
                  <a:pt x="2123952" y="3427317"/>
                </a:lnTo>
                <a:lnTo>
                  <a:pt x="1809292" y="3397369"/>
                </a:lnTo>
                <a:lnTo>
                  <a:pt x="1513738" y="3367971"/>
                </a:lnTo>
                <a:lnTo>
                  <a:pt x="1241781" y="3338572"/>
                </a:lnTo>
                <a:lnTo>
                  <a:pt x="992302" y="3310822"/>
                </a:lnTo>
                <a:lnTo>
                  <a:pt x="770916" y="3284445"/>
                </a:lnTo>
                <a:lnTo>
                  <a:pt x="570883" y="3259442"/>
                </a:lnTo>
                <a:lnTo>
                  <a:pt x="402316" y="3238561"/>
                </a:lnTo>
                <a:lnTo>
                  <a:pt x="260719" y="3218778"/>
                </a:lnTo>
                <a:lnTo>
                  <a:pt x="66304" y="3190479"/>
                </a:lnTo>
                <a:lnTo>
                  <a:pt x="1" y="3180862"/>
                </a:lnTo>
                <a:lnTo>
                  <a:pt x="1" y="3937502"/>
                </a:lnTo>
                <a:lnTo>
                  <a:pt x="0" y="3937502"/>
                </a:lnTo>
                <a:close/>
              </a:path>
            </a:pathLst>
          </a:custGeom>
        </p:spPr>
      </p:pic>
      <p:pic>
        <p:nvPicPr>
          <p:cNvPr id="4" name="Picture 4" descr="Graphical user interface, application&#10;&#10;Description automatically generated">
            <a:extLst>
              <a:ext uri="{FF2B5EF4-FFF2-40B4-BE49-F238E27FC236}">
                <a16:creationId xmlns:a16="http://schemas.microsoft.com/office/drawing/2014/main" id="{5B23C0CC-F3CE-2838-B7C5-1E78AD9C07E0}"/>
              </a:ext>
            </a:extLst>
          </p:cNvPr>
          <p:cNvPicPr>
            <a:picLocks noChangeAspect="1"/>
          </p:cNvPicPr>
          <p:nvPr/>
        </p:nvPicPr>
        <p:blipFill rotWithShape="1">
          <a:blip r:embed="rId3"/>
          <a:srcRect l="7148" r="5610" b="-3"/>
          <a:stretch/>
        </p:blipFill>
        <p:spPr>
          <a:xfrm>
            <a:off x="6089905" y="454911"/>
            <a:ext cx="5625013" cy="3594644"/>
          </a:xfrm>
          <a:custGeom>
            <a:avLst/>
            <a:gdLst/>
            <a:ahLst/>
            <a:cxnLst/>
            <a:rect l="l" t="t" r="r" b="b"/>
            <a:pathLst>
              <a:path w="5625013" h="3594644">
                <a:moveTo>
                  <a:pt x="0" y="0"/>
                </a:moveTo>
                <a:lnTo>
                  <a:pt x="5625013" y="0"/>
                </a:lnTo>
                <a:lnTo>
                  <a:pt x="5625013" y="3182785"/>
                </a:lnTo>
                <a:lnTo>
                  <a:pt x="5369916" y="3223724"/>
                </a:lnTo>
                <a:lnTo>
                  <a:pt x="5115940" y="3262739"/>
                </a:lnTo>
                <a:lnTo>
                  <a:pt x="4860842" y="3300930"/>
                </a:lnTo>
                <a:lnTo>
                  <a:pt x="4604619" y="3333626"/>
                </a:lnTo>
                <a:lnTo>
                  <a:pt x="4349520" y="3366596"/>
                </a:lnTo>
                <a:lnTo>
                  <a:pt x="4093297" y="3397369"/>
                </a:lnTo>
                <a:lnTo>
                  <a:pt x="3840446" y="3423746"/>
                </a:lnTo>
                <a:lnTo>
                  <a:pt x="3584223" y="3448748"/>
                </a:lnTo>
                <a:lnTo>
                  <a:pt x="3329125" y="3471553"/>
                </a:lnTo>
                <a:lnTo>
                  <a:pt x="3078521" y="3491336"/>
                </a:lnTo>
                <a:lnTo>
                  <a:pt x="2824547" y="3511118"/>
                </a:lnTo>
                <a:lnTo>
                  <a:pt x="2573942" y="3527604"/>
                </a:lnTo>
                <a:lnTo>
                  <a:pt x="2323339" y="3540517"/>
                </a:lnTo>
                <a:lnTo>
                  <a:pt x="2073860" y="3553980"/>
                </a:lnTo>
                <a:lnTo>
                  <a:pt x="1826627" y="3565245"/>
                </a:lnTo>
                <a:lnTo>
                  <a:pt x="1581642" y="3573213"/>
                </a:lnTo>
                <a:lnTo>
                  <a:pt x="1336657" y="3580082"/>
                </a:lnTo>
                <a:lnTo>
                  <a:pt x="1093921" y="3586676"/>
                </a:lnTo>
                <a:lnTo>
                  <a:pt x="854555" y="3589699"/>
                </a:lnTo>
                <a:lnTo>
                  <a:pt x="615189" y="3592995"/>
                </a:lnTo>
                <a:lnTo>
                  <a:pt x="379194" y="3594644"/>
                </a:lnTo>
                <a:lnTo>
                  <a:pt x="145448" y="3592995"/>
                </a:lnTo>
                <a:lnTo>
                  <a:pt x="0" y="3592995"/>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95A4926-2F49-5465-BAAC-06A0CA99A3DA}"/>
              </a:ext>
            </a:extLst>
          </p:cNvPr>
          <p:cNvSpPr>
            <a:spLocks noGrp="1"/>
          </p:cNvSpPr>
          <p:nvPr>
            <p:ph type="title"/>
          </p:nvPr>
        </p:nvSpPr>
        <p:spPr>
          <a:xfrm>
            <a:off x="1154955" y="4110824"/>
            <a:ext cx="5015258" cy="1908975"/>
          </a:xfrm>
        </p:spPr>
        <p:txBody>
          <a:bodyPr>
            <a:normAutofit/>
          </a:bodyPr>
          <a:lstStyle/>
          <a:p>
            <a:r>
              <a:rPr lang="en-US">
                <a:solidFill>
                  <a:schemeClr val="tx1"/>
                </a:solidFill>
              </a:rPr>
              <a:t>The moves-</a:t>
            </a:r>
            <a:br>
              <a:rPr lang="en-US">
                <a:solidFill>
                  <a:schemeClr val="tx1"/>
                </a:solidFill>
              </a:rPr>
            </a:br>
            <a:r>
              <a:rPr lang="en-US">
                <a:solidFill>
                  <a:schemeClr val="tx1"/>
                </a:solidFill>
              </a:rPr>
              <a:t>Bishops:</a:t>
            </a:r>
          </a:p>
        </p:txBody>
      </p:sp>
      <p:sp>
        <p:nvSpPr>
          <p:cNvPr id="3" name="Content Placeholder 2">
            <a:extLst>
              <a:ext uri="{FF2B5EF4-FFF2-40B4-BE49-F238E27FC236}">
                <a16:creationId xmlns:a16="http://schemas.microsoft.com/office/drawing/2014/main" id="{CE441CB9-403C-2504-C801-84FD0A7558FC}"/>
              </a:ext>
            </a:extLst>
          </p:cNvPr>
          <p:cNvSpPr>
            <a:spLocks noGrp="1"/>
          </p:cNvSpPr>
          <p:nvPr>
            <p:ph idx="1"/>
          </p:nvPr>
        </p:nvSpPr>
        <p:spPr>
          <a:xfrm>
            <a:off x="6375894" y="4110824"/>
            <a:ext cx="4772509" cy="1908976"/>
          </a:xfrm>
        </p:spPr>
        <p:txBody>
          <a:bodyPr vert="horz" lIns="91440" tIns="45720" rIns="91440" bIns="45720" rtlCol="0" anchor="ctr">
            <a:normAutofit/>
          </a:bodyPr>
          <a:lstStyle/>
          <a:p>
            <a:r>
              <a:rPr lang="en-US" dirty="0">
                <a:solidFill>
                  <a:schemeClr val="tx1"/>
                </a:solidFill>
              </a:rPr>
              <a:t>As mentioned before the bishop can only move diagonally. There isn't much to the bishop except that it's one of the pieces that can pin other pieces.</a:t>
            </a:r>
          </a:p>
        </p:txBody>
      </p:sp>
    </p:spTree>
    <p:extLst>
      <p:ext uri="{BB962C8B-B14F-4D97-AF65-F5344CB8AC3E}">
        <p14:creationId xmlns:p14="http://schemas.microsoft.com/office/powerpoint/2010/main" val="134075156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E801DD5-66FC-AD6B-403E-982F3DBB9929}"/>
              </a:ext>
            </a:extLst>
          </p:cNvPr>
          <p:cNvSpPr>
            <a:spLocks noGrp="1"/>
          </p:cNvSpPr>
          <p:nvPr>
            <p:ph type="title"/>
          </p:nvPr>
        </p:nvSpPr>
        <p:spPr>
          <a:xfrm>
            <a:off x="639098" y="629265"/>
            <a:ext cx="5132438" cy="1622322"/>
          </a:xfrm>
        </p:spPr>
        <p:txBody>
          <a:bodyPr>
            <a:normAutofit/>
          </a:bodyPr>
          <a:lstStyle/>
          <a:p>
            <a:r>
              <a:rPr lang="en-US">
                <a:solidFill>
                  <a:schemeClr val="tx1"/>
                </a:solidFill>
              </a:rPr>
              <a:t>The moves-</a:t>
            </a:r>
            <a:br>
              <a:rPr lang="en-US">
                <a:solidFill>
                  <a:schemeClr val="tx1"/>
                </a:solidFill>
              </a:rPr>
            </a:br>
            <a:r>
              <a:rPr lang="en-US">
                <a:solidFill>
                  <a:schemeClr val="tx1"/>
                </a:solidFill>
              </a:rPr>
              <a:t>Rooks:</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2E38D4B-9CEF-34AB-F475-F30F2B849E6D}"/>
              </a:ext>
            </a:extLst>
          </p:cNvPr>
          <p:cNvSpPr>
            <a:spLocks noGrp="1"/>
          </p:cNvSpPr>
          <p:nvPr>
            <p:ph idx="1"/>
          </p:nvPr>
        </p:nvSpPr>
        <p:spPr>
          <a:xfrm>
            <a:off x="639098" y="2418735"/>
            <a:ext cx="5132439" cy="3811742"/>
          </a:xfrm>
        </p:spPr>
        <p:txBody>
          <a:bodyPr vert="horz" lIns="91440" tIns="45720" rIns="91440" bIns="45720" rtlCol="0" anchor="ctr">
            <a:normAutofit/>
          </a:bodyPr>
          <a:lstStyle/>
          <a:p>
            <a:r>
              <a:rPr lang="en-US" dirty="0">
                <a:solidFill>
                  <a:schemeClr val="tx1"/>
                </a:solidFill>
              </a:rPr>
              <a:t>The rooks are a bit more special in terms of movement, because the movement of the rook is a factor in a move that the king can make: Castling.</a:t>
            </a:r>
          </a:p>
          <a:p>
            <a:r>
              <a:rPr lang="en-US">
                <a:solidFill>
                  <a:schemeClr val="tx1"/>
                </a:solidFill>
              </a:rPr>
              <a:t>The rook can move in any square horizontally and veritcally as long as they way is not interrupted by another piece.</a:t>
            </a:r>
          </a:p>
        </p:txBody>
      </p:sp>
      <p:pic>
        <p:nvPicPr>
          <p:cNvPr id="5" name="Picture 5" descr="Graphical user interface, application&#10;&#10;Description automatically generated">
            <a:extLst>
              <a:ext uri="{FF2B5EF4-FFF2-40B4-BE49-F238E27FC236}">
                <a16:creationId xmlns:a16="http://schemas.microsoft.com/office/drawing/2014/main" id="{56F51176-2F56-EABF-D013-485568FBD6AC}"/>
              </a:ext>
            </a:extLst>
          </p:cNvPr>
          <p:cNvPicPr>
            <a:picLocks noChangeAspect="1"/>
          </p:cNvPicPr>
          <p:nvPr/>
        </p:nvPicPr>
        <p:blipFill>
          <a:blip r:embed="rId2"/>
          <a:stretch>
            <a:fillRect/>
          </a:stretch>
        </p:blipFill>
        <p:spPr>
          <a:xfrm>
            <a:off x="6714836" y="648263"/>
            <a:ext cx="4828707" cy="2704076"/>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CC1C9275-3E9A-363A-0907-501DDAACF147}"/>
              </a:ext>
            </a:extLst>
          </p:cNvPr>
          <p:cNvPicPr>
            <a:picLocks noChangeAspect="1"/>
          </p:cNvPicPr>
          <p:nvPr/>
        </p:nvPicPr>
        <p:blipFill>
          <a:blip r:embed="rId3"/>
          <a:stretch>
            <a:fillRect/>
          </a:stretch>
        </p:blipFill>
        <p:spPr>
          <a:xfrm>
            <a:off x="6780605" y="3520086"/>
            <a:ext cx="4693314" cy="2710389"/>
          </a:xfrm>
          <a:prstGeom prst="rect">
            <a:avLst/>
          </a:prstGeom>
        </p:spPr>
      </p:pic>
    </p:spTree>
    <p:extLst>
      <p:ext uri="{BB962C8B-B14F-4D97-AF65-F5344CB8AC3E}">
        <p14:creationId xmlns:p14="http://schemas.microsoft.com/office/powerpoint/2010/main" val="23266478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1221270D-E1C6-5768-085C-A67535B29B94}"/>
              </a:ext>
            </a:extLst>
          </p:cNvPr>
          <p:cNvSpPr>
            <a:spLocks noGrp="1"/>
          </p:cNvSpPr>
          <p:nvPr>
            <p:ph type="title"/>
          </p:nvPr>
        </p:nvSpPr>
        <p:spPr>
          <a:xfrm>
            <a:off x="639098" y="629265"/>
            <a:ext cx="6072776" cy="1622322"/>
          </a:xfrm>
        </p:spPr>
        <p:txBody>
          <a:bodyPr>
            <a:normAutofit/>
          </a:bodyPr>
          <a:lstStyle/>
          <a:p>
            <a:r>
              <a:rPr lang="en-US">
                <a:solidFill>
                  <a:srgbClr val="FFFFFF"/>
                </a:solidFill>
              </a:rPr>
              <a:t>The moves-</a:t>
            </a:r>
            <a:br>
              <a:rPr lang="en-US">
                <a:solidFill>
                  <a:srgbClr val="FFFFFF"/>
                </a:solidFill>
              </a:rPr>
            </a:br>
            <a:r>
              <a:rPr lang="en-US">
                <a:solidFill>
                  <a:srgbClr val="FFFFFF"/>
                </a:solidFill>
              </a:rPr>
              <a:t>Queen:</a:t>
            </a:r>
          </a:p>
        </p:txBody>
      </p:sp>
      <p:pic>
        <p:nvPicPr>
          <p:cNvPr id="4" name="Picture 4" descr="Graphical user interface, application&#10;&#10;Description automatically generated">
            <a:extLst>
              <a:ext uri="{FF2B5EF4-FFF2-40B4-BE49-F238E27FC236}">
                <a16:creationId xmlns:a16="http://schemas.microsoft.com/office/drawing/2014/main" id="{E28F35DF-0E78-012C-2223-D7EA166513AA}"/>
              </a:ext>
            </a:extLst>
          </p:cNvPr>
          <p:cNvPicPr>
            <a:picLocks noChangeAspect="1"/>
          </p:cNvPicPr>
          <p:nvPr/>
        </p:nvPicPr>
        <p:blipFill rotWithShape="1">
          <a:blip r:embed="rId2"/>
          <a:srcRect l="28792" r="23983"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5" name="Rectangle 1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7D873D8-C372-9BB4-4384-BD9FCCE63957}"/>
              </a:ext>
            </a:extLst>
          </p:cNvPr>
          <p:cNvSpPr>
            <a:spLocks noGrp="1"/>
          </p:cNvSpPr>
          <p:nvPr>
            <p:ph idx="1"/>
          </p:nvPr>
        </p:nvSpPr>
        <p:spPr>
          <a:xfrm>
            <a:off x="639098" y="2418735"/>
            <a:ext cx="6072776" cy="3811740"/>
          </a:xfrm>
        </p:spPr>
        <p:txBody>
          <a:bodyPr vert="horz" lIns="91440" tIns="45720" rIns="91440" bIns="45720" rtlCol="0" anchor="ctr">
            <a:normAutofit/>
          </a:bodyPr>
          <a:lstStyle/>
          <a:p>
            <a:r>
              <a:rPr lang="en-US">
                <a:solidFill>
                  <a:srgbClr val="FFFFFF"/>
                </a:solidFill>
              </a:rPr>
              <a:t>The queen can move as the rook and as the bishop, all these pieces can pin other pieces. Not complicated and It’s the most valuable piece(not counting the king).</a:t>
            </a:r>
          </a:p>
        </p:txBody>
      </p:sp>
    </p:spTree>
    <p:extLst>
      <p:ext uri="{BB962C8B-B14F-4D97-AF65-F5344CB8AC3E}">
        <p14:creationId xmlns:p14="http://schemas.microsoft.com/office/powerpoint/2010/main" val="21585434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579EAF-E5BA-46B5-A38A-6B7A4863D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Shape 14">
            <a:extLst>
              <a:ext uri="{FF2B5EF4-FFF2-40B4-BE49-F238E27FC236}">
                <a16:creationId xmlns:a16="http://schemas.microsoft.com/office/drawing/2014/main" id="{3CA1207F-AA2F-452E-BCAE-5CA02F7B4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0651FE81-1C7F-487C-90B5-3657FF28B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9" name="Freeform 5">
            <a:extLst>
              <a:ext uri="{FF2B5EF4-FFF2-40B4-BE49-F238E27FC236}">
                <a16:creationId xmlns:a16="http://schemas.microsoft.com/office/drawing/2014/main" id="{AFC0668D-65B3-4BF4-B37D-8103EAE30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F1806A1-E3A3-A0B5-8663-6AA572DFD1A2}"/>
              </a:ext>
            </a:extLst>
          </p:cNvPr>
          <p:cNvSpPr>
            <a:spLocks noGrp="1"/>
          </p:cNvSpPr>
          <p:nvPr>
            <p:ph type="title"/>
          </p:nvPr>
        </p:nvSpPr>
        <p:spPr>
          <a:xfrm>
            <a:off x="1001261" y="629265"/>
            <a:ext cx="5011714" cy="1622322"/>
          </a:xfrm>
        </p:spPr>
        <p:txBody>
          <a:bodyPr>
            <a:normAutofit/>
          </a:bodyPr>
          <a:lstStyle/>
          <a:p>
            <a:r>
              <a:rPr lang="en-US">
                <a:solidFill>
                  <a:schemeClr val="tx1"/>
                </a:solidFill>
              </a:rPr>
              <a:t>The Moves-</a:t>
            </a:r>
            <a:br>
              <a:rPr lang="en-US">
                <a:solidFill>
                  <a:schemeClr val="tx1"/>
                </a:solidFill>
              </a:rPr>
            </a:br>
            <a:r>
              <a:rPr lang="en-US">
                <a:solidFill>
                  <a:schemeClr val="tx1"/>
                </a:solidFill>
              </a:rPr>
              <a:t>The King:</a:t>
            </a:r>
          </a:p>
        </p:txBody>
      </p:sp>
      <p:pic>
        <p:nvPicPr>
          <p:cNvPr id="5" name="Picture 5" descr="Graphical user interface, application&#10;&#10;Description automatically generated">
            <a:extLst>
              <a:ext uri="{FF2B5EF4-FFF2-40B4-BE49-F238E27FC236}">
                <a16:creationId xmlns:a16="http://schemas.microsoft.com/office/drawing/2014/main" id="{041D5275-9E1C-C105-BD79-FEE72D4B6BCA}"/>
              </a:ext>
            </a:extLst>
          </p:cNvPr>
          <p:cNvPicPr>
            <a:picLocks noChangeAspect="1"/>
          </p:cNvPicPr>
          <p:nvPr/>
        </p:nvPicPr>
        <p:blipFill rotWithShape="1">
          <a:blip r:embed="rId3"/>
          <a:srcRect l="25912" r="25137" b="-2"/>
          <a:stretch/>
        </p:blipFill>
        <p:spPr>
          <a:xfrm>
            <a:off x="6628586" y="645106"/>
            <a:ext cx="2358034" cy="270972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3D90D916-6D69-79CC-B06D-AC821D304B4A}"/>
              </a:ext>
            </a:extLst>
          </p:cNvPr>
          <p:cNvPicPr>
            <a:picLocks noChangeAspect="1"/>
          </p:cNvPicPr>
          <p:nvPr/>
        </p:nvPicPr>
        <p:blipFill rotWithShape="1">
          <a:blip r:embed="rId4"/>
          <a:srcRect l="26142" r="24499"/>
          <a:stretch/>
        </p:blipFill>
        <p:spPr>
          <a:xfrm>
            <a:off x="9155160" y="645107"/>
            <a:ext cx="2388383" cy="2709725"/>
          </a:xfrm>
          <a:prstGeom prst="rect">
            <a:avLst/>
          </a:prstGeom>
        </p:spPr>
      </p:pic>
      <p:sp>
        <p:nvSpPr>
          <p:cNvPr id="21" name="Rectangle 20">
            <a:extLst>
              <a:ext uri="{FF2B5EF4-FFF2-40B4-BE49-F238E27FC236}">
                <a16:creationId xmlns:a16="http://schemas.microsoft.com/office/drawing/2014/main" id="{7F5C5863-8C3D-4376-987B-06A637F96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74C0086-67DF-F431-1BBC-0A0451CF8150}"/>
              </a:ext>
            </a:extLst>
          </p:cNvPr>
          <p:cNvSpPr>
            <a:spLocks noGrp="1"/>
          </p:cNvSpPr>
          <p:nvPr>
            <p:ph idx="1"/>
          </p:nvPr>
        </p:nvSpPr>
        <p:spPr>
          <a:xfrm>
            <a:off x="639098" y="2418735"/>
            <a:ext cx="5373877" cy="3811740"/>
          </a:xfrm>
        </p:spPr>
        <p:txBody>
          <a:bodyPr vert="horz" lIns="91440" tIns="45720" rIns="91440" bIns="45720" rtlCol="0" anchor="ctr">
            <a:normAutofit/>
          </a:bodyPr>
          <a:lstStyle/>
          <a:p>
            <a:r>
              <a:rPr lang="en-US">
                <a:solidFill>
                  <a:schemeClr val="tx1"/>
                </a:solidFill>
              </a:rPr>
              <a:t>The king can move as the queen but only one square at a time. The king cannot move in a square where it would be in check . The king can also do a special move with the rook called "Castling" where the king moves either two squares to the left and then the left rook moves to the right of the king, or two squares to the right and then the right rook moves to the left of the king.</a:t>
            </a:r>
          </a:p>
        </p:txBody>
      </p:sp>
      <p:pic>
        <p:nvPicPr>
          <p:cNvPr id="8" name="Picture 8" descr="Graphical user interface, application&#10;&#10;Description automatically generated">
            <a:extLst>
              <a:ext uri="{FF2B5EF4-FFF2-40B4-BE49-F238E27FC236}">
                <a16:creationId xmlns:a16="http://schemas.microsoft.com/office/drawing/2014/main" id="{C01D75A7-78F1-26B8-E132-7258C9C094D8}"/>
              </a:ext>
            </a:extLst>
          </p:cNvPr>
          <p:cNvPicPr>
            <a:picLocks noChangeAspect="1"/>
          </p:cNvPicPr>
          <p:nvPr/>
        </p:nvPicPr>
        <p:blipFill rotWithShape="1">
          <a:blip r:embed="rId5"/>
          <a:srcRect l="27659" r="23548" b="-1"/>
          <a:stretch/>
        </p:blipFill>
        <p:spPr>
          <a:xfrm>
            <a:off x="6628586" y="3520751"/>
            <a:ext cx="2363123" cy="2712231"/>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7B8B900E-ABA5-3E98-18FF-D7DD15A9D372}"/>
              </a:ext>
            </a:extLst>
          </p:cNvPr>
          <p:cNvPicPr>
            <a:picLocks noChangeAspect="1"/>
          </p:cNvPicPr>
          <p:nvPr/>
        </p:nvPicPr>
        <p:blipFill rotWithShape="1">
          <a:blip r:embed="rId6"/>
          <a:srcRect l="26538" r="24764" b="-2"/>
          <a:stretch/>
        </p:blipFill>
        <p:spPr>
          <a:xfrm>
            <a:off x="9155160" y="3520751"/>
            <a:ext cx="2388383" cy="2709725"/>
          </a:xfrm>
          <a:prstGeom prst="rect">
            <a:avLst/>
          </a:prstGeom>
        </p:spPr>
      </p:pic>
    </p:spTree>
    <p:extLst>
      <p:ext uri="{BB962C8B-B14F-4D97-AF65-F5344CB8AC3E}">
        <p14:creationId xmlns:p14="http://schemas.microsoft.com/office/powerpoint/2010/main" val="59155174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B80D-FA84-1183-3C36-5F6EEAB5E991}"/>
              </a:ext>
            </a:extLst>
          </p:cNvPr>
          <p:cNvSpPr>
            <a:spLocks noGrp="1"/>
          </p:cNvSpPr>
          <p:nvPr>
            <p:ph type="title"/>
          </p:nvPr>
        </p:nvSpPr>
        <p:spPr/>
        <p:txBody>
          <a:bodyPr/>
          <a:lstStyle/>
          <a:p>
            <a:r>
              <a:rPr lang="en-US" dirty="0"/>
              <a:t>Taking Pieces</a:t>
            </a:r>
          </a:p>
        </p:txBody>
      </p:sp>
      <p:sp>
        <p:nvSpPr>
          <p:cNvPr id="3" name="Content Placeholder 2">
            <a:extLst>
              <a:ext uri="{FF2B5EF4-FFF2-40B4-BE49-F238E27FC236}">
                <a16:creationId xmlns:a16="http://schemas.microsoft.com/office/drawing/2014/main" id="{6A6E9A66-6D19-B5E1-6333-31E4334D9FFF}"/>
              </a:ext>
            </a:extLst>
          </p:cNvPr>
          <p:cNvSpPr>
            <a:spLocks noGrp="1"/>
          </p:cNvSpPr>
          <p:nvPr>
            <p:ph idx="1"/>
          </p:nvPr>
        </p:nvSpPr>
        <p:spPr/>
        <p:txBody>
          <a:bodyPr vert="horz" lIns="91440" tIns="45720" rIns="91440" bIns="45720" rtlCol="0" anchor="t">
            <a:normAutofit/>
          </a:bodyPr>
          <a:lstStyle/>
          <a:p>
            <a:r>
              <a:rPr lang="en-US" dirty="0"/>
              <a:t>Taking Pieces is generally the same as moving a piece. As in if an opposing piece is in the way of a piece moving, then the moving piece can take the obstructing piece, The only exception to this are the pawns, En Passant and Castling.</a:t>
            </a:r>
          </a:p>
        </p:txBody>
      </p:sp>
    </p:spTree>
    <p:extLst>
      <p:ext uri="{BB962C8B-B14F-4D97-AF65-F5344CB8AC3E}">
        <p14:creationId xmlns:p14="http://schemas.microsoft.com/office/powerpoint/2010/main" val="18712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2C62-70F3-90C3-10D8-7AA83A962A84}"/>
              </a:ext>
            </a:extLst>
          </p:cNvPr>
          <p:cNvSpPr>
            <a:spLocks noGrp="1"/>
          </p:cNvSpPr>
          <p:nvPr>
            <p:ph type="title"/>
          </p:nvPr>
        </p:nvSpPr>
        <p:spPr>
          <a:xfrm>
            <a:off x="1154954" y="973668"/>
            <a:ext cx="8761413" cy="706964"/>
          </a:xfrm>
        </p:spPr>
        <p:txBody>
          <a:bodyPr>
            <a:normAutofit/>
          </a:bodyPr>
          <a:lstStyle/>
          <a:p>
            <a:r>
              <a:rPr lang="en-US">
                <a:solidFill>
                  <a:srgbClr val="EBEBEB"/>
                </a:solidFill>
              </a:rPr>
              <a:t>StaleMate and Checkmate</a:t>
            </a:r>
          </a:p>
        </p:txBody>
      </p:sp>
      <p:sp>
        <p:nvSpPr>
          <p:cNvPr id="3" name="Content Placeholder 2">
            <a:extLst>
              <a:ext uri="{FF2B5EF4-FFF2-40B4-BE49-F238E27FC236}">
                <a16:creationId xmlns:a16="http://schemas.microsoft.com/office/drawing/2014/main" id="{F3284D16-8A69-090F-726E-349AE7E7A8AD}"/>
              </a:ext>
            </a:extLst>
          </p:cNvPr>
          <p:cNvSpPr>
            <a:spLocks noGrp="1"/>
          </p:cNvSpPr>
          <p:nvPr>
            <p:ph idx="1"/>
          </p:nvPr>
        </p:nvSpPr>
        <p:spPr>
          <a:xfrm>
            <a:off x="1154955" y="2603500"/>
            <a:ext cx="3481054" cy="3416300"/>
          </a:xfrm>
        </p:spPr>
        <p:txBody>
          <a:bodyPr vert="horz" lIns="91440" tIns="45720" rIns="91440" bIns="45720" rtlCol="0" anchor="ctr">
            <a:normAutofit fontScale="92500" lnSpcReduction="20000"/>
          </a:bodyPr>
          <a:lstStyle/>
          <a:p>
            <a:r>
              <a:rPr lang="en-US" sz="1600" dirty="0"/>
              <a:t>Before we get to stalemate and checkmate , I'll explain a bit about a mechanic in the chess game we've made. Every piece in the game has a variable in it called "Stuck". What this variable does is it determines if a piece can move or not.</a:t>
            </a:r>
          </a:p>
          <a:p>
            <a:r>
              <a:rPr lang="en-US" sz="1600" dirty="0"/>
              <a:t>For example the two pawns in this position are stuck, because neither of them can move or take other pieces. But those pawns are not the only stuck pieces, the rooks and the C file Bishops are also stuck.</a:t>
            </a:r>
          </a:p>
        </p:txBody>
      </p:sp>
      <p:pic>
        <p:nvPicPr>
          <p:cNvPr id="4" name="Picture 4" descr="Graphical user interface&#10;&#10;Description automatically generated">
            <a:extLst>
              <a:ext uri="{FF2B5EF4-FFF2-40B4-BE49-F238E27FC236}">
                <a16:creationId xmlns:a16="http://schemas.microsoft.com/office/drawing/2014/main" id="{17810C75-9EE9-472E-DCA8-295D6D092EE3}"/>
              </a:ext>
            </a:extLst>
          </p:cNvPr>
          <p:cNvPicPr>
            <a:picLocks noChangeAspect="1"/>
          </p:cNvPicPr>
          <p:nvPr/>
        </p:nvPicPr>
        <p:blipFill>
          <a:blip r:embed="rId2"/>
          <a:stretch>
            <a:fillRect/>
          </a:stretch>
        </p:blipFill>
        <p:spPr>
          <a:xfrm>
            <a:off x="5325819" y="2775951"/>
            <a:ext cx="5477076"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07904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E390-FC4C-D770-38AB-67BC8DABD738}"/>
              </a:ext>
            </a:extLst>
          </p:cNvPr>
          <p:cNvSpPr>
            <a:spLocks noGrp="1"/>
          </p:cNvSpPr>
          <p:nvPr>
            <p:ph type="title"/>
          </p:nvPr>
        </p:nvSpPr>
        <p:spPr>
          <a:xfrm>
            <a:off x="1154954" y="973668"/>
            <a:ext cx="8761413" cy="706964"/>
          </a:xfrm>
        </p:spPr>
        <p:txBody>
          <a:bodyPr>
            <a:normAutofit/>
          </a:bodyPr>
          <a:lstStyle/>
          <a:p>
            <a:r>
              <a:rPr lang="en-US">
                <a:solidFill>
                  <a:srgbClr val="EBEBEB"/>
                </a:solidFill>
              </a:rPr>
              <a:t>Stalemate and Checkmate</a:t>
            </a:r>
          </a:p>
        </p:txBody>
      </p:sp>
      <p:sp>
        <p:nvSpPr>
          <p:cNvPr id="3" name="Content Placeholder 2">
            <a:extLst>
              <a:ext uri="{FF2B5EF4-FFF2-40B4-BE49-F238E27FC236}">
                <a16:creationId xmlns:a16="http://schemas.microsoft.com/office/drawing/2014/main" id="{F3E68AFF-AB37-975C-A178-B5CD3E599C7A}"/>
              </a:ext>
            </a:extLst>
          </p:cNvPr>
          <p:cNvSpPr>
            <a:spLocks noGrp="1"/>
          </p:cNvSpPr>
          <p:nvPr>
            <p:ph idx="1"/>
          </p:nvPr>
        </p:nvSpPr>
        <p:spPr>
          <a:xfrm>
            <a:off x="1154955" y="2603500"/>
            <a:ext cx="3481054" cy="3416300"/>
          </a:xfrm>
        </p:spPr>
        <p:txBody>
          <a:bodyPr vert="horz" lIns="91440" tIns="45720" rIns="91440" bIns="45720" rtlCol="0" anchor="ctr">
            <a:normAutofit/>
          </a:bodyPr>
          <a:lstStyle/>
          <a:p>
            <a:pPr marL="0" indent="0">
              <a:buNone/>
            </a:pPr>
            <a:r>
              <a:rPr lang="en-US" sz="1600"/>
              <a:t>In this position, every black piece that cannot block check is also stuck, since there are no valid moves for any of them.</a:t>
            </a:r>
          </a:p>
        </p:txBody>
      </p:sp>
      <p:pic>
        <p:nvPicPr>
          <p:cNvPr id="4" name="Picture 4" descr="Graphical user interface, application&#10;&#10;Description automatically generated">
            <a:extLst>
              <a:ext uri="{FF2B5EF4-FFF2-40B4-BE49-F238E27FC236}">
                <a16:creationId xmlns:a16="http://schemas.microsoft.com/office/drawing/2014/main" id="{E3FCADE6-09B4-AAC0-9E0D-213954F06080}"/>
              </a:ext>
            </a:extLst>
          </p:cNvPr>
          <p:cNvPicPr>
            <a:picLocks noChangeAspect="1"/>
          </p:cNvPicPr>
          <p:nvPr/>
        </p:nvPicPr>
        <p:blipFill>
          <a:blip r:embed="rId2"/>
          <a:stretch>
            <a:fillRect/>
          </a:stretch>
        </p:blipFill>
        <p:spPr>
          <a:xfrm>
            <a:off x="5263295" y="2775951"/>
            <a:ext cx="5602124"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402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0" name="Freeform: Shape 14">
            <a:extLst>
              <a:ext uri="{FF2B5EF4-FFF2-40B4-BE49-F238E27FC236}">
                <a16:creationId xmlns:a16="http://schemas.microsoft.com/office/drawing/2014/main" id="{C5F377F0-1AD0-4A6F-A698-972418704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2"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53D6EFC-AE87-4CE7-9F98-1FAF00D153B9}"/>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FFFFFE"/>
                </a:solidFill>
              </a:rPr>
              <a:t>Stalemate and Checkmate</a:t>
            </a:r>
          </a:p>
        </p:txBody>
      </p:sp>
      <p:pic>
        <p:nvPicPr>
          <p:cNvPr id="5" name="Picture 5">
            <a:extLst>
              <a:ext uri="{FF2B5EF4-FFF2-40B4-BE49-F238E27FC236}">
                <a16:creationId xmlns:a16="http://schemas.microsoft.com/office/drawing/2014/main" id="{2D4D104D-C716-30DC-F6A6-C090A6D7D235}"/>
              </a:ext>
            </a:extLst>
          </p:cNvPr>
          <p:cNvPicPr>
            <a:picLocks noChangeAspect="1"/>
          </p:cNvPicPr>
          <p:nvPr/>
        </p:nvPicPr>
        <p:blipFill>
          <a:blip r:embed="rId2"/>
          <a:stretch>
            <a:fillRect/>
          </a:stretch>
        </p:blipFill>
        <p:spPr>
          <a:xfrm>
            <a:off x="5194607" y="2350811"/>
            <a:ext cx="3113903" cy="2156377"/>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82822469-F58C-B81B-E04D-46BAC0FA72F2}"/>
              </a:ext>
            </a:extLst>
          </p:cNvPr>
          <p:cNvPicPr>
            <a:picLocks noChangeAspect="1"/>
          </p:cNvPicPr>
          <p:nvPr/>
        </p:nvPicPr>
        <p:blipFill>
          <a:blip r:embed="rId3"/>
          <a:stretch>
            <a:fillRect/>
          </a:stretch>
        </p:blipFill>
        <p:spPr>
          <a:xfrm>
            <a:off x="8472236" y="1189168"/>
            <a:ext cx="3113904" cy="1774925"/>
          </a:xfrm>
          <a:prstGeom prst="rect">
            <a:avLst/>
          </a:prstGeom>
        </p:spPr>
      </p:pic>
      <p:sp>
        <p:nvSpPr>
          <p:cNvPr id="14" name="Rectangle 18">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22CCB73-AD3F-5C94-A547-5A2C4539323B}"/>
              </a:ext>
            </a:extLst>
          </p:cNvPr>
          <p:cNvSpPr>
            <a:spLocks noGrp="1"/>
          </p:cNvSpPr>
          <p:nvPr>
            <p:ph idx="1"/>
          </p:nvPr>
        </p:nvSpPr>
        <p:spPr>
          <a:xfrm>
            <a:off x="1154955" y="2120900"/>
            <a:ext cx="3133726" cy="3898900"/>
          </a:xfrm>
        </p:spPr>
        <p:txBody>
          <a:bodyPr vert="horz" lIns="91440" tIns="45720" rIns="91440" bIns="45720" rtlCol="0">
            <a:normAutofit/>
          </a:bodyPr>
          <a:lstStyle/>
          <a:p>
            <a:pPr>
              <a:lnSpc>
                <a:spcPct val="90000"/>
              </a:lnSpc>
            </a:pPr>
            <a:r>
              <a:rPr lang="en-US" sz="1300">
                <a:solidFill>
                  <a:srgbClr val="FFFFFE"/>
                </a:solidFill>
              </a:rPr>
              <a:t>Why is this important?</a:t>
            </a:r>
          </a:p>
          <a:p>
            <a:pPr>
              <a:lnSpc>
                <a:spcPct val="90000"/>
              </a:lnSpc>
            </a:pPr>
            <a:r>
              <a:rPr lang="en-US" sz="1300">
                <a:solidFill>
                  <a:srgbClr val="FFFFFE"/>
                </a:solidFill>
              </a:rPr>
              <a:t>The way Stalemate and Checkmate work in this game is heavily reliant on this Stuck variable. If its blacks turn and every single piece is either stuck or taken (but blacks king is not in check) then the game ends in a draw since there are no legal moves for black.</a:t>
            </a:r>
          </a:p>
          <a:p>
            <a:pPr>
              <a:lnSpc>
                <a:spcPct val="90000"/>
              </a:lnSpc>
            </a:pPr>
            <a:r>
              <a:rPr lang="en-US" sz="1300">
                <a:solidFill>
                  <a:srgbClr val="FFFFFE"/>
                </a:solidFill>
              </a:rPr>
              <a:t>Checkmate works almost the exact same, except that if every piece is stuck AND the king is in check , then the game ends due to checkmate and the appropriate winner is decided.</a:t>
            </a:r>
          </a:p>
          <a:p>
            <a:pPr>
              <a:lnSpc>
                <a:spcPct val="90000"/>
              </a:lnSpc>
            </a:pPr>
            <a:endParaRPr lang="en-US" sz="1300">
              <a:solidFill>
                <a:srgbClr val="FFFFFE"/>
              </a:solidFill>
            </a:endParaRPr>
          </a:p>
        </p:txBody>
      </p:sp>
      <p:pic>
        <p:nvPicPr>
          <p:cNvPr id="4" name="Picture 4" descr="Graphical user interface&#10;&#10;Description automatically generated">
            <a:extLst>
              <a:ext uri="{FF2B5EF4-FFF2-40B4-BE49-F238E27FC236}">
                <a16:creationId xmlns:a16="http://schemas.microsoft.com/office/drawing/2014/main" id="{C22A74F6-732C-7E3E-EA72-0B73687CBA76}"/>
              </a:ext>
            </a:extLst>
          </p:cNvPr>
          <p:cNvPicPr>
            <a:picLocks noChangeAspect="1"/>
          </p:cNvPicPr>
          <p:nvPr/>
        </p:nvPicPr>
        <p:blipFill>
          <a:blip r:embed="rId4"/>
          <a:stretch>
            <a:fillRect/>
          </a:stretch>
        </p:blipFill>
        <p:spPr>
          <a:xfrm>
            <a:off x="8472236" y="3909475"/>
            <a:ext cx="3113904" cy="1743786"/>
          </a:xfrm>
          <a:prstGeom prst="rect">
            <a:avLst/>
          </a:prstGeom>
        </p:spPr>
      </p:pic>
    </p:spTree>
    <p:extLst>
      <p:ext uri="{BB962C8B-B14F-4D97-AF65-F5344CB8AC3E}">
        <p14:creationId xmlns:p14="http://schemas.microsoft.com/office/powerpoint/2010/main" val="13545400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665E-C61B-4925-AD7A-9C5D5F813A86}"/>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3D92A060-E77F-4D72-923A-95E2A38E66F5}"/>
              </a:ext>
            </a:extLst>
          </p:cNvPr>
          <p:cNvSpPr>
            <a:spLocks noGrp="1"/>
          </p:cNvSpPr>
          <p:nvPr>
            <p:ph idx="1"/>
          </p:nvPr>
        </p:nvSpPr>
        <p:spPr/>
        <p:txBody>
          <a:bodyPr/>
          <a:lstStyle/>
          <a:p>
            <a:r>
              <a:rPr lang="en-US" dirty="0"/>
              <a:t>Thanas Papa</a:t>
            </a:r>
          </a:p>
          <a:p>
            <a:r>
              <a:rPr lang="en-US" dirty="0"/>
              <a:t>Roni Domi</a:t>
            </a:r>
          </a:p>
          <a:p>
            <a:r>
              <a:rPr lang="en-US" dirty="0"/>
              <a:t>Klejdi Gjyzeli</a:t>
            </a:r>
          </a:p>
        </p:txBody>
      </p:sp>
    </p:spTree>
    <p:extLst>
      <p:ext uri="{BB962C8B-B14F-4D97-AF65-F5344CB8AC3E}">
        <p14:creationId xmlns:p14="http://schemas.microsoft.com/office/powerpoint/2010/main" val="2137580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E37B616-9B77-4932-4EE2-9B9B9CE40097}"/>
              </a:ext>
            </a:extLst>
          </p:cNvPr>
          <p:cNvSpPr>
            <a:spLocks noGrp="1"/>
          </p:cNvSpPr>
          <p:nvPr>
            <p:ph type="title"/>
          </p:nvPr>
        </p:nvSpPr>
        <p:spPr>
          <a:xfrm>
            <a:off x="639098" y="629265"/>
            <a:ext cx="5132438" cy="1622322"/>
          </a:xfrm>
        </p:spPr>
        <p:txBody>
          <a:bodyPr>
            <a:normAutofit/>
          </a:bodyPr>
          <a:lstStyle/>
          <a:p>
            <a:r>
              <a:rPr lang="en-US">
                <a:solidFill>
                  <a:schemeClr val="tx1"/>
                </a:solidFill>
              </a:rPr>
              <a:t>Time control</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8643E9-D9E8-D7EF-5537-814AA210E271}"/>
              </a:ext>
            </a:extLst>
          </p:cNvPr>
          <p:cNvSpPr>
            <a:spLocks noGrp="1"/>
          </p:cNvSpPr>
          <p:nvPr>
            <p:ph idx="1"/>
          </p:nvPr>
        </p:nvSpPr>
        <p:spPr>
          <a:xfrm>
            <a:off x="639098" y="2418735"/>
            <a:ext cx="5132439" cy="3811742"/>
          </a:xfrm>
        </p:spPr>
        <p:txBody>
          <a:bodyPr vert="horz" lIns="91440" tIns="45720" rIns="91440" bIns="45720" rtlCol="0" anchor="ctr">
            <a:normAutofit lnSpcReduction="10000"/>
          </a:bodyPr>
          <a:lstStyle/>
          <a:p>
            <a:r>
              <a:rPr lang="en-US" dirty="0">
                <a:solidFill>
                  <a:schemeClr val="tx1"/>
                </a:solidFill>
              </a:rPr>
              <a:t>Time control has been an important aspect of chess games for a long time and as such we decided to implement it into our chess game.</a:t>
            </a:r>
          </a:p>
          <a:p>
            <a:r>
              <a:rPr lang="en-US" dirty="0">
                <a:solidFill>
                  <a:schemeClr val="tx1"/>
                </a:solidFill>
              </a:rPr>
              <a:t>The options for Time control are as follows: 15 minutes for each player, 10 minutes for each player, 5 minutes total for each player, 5 minutes for each player where after every move a player makes 2 seconds is added to their time (increment by 2),3 minutes for each player and finally, 3 minutes for each player with 1 second increment per move.</a:t>
            </a:r>
          </a:p>
        </p:txBody>
      </p:sp>
      <p:pic>
        <p:nvPicPr>
          <p:cNvPr id="4" name="Picture 4" descr="Graphical user interface, text, application&#10;&#10;Description automatically generated">
            <a:extLst>
              <a:ext uri="{FF2B5EF4-FFF2-40B4-BE49-F238E27FC236}">
                <a16:creationId xmlns:a16="http://schemas.microsoft.com/office/drawing/2014/main" id="{2B5B3E94-4426-9AE8-F1F1-16911CDD6CFF}"/>
              </a:ext>
            </a:extLst>
          </p:cNvPr>
          <p:cNvPicPr>
            <a:picLocks noChangeAspect="1"/>
          </p:cNvPicPr>
          <p:nvPr/>
        </p:nvPicPr>
        <p:blipFill>
          <a:blip r:embed="rId2"/>
          <a:stretch>
            <a:fillRect/>
          </a:stretch>
        </p:blipFill>
        <p:spPr>
          <a:xfrm>
            <a:off x="6714836" y="672407"/>
            <a:ext cx="4828707" cy="2655788"/>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0BDC520D-352F-8A97-EA78-78216D6AE9D3}"/>
              </a:ext>
            </a:extLst>
          </p:cNvPr>
          <p:cNvPicPr>
            <a:picLocks noChangeAspect="1"/>
          </p:cNvPicPr>
          <p:nvPr/>
        </p:nvPicPr>
        <p:blipFill>
          <a:blip r:embed="rId3"/>
          <a:stretch>
            <a:fillRect/>
          </a:stretch>
        </p:blipFill>
        <p:spPr>
          <a:xfrm>
            <a:off x="6712909" y="3529279"/>
            <a:ext cx="4828707" cy="2692003"/>
          </a:xfrm>
          <a:prstGeom prst="rect">
            <a:avLst/>
          </a:prstGeom>
        </p:spPr>
      </p:pic>
    </p:spTree>
    <p:extLst>
      <p:ext uri="{BB962C8B-B14F-4D97-AF65-F5344CB8AC3E}">
        <p14:creationId xmlns:p14="http://schemas.microsoft.com/office/powerpoint/2010/main" val="46879039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4D40B773-7B09-4CA5-ACEF-6D809497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39" name="Freeform: Shape 1038">
            <a:extLst>
              <a:ext uri="{FF2B5EF4-FFF2-40B4-BE49-F238E27FC236}">
                <a16:creationId xmlns:a16="http://schemas.microsoft.com/office/drawing/2014/main" id="{9680A730-D307-4619-A089-699C8994C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41" name="Freeform 5">
            <a:extLst>
              <a:ext uri="{FF2B5EF4-FFF2-40B4-BE49-F238E27FC236}">
                <a16:creationId xmlns:a16="http://schemas.microsoft.com/office/drawing/2014/main" id="{9768AB41-1F45-4D7D-8E9F-F32F00C1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043" name="Freeform 5">
            <a:extLst>
              <a:ext uri="{FF2B5EF4-FFF2-40B4-BE49-F238E27FC236}">
                <a16:creationId xmlns:a16="http://schemas.microsoft.com/office/drawing/2014/main" id="{22CC7380-78F8-4871-A3DB-C4F04F39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11A66DC9-4FB6-456F-AAEE-BB62D7D57A10}"/>
              </a:ext>
            </a:extLst>
          </p:cNvPr>
          <p:cNvSpPr>
            <a:spLocks noGrp="1"/>
          </p:cNvSpPr>
          <p:nvPr>
            <p:ph type="title"/>
          </p:nvPr>
        </p:nvSpPr>
        <p:spPr>
          <a:xfrm>
            <a:off x="639098" y="629265"/>
            <a:ext cx="5373877" cy="1622322"/>
          </a:xfrm>
        </p:spPr>
        <p:txBody>
          <a:bodyPr>
            <a:normAutofit/>
          </a:bodyPr>
          <a:lstStyle/>
          <a:p>
            <a:r>
              <a:rPr lang="en-US">
                <a:solidFill>
                  <a:schemeClr val="tx1"/>
                </a:solidFill>
              </a:rPr>
              <a:t>GUI and visual design</a:t>
            </a:r>
          </a:p>
        </p:txBody>
      </p:sp>
      <p:pic>
        <p:nvPicPr>
          <p:cNvPr id="1026" name="Picture 2">
            <a:extLst>
              <a:ext uri="{FF2B5EF4-FFF2-40B4-BE49-F238E27FC236}">
                <a16:creationId xmlns:a16="http://schemas.microsoft.com/office/drawing/2014/main" id="{B9DADD9D-9974-4EC1-8145-E76345DA40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45" r="4237" b="-2"/>
          <a:stretch/>
        </p:blipFill>
        <p:spPr bwMode="auto">
          <a:xfrm>
            <a:off x="6633676" y="645107"/>
            <a:ext cx="4909867" cy="3284348"/>
          </a:xfrm>
          <a:prstGeom prst="rect">
            <a:avLst/>
          </a:prstGeom>
          <a:noFill/>
          <a:extLst>
            <a:ext uri="{909E8E84-426E-40DD-AFC4-6F175D3DCCD1}">
              <a14:hiddenFill xmlns:a14="http://schemas.microsoft.com/office/drawing/2010/main">
                <a:solidFill>
                  <a:srgbClr val="FFFFFF"/>
                </a:solidFill>
              </a14:hiddenFill>
            </a:ext>
          </a:extLst>
        </p:spPr>
      </p:pic>
      <p:sp>
        <p:nvSpPr>
          <p:cNvPr id="1045" name="Rectangle 1044">
            <a:extLst>
              <a:ext uri="{FF2B5EF4-FFF2-40B4-BE49-F238E27FC236}">
                <a16:creationId xmlns:a16="http://schemas.microsoft.com/office/drawing/2014/main" id="{B4FA2E53-B132-494A-BD39-D0FF6158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F25994-B358-4E10-9254-77BFC7798B8B}"/>
              </a:ext>
            </a:extLst>
          </p:cNvPr>
          <p:cNvSpPr>
            <a:spLocks noGrp="1"/>
          </p:cNvSpPr>
          <p:nvPr>
            <p:ph idx="1"/>
          </p:nvPr>
        </p:nvSpPr>
        <p:spPr>
          <a:xfrm>
            <a:off x="639098" y="2418735"/>
            <a:ext cx="5373877" cy="3811740"/>
          </a:xfrm>
        </p:spPr>
        <p:txBody>
          <a:bodyPr anchor="ctr">
            <a:normAutofit/>
          </a:bodyPr>
          <a:lstStyle/>
          <a:p>
            <a:r>
              <a:rPr lang="en-US">
                <a:solidFill>
                  <a:schemeClr val="tx1"/>
                </a:solidFill>
              </a:rPr>
              <a:t>After settling on a design for the main menu, as the first screen the user will see we decided to stick with the retro pixel art aesthetic. </a:t>
            </a:r>
          </a:p>
          <a:p>
            <a:r>
              <a:rPr lang="en-US">
                <a:solidFill>
                  <a:schemeClr val="tx1"/>
                </a:solidFill>
              </a:rPr>
              <a:t>The visuals were designed with consistency in mind so that no graphic felt out of place. </a:t>
            </a:r>
          </a:p>
          <a:p>
            <a:r>
              <a:rPr lang="en-US">
                <a:solidFill>
                  <a:schemeClr val="tx1"/>
                </a:solidFill>
              </a:rPr>
              <a:t>A color pallet was also chosen, sticking to washed out color tones.</a:t>
            </a:r>
          </a:p>
          <a:p>
            <a:pPr marL="0" indent="0">
              <a:buNone/>
            </a:pPr>
            <a:endParaRPr lang="en-US">
              <a:solidFill>
                <a:schemeClr val="tx1"/>
              </a:solidFill>
            </a:endParaRPr>
          </a:p>
        </p:txBody>
      </p:sp>
      <p:pic>
        <p:nvPicPr>
          <p:cNvPr id="1032" name="Picture 8">
            <a:extLst>
              <a:ext uri="{FF2B5EF4-FFF2-40B4-BE49-F238E27FC236}">
                <a16:creationId xmlns:a16="http://schemas.microsoft.com/office/drawing/2014/main" id="{7E506DC8-D85E-4684-B0D9-5AC1320ECE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74" r="19760" b="-1"/>
          <a:stretch/>
        </p:blipFill>
        <p:spPr bwMode="auto">
          <a:xfrm>
            <a:off x="6633676" y="4095905"/>
            <a:ext cx="2358033" cy="2137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1E8A91-F361-4102-8FE5-7504C62A2B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72" r="20962" b="-5"/>
          <a:stretch/>
        </p:blipFill>
        <p:spPr bwMode="auto">
          <a:xfrm>
            <a:off x="9155160" y="4095374"/>
            <a:ext cx="2388383" cy="213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5683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197-7061-41E0-8F5D-A69441532486}"/>
              </a:ext>
            </a:extLst>
          </p:cNvPr>
          <p:cNvSpPr>
            <a:spLocks noGrp="1"/>
          </p:cNvSpPr>
          <p:nvPr>
            <p:ph type="title"/>
          </p:nvPr>
        </p:nvSpPr>
        <p:spPr/>
        <p:txBody>
          <a:bodyPr/>
          <a:lstStyle/>
          <a:p>
            <a:r>
              <a:rPr lang="en-US" dirty="0"/>
              <a:t>Sound design</a:t>
            </a:r>
          </a:p>
        </p:txBody>
      </p:sp>
      <p:sp>
        <p:nvSpPr>
          <p:cNvPr id="3" name="Content Placeholder 2">
            <a:extLst>
              <a:ext uri="{FF2B5EF4-FFF2-40B4-BE49-F238E27FC236}">
                <a16:creationId xmlns:a16="http://schemas.microsoft.com/office/drawing/2014/main" id="{3A8F7524-F8A7-4D6B-8B85-4BA9E61C1648}"/>
              </a:ext>
            </a:extLst>
          </p:cNvPr>
          <p:cNvSpPr>
            <a:spLocks noGrp="1"/>
          </p:cNvSpPr>
          <p:nvPr>
            <p:ph idx="1"/>
          </p:nvPr>
        </p:nvSpPr>
        <p:spPr>
          <a:xfrm>
            <a:off x="1154955" y="2603500"/>
            <a:ext cx="6535384" cy="3416300"/>
          </a:xfrm>
        </p:spPr>
        <p:txBody>
          <a:bodyPr/>
          <a:lstStyle/>
          <a:p>
            <a:r>
              <a:rPr lang="en-US" dirty="0"/>
              <a:t>To stay consistent with the visual side of the game the sounds, such as the music and sound effects of the GUI or the pieces were chosen specifically to fit the retro aesthetic.</a:t>
            </a:r>
          </a:p>
          <a:p>
            <a:r>
              <a:rPr lang="en-US" dirty="0"/>
              <a:t>All the sounds are 16bit, or derived from that era of games.</a:t>
            </a:r>
          </a:p>
          <a:p>
            <a:pPr marL="0" indent="0">
              <a:buNone/>
            </a:pPr>
            <a:endParaRPr lang="en-US" dirty="0"/>
          </a:p>
        </p:txBody>
      </p:sp>
    </p:spTree>
    <p:extLst>
      <p:ext uri="{BB962C8B-B14F-4D97-AF65-F5344CB8AC3E}">
        <p14:creationId xmlns:p14="http://schemas.microsoft.com/office/powerpoint/2010/main" val="411007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9215-D260-4596-9965-ADAFB6AD992E}"/>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CFC8DBBE-04D2-4E79-A1BC-88997290ED45}"/>
              </a:ext>
            </a:extLst>
          </p:cNvPr>
          <p:cNvSpPr>
            <a:spLocks noGrp="1"/>
          </p:cNvSpPr>
          <p:nvPr>
            <p:ph idx="1"/>
          </p:nvPr>
        </p:nvSpPr>
        <p:spPr/>
        <p:txBody>
          <a:bodyPr vert="horz" lIns="91440" tIns="45720" rIns="91440" bIns="45720" rtlCol="0" anchor="t">
            <a:normAutofit/>
          </a:bodyPr>
          <a:lstStyle/>
          <a:p>
            <a:r>
              <a:rPr lang="en-US" dirty="0"/>
              <a:t>In the future our plans to continue the game would involve adding an AI opponent with varying levels of difficulty.</a:t>
            </a:r>
          </a:p>
          <a:p>
            <a:r>
              <a:rPr lang="en-US" dirty="0"/>
              <a:t>We would like to explore the possibilities of implementing multiplayer</a:t>
            </a:r>
          </a:p>
          <a:p>
            <a:r>
              <a:rPr lang="en-US" dirty="0"/>
              <a:t>Since chess as a game cannot receive new features and updates like other games due to its nature, we would focus our attention to bringing quality of life improvements and optimization. </a:t>
            </a:r>
          </a:p>
        </p:txBody>
      </p:sp>
    </p:spTree>
    <p:extLst>
      <p:ext uri="{BB962C8B-B14F-4D97-AF65-F5344CB8AC3E}">
        <p14:creationId xmlns:p14="http://schemas.microsoft.com/office/powerpoint/2010/main" val="1072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29D2AE-160D-4BC3-910A-533D1991DE08}"/>
              </a:ext>
            </a:extLst>
          </p:cNvPr>
          <p:cNvSpPr>
            <a:spLocks noGrp="1"/>
          </p:cNvSpPr>
          <p:nvPr>
            <p:ph type="title"/>
          </p:nvPr>
        </p:nvSpPr>
        <p:spPr>
          <a:xfrm>
            <a:off x="2463277" y="2347221"/>
            <a:ext cx="7265445" cy="1822514"/>
          </a:xfrm>
        </p:spPr>
        <p:txBody>
          <a:bodyPr/>
          <a:lstStyle/>
          <a:p>
            <a:r>
              <a:rPr lang="en-US" dirty="0"/>
              <a:t>Thank you for your attention!</a:t>
            </a:r>
          </a:p>
        </p:txBody>
      </p:sp>
    </p:spTree>
    <p:extLst>
      <p:ext uri="{BB962C8B-B14F-4D97-AF65-F5344CB8AC3E}">
        <p14:creationId xmlns:p14="http://schemas.microsoft.com/office/powerpoint/2010/main" val="186148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BAAB-3A5A-4599-AF29-51FF892C04D0}"/>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6899258D-6C58-4FF4-A8FC-24DE1086384F}"/>
              </a:ext>
            </a:extLst>
          </p:cNvPr>
          <p:cNvSpPr>
            <a:spLocks noGrp="1"/>
          </p:cNvSpPr>
          <p:nvPr>
            <p:ph idx="1"/>
          </p:nvPr>
        </p:nvSpPr>
        <p:spPr>
          <a:xfrm>
            <a:off x="1154954" y="2603500"/>
            <a:ext cx="2815261" cy="3416300"/>
          </a:xfrm>
        </p:spPr>
        <p:txBody>
          <a:bodyPr/>
          <a:lstStyle/>
          <a:p>
            <a:r>
              <a:rPr lang="en-US" dirty="0"/>
              <a:t>Thanas Papa</a:t>
            </a:r>
          </a:p>
          <a:p>
            <a:pPr>
              <a:buFontTx/>
              <a:buChar char="-"/>
            </a:pPr>
            <a:r>
              <a:rPr lang="en-US" dirty="0"/>
              <a:t>Game logic and tracking</a:t>
            </a:r>
          </a:p>
          <a:p>
            <a:pPr>
              <a:buFontTx/>
              <a:buChar char="-"/>
            </a:pPr>
            <a:r>
              <a:rPr lang="en-US" dirty="0"/>
              <a:t>Board Generation</a:t>
            </a:r>
          </a:p>
          <a:p>
            <a:pPr>
              <a:buFontTx/>
              <a:buChar char="-"/>
            </a:pPr>
            <a:r>
              <a:rPr lang="en-US" dirty="0"/>
              <a:t>Piece Logic, and movement</a:t>
            </a:r>
          </a:p>
          <a:p>
            <a:pPr>
              <a:buFontTx/>
              <a:buChar char="-"/>
            </a:pPr>
            <a:endParaRPr lang="en-US" dirty="0"/>
          </a:p>
        </p:txBody>
      </p:sp>
      <p:sp>
        <p:nvSpPr>
          <p:cNvPr id="4" name="Content Placeholder 2">
            <a:extLst>
              <a:ext uri="{FF2B5EF4-FFF2-40B4-BE49-F238E27FC236}">
                <a16:creationId xmlns:a16="http://schemas.microsoft.com/office/drawing/2014/main" id="{9B83BA5A-2A69-407D-AC78-67071B011BF2}"/>
              </a:ext>
            </a:extLst>
          </p:cNvPr>
          <p:cNvSpPr txBox="1">
            <a:spLocks/>
          </p:cNvSpPr>
          <p:nvPr/>
        </p:nvSpPr>
        <p:spPr>
          <a:xfrm>
            <a:off x="4688369" y="2603500"/>
            <a:ext cx="2815261" cy="228111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Roni Domi</a:t>
            </a:r>
          </a:p>
          <a:p>
            <a:pPr>
              <a:buFontTx/>
              <a:buChar char="-"/>
            </a:pPr>
            <a:r>
              <a:rPr lang="en-US" dirty="0"/>
              <a:t>Menu design</a:t>
            </a:r>
          </a:p>
          <a:p>
            <a:pPr>
              <a:buFontTx/>
              <a:buChar char="-"/>
            </a:pPr>
            <a:r>
              <a:rPr lang="en-US" dirty="0"/>
              <a:t>GUI and sound design &amp; implementation</a:t>
            </a:r>
          </a:p>
          <a:p>
            <a:pPr>
              <a:buFontTx/>
              <a:buChar char="-"/>
            </a:pPr>
            <a:r>
              <a:rPr lang="en-US" dirty="0"/>
              <a:t>Game customization</a:t>
            </a:r>
          </a:p>
        </p:txBody>
      </p:sp>
      <p:sp>
        <p:nvSpPr>
          <p:cNvPr id="5" name="Content Placeholder 2">
            <a:extLst>
              <a:ext uri="{FF2B5EF4-FFF2-40B4-BE49-F238E27FC236}">
                <a16:creationId xmlns:a16="http://schemas.microsoft.com/office/drawing/2014/main" id="{D92BADDD-DA99-453C-B671-355A90C9B71F}"/>
              </a:ext>
            </a:extLst>
          </p:cNvPr>
          <p:cNvSpPr txBox="1">
            <a:spLocks/>
          </p:cNvSpPr>
          <p:nvPr/>
        </p:nvSpPr>
        <p:spPr>
          <a:xfrm>
            <a:off x="8508736" y="2603500"/>
            <a:ext cx="2815261"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Klejdi Gjyzeli</a:t>
            </a:r>
          </a:p>
          <a:p>
            <a:pPr>
              <a:buFontTx/>
              <a:buChar char="-"/>
            </a:pPr>
            <a:r>
              <a:rPr lang="en-US" dirty="0"/>
              <a:t>Documentation</a:t>
            </a:r>
          </a:p>
          <a:p>
            <a:pPr>
              <a:buFontTx/>
              <a:buChar char="-"/>
            </a:pPr>
            <a:r>
              <a:rPr lang="en-US" dirty="0"/>
              <a:t>Diagram modelling</a:t>
            </a:r>
          </a:p>
          <a:p>
            <a:pPr>
              <a:buFontTx/>
              <a:buChar char="-"/>
            </a:pPr>
            <a:r>
              <a:rPr lang="en-US" dirty="0"/>
              <a:t>Presentation design</a:t>
            </a:r>
          </a:p>
        </p:txBody>
      </p:sp>
    </p:spTree>
    <p:extLst>
      <p:ext uri="{BB962C8B-B14F-4D97-AF65-F5344CB8AC3E}">
        <p14:creationId xmlns:p14="http://schemas.microsoft.com/office/powerpoint/2010/main" val="428811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764E-BBE3-4E78-B472-C1D678801B4D}"/>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E8ECF165-A839-4C00-8B7C-8A9FFB86179D}"/>
              </a:ext>
            </a:extLst>
          </p:cNvPr>
          <p:cNvSpPr>
            <a:spLocks noGrp="1"/>
          </p:cNvSpPr>
          <p:nvPr>
            <p:ph idx="1"/>
          </p:nvPr>
        </p:nvSpPr>
        <p:spPr>
          <a:xfrm>
            <a:off x="1683170" y="2468032"/>
            <a:ext cx="8825659" cy="3416300"/>
          </a:xfrm>
        </p:spPr>
        <p:txBody>
          <a:bodyPr>
            <a:normAutofit fontScale="62500" lnSpcReduction="20000"/>
          </a:bodyPr>
          <a:lstStyle/>
          <a:p>
            <a:r>
              <a:rPr lang="en-US" sz="2000" b="1" dirty="0"/>
              <a:t>Purpose:</a:t>
            </a:r>
          </a:p>
          <a:p>
            <a:pPr marL="0" indent="0">
              <a:buNone/>
            </a:pPr>
            <a:r>
              <a:rPr lang="en-US" dirty="0"/>
              <a:t>The purpose of a chess game is to provide an intellectually stimulating and competitive activity for players to test their strategic thinking, problem-solving skills, and tactical abilities.</a:t>
            </a:r>
          </a:p>
          <a:p>
            <a:endParaRPr lang="en-US" dirty="0"/>
          </a:p>
          <a:p>
            <a:r>
              <a:rPr lang="en-US" b="1" dirty="0"/>
              <a:t>Scope</a:t>
            </a:r>
            <a:r>
              <a:rPr lang="en-US" dirty="0"/>
              <a:t>:</a:t>
            </a:r>
          </a:p>
          <a:p>
            <a:pPr marL="0" indent="0">
              <a:buNone/>
            </a:pPr>
            <a:r>
              <a:rPr lang="en-US" dirty="0"/>
              <a:t>The scope of a chess game encompasses various aspects related to the game itself and the playing experience. This includes:</a:t>
            </a:r>
          </a:p>
          <a:p>
            <a:pPr marL="0" indent="0">
              <a:buNone/>
            </a:pPr>
            <a:r>
              <a:rPr lang="en-US" dirty="0"/>
              <a:t>Gameplay: The scope of a chess game involves the rules, mechanics, and dynamics of the game. It encompasses the movement and abilities of each chess piece, the objective of capturing the opponent's king, and the strategies and tactics employed by players to outmaneuver their opponents.</a:t>
            </a:r>
          </a:p>
          <a:p>
            <a:pPr marL="0" indent="0">
              <a:buNone/>
            </a:pPr>
            <a:r>
              <a:rPr lang="en-US" dirty="0"/>
              <a:t>Player Interaction: The game can be played between two players, in person. The scope of the game includes the interaction between players, such as making moves, capturing pieces.</a:t>
            </a:r>
          </a:p>
          <a:p>
            <a:pPr marL="0" indent="0">
              <a:buNone/>
            </a:pPr>
            <a:r>
              <a:rPr lang="en-US" dirty="0"/>
              <a:t>Decision-Making: Chess requires players to make critical decisions at every turn. The scope of the game involves the evaluation of different moves, considering potential consequences, and selecting the best possible course of action to gain an advantage over the opponent.</a:t>
            </a:r>
          </a:p>
          <a:p>
            <a:pPr marL="0" indent="0">
              <a:buNone/>
            </a:pPr>
            <a:r>
              <a:rPr lang="en-US" dirty="0"/>
              <a:t>Competitive Element: Chess is inherently competitive, and the scope of the game includes the aspect of competition between players. It involves the quest for victory, the pursuit of outsmarting the opponent, and the satisfaction of winning the game.</a:t>
            </a:r>
          </a:p>
          <a:p>
            <a:endParaRPr lang="en-US" dirty="0"/>
          </a:p>
        </p:txBody>
      </p:sp>
    </p:spTree>
    <p:extLst>
      <p:ext uri="{BB962C8B-B14F-4D97-AF65-F5344CB8AC3E}">
        <p14:creationId xmlns:p14="http://schemas.microsoft.com/office/powerpoint/2010/main" val="119476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F00-CC01-4450-9F30-C9427E58740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A2DF7745-8626-43C8-8898-F3BB9946B74C}"/>
              </a:ext>
            </a:extLst>
          </p:cNvPr>
          <p:cNvSpPr>
            <a:spLocks noGrp="1"/>
          </p:cNvSpPr>
          <p:nvPr>
            <p:ph idx="1"/>
          </p:nvPr>
        </p:nvSpPr>
        <p:spPr>
          <a:xfrm>
            <a:off x="1154955" y="2603500"/>
            <a:ext cx="3870338" cy="3416300"/>
          </a:xfrm>
        </p:spPr>
        <p:txBody>
          <a:bodyPr>
            <a:normAutofit lnSpcReduction="10000"/>
          </a:bodyPr>
          <a:lstStyle/>
          <a:p>
            <a:pPr marL="0" indent="0">
              <a:buNone/>
            </a:pPr>
            <a:r>
              <a:rPr lang="en-US" b="1" dirty="0"/>
              <a:t>In-Scope</a:t>
            </a:r>
            <a:r>
              <a:rPr lang="en-US" dirty="0"/>
              <a:t>:</a:t>
            </a:r>
          </a:p>
          <a:p>
            <a:r>
              <a:rPr lang="en-US" dirty="0"/>
              <a:t>Game rules and mechanics.</a:t>
            </a:r>
          </a:p>
          <a:p>
            <a:r>
              <a:rPr lang="en-US" dirty="0"/>
              <a:t>Valid moves and piece interactions.</a:t>
            </a:r>
          </a:p>
          <a:p>
            <a:r>
              <a:rPr lang="en-US" dirty="0"/>
              <a:t>Player decision-making and strategy.</a:t>
            </a:r>
          </a:p>
          <a:p>
            <a:r>
              <a:rPr lang="en-US" dirty="0"/>
              <a:t>Capturing the opponent's pieces.</a:t>
            </a:r>
          </a:p>
          <a:p>
            <a:r>
              <a:rPr lang="en-US" dirty="0"/>
              <a:t>Checkmate and victory conditions.</a:t>
            </a:r>
          </a:p>
          <a:p>
            <a:endParaRPr lang="en-US" dirty="0"/>
          </a:p>
        </p:txBody>
      </p:sp>
      <p:sp>
        <p:nvSpPr>
          <p:cNvPr id="4" name="Content Placeholder 2">
            <a:extLst>
              <a:ext uri="{FF2B5EF4-FFF2-40B4-BE49-F238E27FC236}">
                <a16:creationId xmlns:a16="http://schemas.microsoft.com/office/drawing/2014/main" id="{1A0B43F6-92AC-411C-8AAB-CA5F08349376}"/>
              </a:ext>
            </a:extLst>
          </p:cNvPr>
          <p:cNvSpPr txBox="1">
            <a:spLocks/>
          </p:cNvSpPr>
          <p:nvPr/>
        </p:nvSpPr>
        <p:spPr>
          <a:xfrm>
            <a:off x="6096000" y="2709006"/>
            <a:ext cx="3870338" cy="366053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b="1" dirty="0"/>
              <a:t>Out-Of-Scope</a:t>
            </a:r>
            <a:r>
              <a:rPr lang="en-US" dirty="0"/>
              <a:t>:</a:t>
            </a:r>
          </a:p>
          <a:p>
            <a:r>
              <a:rPr lang="en-US" dirty="0"/>
              <a:t>Variants and modifications beyond standard chess rules.</a:t>
            </a:r>
          </a:p>
          <a:p>
            <a:r>
              <a:rPr lang="en-US" dirty="0"/>
              <a:t>Non-traditional game boards or pieces.</a:t>
            </a:r>
          </a:p>
          <a:p>
            <a:r>
              <a:rPr lang="en-US" dirty="0"/>
              <a:t>Non-essential visual and graphical enhancements.</a:t>
            </a:r>
          </a:p>
          <a:p>
            <a:r>
              <a:rPr lang="en-US" dirty="0"/>
              <a:t>Platform-specific features not directly related to gameplay.</a:t>
            </a:r>
          </a:p>
          <a:p>
            <a:r>
              <a:rPr lang="en-US" dirty="0"/>
              <a:t>Historical or cultural context surrounding chess (unless explicitly incorporated into the game).</a:t>
            </a:r>
          </a:p>
          <a:p>
            <a:endParaRPr lang="en-US" dirty="0"/>
          </a:p>
        </p:txBody>
      </p:sp>
    </p:spTree>
    <p:extLst>
      <p:ext uri="{BB962C8B-B14F-4D97-AF65-F5344CB8AC3E}">
        <p14:creationId xmlns:p14="http://schemas.microsoft.com/office/powerpoint/2010/main" val="32527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CC90-CDE5-4011-A1EF-DA4F14A564F0}"/>
              </a:ext>
            </a:extLst>
          </p:cNvPr>
          <p:cNvSpPr>
            <a:spLocks noGrp="1"/>
          </p:cNvSpPr>
          <p:nvPr>
            <p:ph type="title"/>
          </p:nvPr>
        </p:nvSpPr>
        <p:spPr/>
        <p:txBody>
          <a:bodyPr/>
          <a:lstStyle/>
          <a:p>
            <a:r>
              <a:rPr lang="en-US" dirty="0"/>
              <a:t>Project Requirements</a:t>
            </a:r>
          </a:p>
        </p:txBody>
      </p:sp>
      <p:pic>
        <p:nvPicPr>
          <p:cNvPr id="4" name="Content Placeholder 3">
            <a:extLst>
              <a:ext uri="{FF2B5EF4-FFF2-40B4-BE49-F238E27FC236}">
                <a16:creationId xmlns:a16="http://schemas.microsoft.com/office/drawing/2014/main" id="{DF2886A7-02DE-4560-AD7D-C6016A80CFD9}"/>
              </a:ext>
            </a:extLst>
          </p:cNvPr>
          <p:cNvPicPr>
            <a:picLocks noGrp="1" noChangeAspect="1"/>
          </p:cNvPicPr>
          <p:nvPr>
            <p:ph idx="1"/>
          </p:nvPr>
        </p:nvPicPr>
        <p:blipFill>
          <a:blip r:embed="rId2"/>
          <a:stretch>
            <a:fillRect/>
          </a:stretch>
        </p:blipFill>
        <p:spPr>
          <a:xfrm>
            <a:off x="860595" y="2468032"/>
            <a:ext cx="3475428" cy="3416300"/>
          </a:xfrm>
          <a:prstGeom prst="rect">
            <a:avLst/>
          </a:prstGeom>
        </p:spPr>
      </p:pic>
      <p:pic>
        <p:nvPicPr>
          <p:cNvPr id="5" name="Picture 4">
            <a:extLst>
              <a:ext uri="{FF2B5EF4-FFF2-40B4-BE49-F238E27FC236}">
                <a16:creationId xmlns:a16="http://schemas.microsoft.com/office/drawing/2014/main" id="{7D516A34-133F-4599-89ED-CFF0FA89510E}"/>
              </a:ext>
            </a:extLst>
          </p:cNvPr>
          <p:cNvPicPr>
            <a:picLocks noChangeAspect="1"/>
          </p:cNvPicPr>
          <p:nvPr/>
        </p:nvPicPr>
        <p:blipFill>
          <a:blip r:embed="rId3"/>
          <a:stretch>
            <a:fillRect/>
          </a:stretch>
        </p:blipFill>
        <p:spPr>
          <a:xfrm>
            <a:off x="4289133" y="2548987"/>
            <a:ext cx="2674377" cy="3335345"/>
          </a:xfrm>
          <a:prstGeom prst="rect">
            <a:avLst/>
          </a:prstGeom>
        </p:spPr>
      </p:pic>
      <p:pic>
        <p:nvPicPr>
          <p:cNvPr id="6" name="Picture 5">
            <a:extLst>
              <a:ext uri="{FF2B5EF4-FFF2-40B4-BE49-F238E27FC236}">
                <a16:creationId xmlns:a16="http://schemas.microsoft.com/office/drawing/2014/main" id="{6F5F22C4-B611-40F5-AA25-68FEDBDE85E9}"/>
              </a:ext>
            </a:extLst>
          </p:cNvPr>
          <p:cNvPicPr>
            <a:picLocks noChangeAspect="1"/>
          </p:cNvPicPr>
          <p:nvPr/>
        </p:nvPicPr>
        <p:blipFill rotWithShape="1">
          <a:blip r:embed="rId4"/>
          <a:srcRect b="64219"/>
          <a:stretch/>
        </p:blipFill>
        <p:spPr>
          <a:xfrm>
            <a:off x="6963510" y="2548987"/>
            <a:ext cx="4055819" cy="1123195"/>
          </a:xfrm>
          <a:prstGeom prst="rect">
            <a:avLst/>
          </a:prstGeom>
        </p:spPr>
      </p:pic>
      <p:pic>
        <p:nvPicPr>
          <p:cNvPr id="7" name="Picture 6">
            <a:extLst>
              <a:ext uri="{FF2B5EF4-FFF2-40B4-BE49-F238E27FC236}">
                <a16:creationId xmlns:a16="http://schemas.microsoft.com/office/drawing/2014/main" id="{9A493795-2A21-4265-8029-85AA79A8EB55}"/>
              </a:ext>
            </a:extLst>
          </p:cNvPr>
          <p:cNvPicPr>
            <a:picLocks noChangeAspect="1"/>
          </p:cNvPicPr>
          <p:nvPr/>
        </p:nvPicPr>
        <p:blipFill rotWithShape="1">
          <a:blip r:embed="rId4"/>
          <a:srcRect t="73698"/>
          <a:stretch/>
        </p:blipFill>
        <p:spPr>
          <a:xfrm>
            <a:off x="6963510" y="3672183"/>
            <a:ext cx="4055819" cy="825640"/>
          </a:xfrm>
          <a:prstGeom prst="rect">
            <a:avLst/>
          </a:prstGeom>
        </p:spPr>
      </p:pic>
    </p:spTree>
    <p:extLst>
      <p:ext uri="{BB962C8B-B14F-4D97-AF65-F5344CB8AC3E}">
        <p14:creationId xmlns:p14="http://schemas.microsoft.com/office/powerpoint/2010/main" val="19602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AF92-2B80-40A2-9FBB-74441A25F06A}"/>
              </a:ext>
            </a:extLst>
          </p:cNvPr>
          <p:cNvSpPr>
            <a:spLocks noGrp="1"/>
          </p:cNvSpPr>
          <p:nvPr>
            <p:ph type="title"/>
          </p:nvPr>
        </p:nvSpPr>
        <p:spPr/>
        <p:txBody>
          <a:bodyPr/>
          <a:lstStyle/>
          <a:p>
            <a:r>
              <a:rPr lang="en-US" dirty="0"/>
              <a:t>-Game Logic </a:t>
            </a:r>
          </a:p>
        </p:txBody>
      </p:sp>
      <p:sp>
        <p:nvSpPr>
          <p:cNvPr id="3" name="Content Placeholder 2">
            <a:extLst>
              <a:ext uri="{FF2B5EF4-FFF2-40B4-BE49-F238E27FC236}">
                <a16:creationId xmlns:a16="http://schemas.microsoft.com/office/drawing/2014/main" id="{807C5DB7-A01D-421F-8C1A-1969D8D221D1}"/>
              </a:ext>
            </a:extLst>
          </p:cNvPr>
          <p:cNvSpPr>
            <a:spLocks noGrp="1"/>
          </p:cNvSpPr>
          <p:nvPr>
            <p:ph idx="1"/>
          </p:nvPr>
        </p:nvSpPr>
        <p:spPr/>
        <p:txBody>
          <a:bodyPr vert="horz" lIns="91440" tIns="45720" rIns="91440" bIns="45720" rtlCol="0" anchor="t">
            <a:normAutofit/>
          </a:bodyPr>
          <a:lstStyle/>
          <a:p>
            <a:r>
              <a:rPr lang="en-US" dirty="0"/>
              <a:t>In order for the game to work there need to be a number of features that all work together harmoniously and bug free. At first it might seem like to make the game would be an easy task since all that first comes to mind is moving pieces around and taking other pieces but soon you realize that the logic of the game is a lot more complex than that. </a:t>
            </a:r>
            <a:endParaRPr lang="en-US"/>
          </a:p>
          <a:p>
            <a:r>
              <a:rPr lang="en-US" dirty="0"/>
              <a:t>Examples: A piece that is </a:t>
            </a:r>
            <a:r>
              <a:rPr lang="en-US" dirty="0" err="1"/>
              <a:t>absolutley</a:t>
            </a:r>
            <a:r>
              <a:rPr lang="en-US" dirty="0"/>
              <a:t> pinned cannot move in a manner than would put the king in check, if the king is in check then the other pieces can only move in a way that would block check like taking the checking piece or moving in the way of the checking piece , blocking check.</a:t>
            </a:r>
          </a:p>
        </p:txBody>
      </p:sp>
    </p:spTree>
    <p:extLst>
      <p:ext uri="{BB962C8B-B14F-4D97-AF65-F5344CB8AC3E}">
        <p14:creationId xmlns:p14="http://schemas.microsoft.com/office/powerpoint/2010/main" val="420181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D79A-F609-5577-1F11-7056C68EBB52}"/>
              </a:ext>
            </a:extLst>
          </p:cNvPr>
          <p:cNvSpPr>
            <a:spLocks noGrp="1"/>
          </p:cNvSpPr>
          <p:nvPr>
            <p:ph type="title"/>
          </p:nvPr>
        </p:nvSpPr>
        <p:spPr/>
        <p:txBody>
          <a:bodyPr/>
          <a:lstStyle/>
          <a:p>
            <a:r>
              <a:rPr lang="en-US" dirty="0"/>
              <a:t>Basics of the game</a:t>
            </a:r>
          </a:p>
        </p:txBody>
      </p:sp>
      <p:sp>
        <p:nvSpPr>
          <p:cNvPr id="3" name="Content Placeholder 2">
            <a:extLst>
              <a:ext uri="{FF2B5EF4-FFF2-40B4-BE49-F238E27FC236}">
                <a16:creationId xmlns:a16="http://schemas.microsoft.com/office/drawing/2014/main" id="{52B61D12-1D09-E4B7-6B0A-55FBBA57313E}"/>
              </a:ext>
            </a:extLst>
          </p:cNvPr>
          <p:cNvSpPr>
            <a:spLocks noGrp="1"/>
          </p:cNvSpPr>
          <p:nvPr>
            <p:ph idx="1"/>
          </p:nvPr>
        </p:nvSpPr>
        <p:spPr/>
        <p:txBody>
          <a:bodyPr vert="horz" lIns="91440" tIns="45720" rIns="91440" bIns="45720" rtlCol="0" anchor="t">
            <a:normAutofit/>
          </a:bodyPr>
          <a:lstStyle/>
          <a:p>
            <a:r>
              <a:rPr lang="en-US" dirty="0"/>
              <a:t>The most basics of the game are the movements of the pieces. A pawn can only move one square forward, a rook can only move horizontally and vertically, a bishop can only move diagonally , a queen can move as the rook and bishop , the knight can only move in an L shape way , and finally the king can move one square in any direction.</a:t>
            </a:r>
          </a:p>
        </p:txBody>
      </p:sp>
    </p:spTree>
    <p:extLst>
      <p:ext uri="{BB962C8B-B14F-4D97-AF65-F5344CB8AC3E}">
        <p14:creationId xmlns:p14="http://schemas.microsoft.com/office/powerpoint/2010/main" val="170207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DAF9883E-0036-BD89-6664-5B05F94D665E}"/>
              </a:ext>
            </a:extLst>
          </p:cNvPr>
          <p:cNvSpPr>
            <a:spLocks noGrp="1"/>
          </p:cNvSpPr>
          <p:nvPr>
            <p:ph type="title"/>
          </p:nvPr>
        </p:nvSpPr>
        <p:spPr>
          <a:xfrm>
            <a:off x="561110" y="973668"/>
            <a:ext cx="4177867" cy="1391692"/>
          </a:xfrm>
        </p:spPr>
        <p:txBody>
          <a:bodyPr>
            <a:normAutofit/>
          </a:bodyPr>
          <a:lstStyle/>
          <a:p>
            <a:r>
              <a:rPr lang="en-US">
                <a:solidFill>
                  <a:schemeClr val="tx2"/>
                </a:solidFill>
              </a:rPr>
              <a:t>The moves-</a:t>
            </a:r>
            <a:br>
              <a:rPr lang="en-US">
                <a:solidFill>
                  <a:schemeClr val="tx2"/>
                </a:solidFill>
              </a:rPr>
            </a:br>
            <a:r>
              <a:rPr lang="en-US">
                <a:solidFill>
                  <a:schemeClr val="tx2"/>
                </a:solidFill>
              </a:rPr>
              <a:t>Pawns:</a:t>
            </a:r>
          </a:p>
        </p:txBody>
      </p:sp>
      <p:sp>
        <p:nvSpPr>
          <p:cNvPr id="6" name="Content Placeholder 5">
            <a:extLst>
              <a:ext uri="{FF2B5EF4-FFF2-40B4-BE49-F238E27FC236}">
                <a16:creationId xmlns:a16="http://schemas.microsoft.com/office/drawing/2014/main" id="{2ADE849E-801B-11AE-C65A-DE1244F7A6B7}"/>
              </a:ext>
            </a:extLst>
          </p:cNvPr>
          <p:cNvSpPr>
            <a:spLocks noGrp="1"/>
          </p:cNvSpPr>
          <p:nvPr>
            <p:ph idx="1"/>
          </p:nvPr>
        </p:nvSpPr>
        <p:spPr>
          <a:xfrm>
            <a:off x="561110" y="2603500"/>
            <a:ext cx="4072673" cy="3416300"/>
          </a:xfrm>
        </p:spPr>
        <p:txBody>
          <a:bodyPr vert="horz" lIns="91440" tIns="45720" rIns="91440" bIns="45720" rtlCol="0">
            <a:normAutofit/>
          </a:bodyPr>
          <a:lstStyle/>
          <a:p>
            <a:r>
              <a:rPr lang="en-US"/>
              <a:t>A pawn can only move forward and only one square at a time , but if it hasn't made a move yet then it can move two squares forward.</a:t>
            </a:r>
          </a:p>
          <a:p>
            <a:r>
              <a:rPr lang="en-US"/>
              <a:t>Also the pawn cannot take going forward but only one square diagonally.</a:t>
            </a:r>
          </a:p>
        </p:txBody>
      </p:sp>
      <p:pic>
        <p:nvPicPr>
          <p:cNvPr id="9" name="Picture 9" descr="Graphical user interface, application&#10;&#10;Description automatically generated">
            <a:extLst>
              <a:ext uri="{FF2B5EF4-FFF2-40B4-BE49-F238E27FC236}">
                <a16:creationId xmlns:a16="http://schemas.microsoft.com/office/drawing/2014/main" id="{7583E912-BAD1-EEBF-D4E4-4B5348B50E73}"/>
              </a:ext>
            </a:extLst>
          </p:cNvPr>
          <p:cNvPicPr>
            <a:picLocks noChangeAspect="1"/>
          </p:cNvPicPr>
          <p:nvPr/>
        </p:nvPicPr>
        <p:blipFill rotWithShape="1">
          <a:blip r:embed="rId2"/>
          <a:srcRect l="19606" r="17974" b="-1"/>
          <a:stretch/>
        </p:blipFill>
        <p:spPr>
          <a:xfrm>
            <a:off x="5183114" y="433641"/>
            <a:ext cx="3292774" cy="2967319"/>
          </a:xfrm>
          <a:custGeom>
            <a:avLst/>
            <a:gdLst/>
            <a:ahLst/>
            <a:cxnLst/>
            <a:rect l="l" t="t" r="r" b="b"/>
            <a:pathLst>
              <a:path w="3292774" h="2967319">
                <a:moveTo>
                  <a:pt x="225406" y="0"/>
                </a:moveTo>
                <a:lnTo>
                  <a:pt x="3292774" y="0"/>
                </a:lnTo>
                <a:lnTo>
                  <a:pt x="3292774" y="2967319"/>
                </a:lnTo>
                <a:lnTo>
                  <a:pt x="941" y="2967319"/>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pic>
        <p:nvPicPr>
          <p:cNvPr id="8" name="Picture 8">
            <a:extLst>
              <a:ext uri="{FF2B5EF4-FFF2-40B4-BE49-F238E27FC236}">
                <a16:creationId xmlns:a16="http://schemas.microsoft.com/office/drawing/2014/main" id="{2ED0B488-B2E3-4C95-0816-C40438625C55}"/>
              </a:ext>
            </a:extLst>
          </p:cNvPr>
          <p:cNvPicPr>
            <a:picLocks noChangeAspect="1"/>
          </p:cNvPicPr>
          <p:nvPr/>
        </p:nvPicPr>
        <p:blipFill rotWithShape="1">
          <a:blip r:embed="rId3"/>
          <a:srcRect l="24543" r="13343" b="1"/>
          <a:stretch/>
        </p:blipFill>
        <p:spPr>
          <a:xfrm>
            <a:off x="8520811" y="433641"/>
            <a:ext cx="3247855" cy="2967319"/>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E6931761-53BC-1DC6-A352-CE619576660D}"/>
              </a:ext>
            </a:extLst>
          </p:cNvPr>
          <p:cNvPicPr>
            <a:picLocks noChangeAspect="1"/>
          </p:cNvPicPr>
          <p:nvPr/>
        </p:nvPicPr>
        <p:blipFill rotWithShape="1">
          <a:blip r:embed="rId4"/>
          <a:srcRect t="7818" r="3" b="10507"/>
          <a:stretch/>
        </p:blipFill>
        <p:spPr>
          <a:xfrm>
            <a:off x="5184056" y="3434824"/>
            <a:ext cx="6584608" cy="3011751"/>
          </a:xfrm>
          <a:custGeom>
            <a:avLst/>
            <a:gdLst/>
            <a:ahLst/>
            <a:cxnLst/>
            <a:rect l="l" t="t" r="r" b="b"/>
            <a:pathLst>
              <a:path w="6584608" h="3011751">
                <a:moveTo>
                  <a:pt x="0" y="0"/>
                </a:moveTo>
                <a:lnTo>
                  <a:pt x="6584608" y="0"/>
                </a:lnTo>
                <a:lnTo>
                  <a:pt x="6584608" y="3011751"/>
                </a:lnTo>
                <a:lnTo>
                  <a:pt x="225659" y="3011751"/>
                </a:lnTo>
                <a:lnTo>
                  <a:pt x="213588" y="2933486"/>
                </a:lnTo>
                <a:lnTo>
                  <a:pt x="202297" y="2857210"/>
                </a:lnTo>
                <a:lnTo>
                  <a:pt x="190379" y="2766405"/>
                </a:lnTo>
                <a:lnTo>
                  <a:pt x="176108" y="2658649"/>
                </a:lnTo>
                <a:lnTo>
                  <a:pt x="161054" y="2539392"/>
                </a:lnTo>
                <a:lnTo>
                  <a:pt x="145215" y="2405001"/>
                </a:lnTo>
                <a:lnTo>
                  <a:pt x="128435" y="2258502"/>
                </a:lnTo>
                <a:lnTo>
                  <a:pt x="111655" y="2099290"/>
                </a:lnTo>
                <a:lnTo>
                  <a:pt x="94562" y="1929788"/>
                </a:lnTo>
                <a:lnTo>
                  <a:pt x="78723" y="1746967"/>
                </a:lnTo>
                <a:lnTo>
                  <a:pt x="63512" y="1555671"/>
                </a:lnTo>
                <a:lnTo>
                  <a:pt x="49711" y="1353478"/>
                </a:lnTo>
                <a:lnTo>
                  <a:pt x="36539" y="1142810"/>
                </a:lnTo>
                <a:lnTo>
                  <a:pt x="24150" y="923062"/>
                </a:lnTo>
                <a:lnTo>
                  <a:pt x="19759" y="810464"/>
                </a:lnTo>
                <a:lnTo>
                  <a:pt x="14897" y="695444"/>
                </a:lnTo>
                <a:lnTo>
                  <a:pt x="10350" y="578608"/>
                </a:lnTo>
                <a:lnTo>
                  <a:pt x="7370" y="461167"/>
                </a:lnTo>
                <a:lnTo>
                  <a:pt x="4704" y="341304"/>
                </a:lnTo>
                <a:lnTo>
                  <a:pt x="1881" y="220231"/>
                </a:lnTo>
                <a:lnTo>
                  <a:pt x="0" y="96736"/>
                </a:lnTo>
                <a:close/>
              </a:path>
            </a:pathLst>
          </a:custGeom>
        </p:spPr>
      </p:pic>
      <p:sp>
        <p:nvSpPr>
          <p:cNvPr id="36"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623800" y="184530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575838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551</Words>
  <Application>Microsoft Office PowerPoint</Application>
  <PresentationFormat>Widescreen</PresentationFormat>
  <Paragraphs>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Chess Game Project</vt:lpstr>
      <vt:lpstr>Team Members</vt:lpstr>
      <vt:lpstr>Tasks</vt:lpstr>
      <vt:lpstr>Project Requirements</vt:lpstr>
      <vt:lpstr>Project Requirements</vt:lpstr>
      <vt:lpstr>Project Requirements</vt:lpstr>
      <vt:lpstr>-Game Logic </vt:lpstr>
      <vt:lpstr>Basics of the game</vt:lpstr>
      <vt:lpstr>The moves- Pawns:</vt:lpstr>
      <vt:lpstr>The moves- Panws:</vt:lpstr>
      <vt:lpstr>The moves - Knights:</vt:lpstr>
      <vt:lpstr>The moves- Bishops:</vt:lpstr>
      <vt:lpstr>The moves- Rooks:</vt:lpstr>
      <vt:lpstr>The moves- Queen:</vt:lpstr>
      <vt:lpstr>The Moves- The King:</vt:lpstr>
      <vt:lpstr>Taking Pieces</vt:lpstr>
      <vt:lpstr>StaleMate and Checkmate</vt:lpstr>
      <vt:lpstr>Stalemate and Checkmate</vt:lpstr>
      <vt:lpstr>Stalemate and Checkmate</vt:lpstr>
      <vt:lpstr>Time control</vt:lpstr>
      <vt:lpstr>GUI and visual design</vt:lpstr>
      <vt:lpstr>Sound design</vt:lpstr>
      <vt:lpstr>Future Plans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 Project</dc:title>
  <dc:creator>Roni Domi</dc:creator>
  <cp:lastModifiedBy>Roni Domi</cp:lastModifiedBy>
  <cp:revision>337</cp:revision>
  <dcterms:created xsi:type="dcterms:W3CDTF">2023-06-04T09:08:39Z</dcterms:created>
  <dcterms:modified xsi:type="dcterms:W3CDTF">2023-06-04T13:45:36Z</dcterms:modified>
</cp:coreProperties>
</file>