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3" r:id="rId15"/>
    <p:sldId id="262" r:id="rId16"/>
    <p:sldId id="263" r:id="rId17"/>
    <p:sldId id="264" r:id="rId18"/>
    <p:sldId id="276" r:id="rId19"/>
    <p:sldId id="277" r:id="rId20"/>
    <p:sldId id="278" r:id="rId21"/>
    <p:sldId id="280" r:id="rId22"/>
    <p:sldId id="279" r:id="rId23"/>
    <p:sldId id="281" r:id="rId24"/>
    <p:sldId id="282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5ABBAE6-B31C-4D3A-9BF8-E2F3A0FEBF0E}" type="datetimeFigureOut">
              <a:rPr lang="he-IL" smtClean="0"/>
              <a:t>כ"ד/שבט/תשע"ו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03F4B57-6D82-49CB-BC18-73060450D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52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9BE5-9A35-44F2-B876-27C9DCEDA238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36B9-5265-49A3-B4A9-CC7718850436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95-32A1-460C-98E2-324970C647C4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4C14-D14A-4F38-B92A-9C5F21D547D0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A66-041E-437E-B6EA-2781CD754706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ED4-FFC8-4806-9B28-188F4526741F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1D1-C7BD-4724-8C11-68E946E48FE5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1BEE-7D11-47BF-BAA9-56F43AD3B0B9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26E2-AD66-45A1-B9E6-0CDCD0AEC168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F14-5411-4F15-8E82-6D969373E67B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F157-018C-4FC2-9242-2AB76517D43A}" type="datetime8">
              <a:rPr lang="he-IL" smtClean="0"/>
              <a:t>03 פברואר 16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001BF4-F0ED-466B-ABB4-4BCA3A887A1F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he-IL" smtClean="0"/>
              <a:t>מבוא למדעי המחשב, סמי שמעון - תמר שרוט תשע"ד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8BFCFB-B2FA-4BAB-83BF-5215CAABCC6B}" type="datetime8">
              <a:rPr lang="he-IL" smtClean="0"/>
              <a:t>03 פברואר 16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84" y="1844824"/>
            <a:ext cx="7543800" cy="2593975"/>
          </a:xfrm>
        </p:spPr>
        <p:txBody>
          <a:bodyPr/>
          <a:lstStyle/>
          <a:p>
            <a:r>
              <a:rPr lang="he-IL" dirty="0" smtClean="0"/>
              <a:t>הרצאה 7ב- </a:t>
            </a:r>
            <a:br>
              <a:rPr lang="he-IL" dirty="0" smtClean="0"/>
            </a:br>
            <a:r>
              <a:rPr lang="he-IL" dirty="0" smtClean="0"/>
              <a:t>הקצאת זיכרון דינמית: מצביע כפול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40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(6)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5515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08816"/>
                <a:gridCol w="446041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e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u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l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4641162" cy="41126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**</a:t>
            </a:r>
            <a:r>
              <a:rPr lang="en-US" sz="2000" dirty="0" err="1" smtClean="0"/>
              <a:t>ppChar</a:t>
            </a:r>
            <a:r>
              <a:rPr lang="en-US" sz="2000" dirty="0" smtClean="0"/>
              <a:t> = NULL, buffer[30];</a:t>
            </a:r>
          </a:p>
          <a:p>
            <a:pPr marL="114300" indent="0" algn="just" rtl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(“how many names?\n”);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ppChar</a:t>
            </a:r>
            <a:r>
              <a:rPr lang="en-US" sz="2000" dirty="0" smtClean="0"/>
              <a:t>=(char**)</a:t>
            </a:r>
            <a:r>
              <a:rPr lang="en-US" sz="2000" dirty="0" err="1" smtClean="0"/>
              <a:t>calloc</a:t>
            </a:r>
            <a:r>
              <a:rPr lang="en-US" sz="2000" dirty="0" smtClean="0"/>
              <a:t>(</a:t>
            </a:r>
            <a:r>
              <a:rPr lang="en-US" sz="2000" dirty="0" err="1" smtClean="0"/>
              <a:t>num,sizeof</a:t>
            </a:r>
            <a:r>
              <a:rPr lang="en-US" sz="2000" dirty="0" smtClean="0"/>
              <a:t>(char*));</a:t>
            </a:r>
          </a:p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(“%s”, buffer);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=(char*)</a:t>
            </a:r>
          </a:p>
          <a:p>
            <a:pPr marL="114300" indent="0" algn="just" rtl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strlen</a:t>
            </a:r>
            <a:r>
              <a:rPr lang="en-US" sz="2000" dirty="0" smtClean="0"/>
              <a:t>(buffer)+1);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strcpy</a:t>
            </a:r>
            <a:r>
              <a:rPr lang="en-US" sz="2000" dirty="0" smtClean="0"/>
              <a:t>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], buffer);</a:t>
            </a:r>
          </a:p>
          <a:p>
            <a:pPr marL="114300" indent="0" algn="just" rtl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1715"/>
              </p:ext>
            </p:extLst>
          </p:nvPr>
        </p:nvGraphicFramePr>
        <p:xfrm>
          <a:off x="481118" y="2964552"/>
          <a:ext cx="88776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+mj-cs"/>
                        </a:rPr>
                        <a:t>200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540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290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45028"/>
              </p:ext>
            </p:extLst>
          </p:nvPr>
        </p:nvGraphicFramePr>
        <p:xfrm>
          <a:off x="1574305" y="292494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295636" y="310782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4620"/>
              </p:ext>
            </p:extLst>
          </p:nvPr>
        </p:nvGraphicFramePr>
        <p:xfrm>
          <a:off x="2075226" y="3379408"/>
          <a:ext cx="2035156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1287768" y="3562288"/>
            <a:ext cx="7874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21205"/>
              </p:ext>
            </p:extLst>
          </p:nvPr>
        </p:nvGraphicFramePr>
        <p:xfrm>
          <a:off x="1567871" y="381312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1289202" y="399600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 - שחרור (</a:t>
            </a:r>
            <a:r>
              <a:rPr lang="en-US" dirty="0" smtClean="0"/>
              <a:t>free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04106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08816"/>
                <a:gridCol w="446041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e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u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l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3993090" cy="11510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free(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</a:p>
          <a:p>
            <a:pPr marL="114300" indent="0" algn="just" rtl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37130"/>
              </p:ext>
            </p:extLst>
          </p:nvPr>
        </p:nvGraphicFramePr>
        <p:xfrm>
          <a:off x="481118" y="2964552"/>
          <a:ext cx="88776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+mj-cs"/>
                        </a:rPr>
                        <a:t>200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540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290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50485"/>
              </p:ext>
            </p:extLst>
          </p:nvPr>
        </p:nvGraphicFramePr>
        <p:xfrm>
          <a:off x="1574305" y="292494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295636" y="310782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6001"/>
              </p:ext>
            </p:extLst>
          </p:nvPr>
        </p:nvGraphicFramePr>
        <p:xfrm>
          <a:off x="2075226" y="3379408"/>
          <a:ext cx="2035156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1287768" y="3562288"/>
            <a:ext cx="7874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51244"/>
              </p:ext>
            </p:extLst>
          </p:nvPr>
        </p:nvGraphicFramePr>
        <p:xfrm>
          <a:off x="1567871" y="381312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1289202" y="399600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 - שחרור (</a:t>
            </a:r>
            <a:r>
              <a:rPr lang="en-US" dirty="0" smtClean="0"/>
              <a:t>free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02351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08816"/>
                <a:gridCol w="446041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e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u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l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3993090" cy="11510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free(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</a:p>
          <a:p>
            <a:pPr marL="114300" indent="0" algn="just" rtl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89512"/>
              </p:ext>
            </p:extLst>
          </p:nvPr>
        </p:nvGraphicFramePr>
        <p:xfrm>
          <a:off x="481118" y="2964552"/>
          <a:ext cx="88776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+mj-cs"/>
                        </a:rPr>
                        <a:t>200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540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290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 - שחרור (</a:t>
            </a:r>
            <a:r>
              <a:rPr lang="en-US" dirty="0" smtClean="0"/>
              <a:t>free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36225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08816"/>
                <a:gridCol w="446041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e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u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l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3993090" cy="152039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free(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</a:p>
          <a:p>
            <a:pPr marL="114300" indent="0" algn="just" rtl="0">
              <a:buNone/>
            </a:pPr>
            <a:r>
              <a:rPr lang="en-US" sz="2000" dirty="0" smtClean="0"/>
              <a:t>}</a:t>
            </a:r>
          </a:p>
          <a:p>
            <a:pPr marL="114300" indent="0" algn="just" rtl="0">
              <a:buNone/>
            </a:pPr>
            <a:r>
              <a:rPr lang="en-US" sz="2000" dirty="0" smtClean="0"/>
              <a:t>free(</a:t>
            </a:r>
            <a:r>
              <a:rPr lang="en-US" sz="2000" dirty="0" err="1" smtClean="0"/>
              <a:t>ppChar</a:t>
            </a:r>
            <a:r>
              <a:rPr lang="en-US" sz="2000" dirty="0" smtClean="0"/>
              <a:t>);</a:t>
            </a:r>
            <a:endParaRPr lang="he-IL" sz="2000" dirty="0"/>
          </a:p>
        </p:txBody>
      </p:sp>
      <p:sp>
        <p:nvSpPr>
          <p:cNvPr id="15" name="Horizontal Scroll 14"/>
          <p:cNvSpPr/>
          <p:nvPr/>
        </p:nvSpPr>
        <p:spPr>
          <a:xfrm>
            <a:off x="4572000" y="2924944"/>
            <a:ext cx="3528392" cy="1872208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 smtClean="0">
                <a:solidFill>
                  <a:schemeClr val="tx1"/>
                </a:solidFill>
              </a:rPr>
              <a:t>שחרור בסדר הפוך ליצירה!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דוגמא לזיכרון דינמי ומצביעים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נניח שאנו רוצים למנות מילון. במילון יש לנו מילה ולכן מילה מספר הגדרות.</a:t>
            </a:r>
          </a:p>
          <a:p>
            <a:r>
              <a:rPr lang="he-IL" sz="2800" dirty="0" smtClean="0"/>
              <a:t>התוכנית מתחילה בכך שמבקשים מהמשתמש את המספר המקסימלי של הגדרות שיש לכל מילה במילון (משתנה </a:t>
            </a:r>
            <a:r>
              <a:rPr lang="en-US" sz="2800" dirty="0" err="1" smtClean="0"/>
              <a:t>num</a:t>
            </a:r>
            <a:r>
              <a:rPr lang="he-IL" sz="2800" dirty="0" smtClean="0"/>
              <a:t>).</a:t>
            </a:r>
          </a:p>
          <a:p>
            <a:endParaRPr lang="he-IL" sz="2800" dirty="0"/>
          </a:p>
          <a:p>
            <a:r>
              <a:rPr lang="he-IL" sz="2800" dirty="0" smtClean="0"/>
              <a:t>כיצד נמשיך מפה לבנות את מבנה הנתונים? מאיזה סוג מבנה הנתונים?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3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הקצאת זיכרון דינמית ופונקציות</a:t>
            </a:r>
            <a:endParaRPr lang="he-I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זיכרון דינמי ופונקציות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352928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he-IL" sz="2800" dirty="0" smtClean="0"/>
              <a:t>ניתן להקצות זיכרון דינמי בתוך פונקציה ולשחרר אותו לפני סיום הפונקציה.</a:t>
            </a:r>
          </a:p>
          <a:p>
            <a:pPr algn="just"/>
            <a:r>
              <a:rPr lang="he-IL" sz="2800" dirty="0" smtClean="0"/>
              <a:t>הבעיה מתחילה כשאנו רוצים שהזיכרון הדינמי ימשיך גם לאחר סיום הפונקציה:</a:t>
            </a:r>
          </a:p>
          <a:p>
            <a:pPr lvl="1" algn="just"/>
            <a:r>
              <a:rPr lang="he-IL" sz="2400" dirty="0" smtClean="0"/>
              <a:t>הזיכרון הדינמי לא תלוי במחסנית ולכן ימשיך להיות תקף גם לאחר סיום הפונקציה.</a:t>
            </a:r>
          </a:p>
          <a:p>
            <a:pPr lvl="1" algn="just"/>
            <a:r>
              <a:rPr lang="he-IL" sz="2400" dirty="0" smtClean="0">
                <a:solidFill>
                  <a:srgbClr val="FF0000"/>
                </a:solidFill>
              </a:rPr>
              <a:t>אך, המצביע לאותו זיכרון שמאפשר לנו גישה אליו הוא </a:t>
            </a:r>
            <a:r>
              <a:rPr lang="he-IL" sz="2400" b="1" dirty="0" smtClean="0">
                <a:solidFill>
                  <a:srgbClr val="FF0000"/>
                </a:solidFill>
              </a:rPr>
              <a:t>משתנה מקומי</a:t>
            </a:r>
            <a:r>
              <a:rPr lang="he-IL" sz="2400" dirty="0" smtClean="0">
                <a:solidFill>
                  <a:srgbClr val="FF0000"/>
                </a:solidFill>
              </a:rPr>
              <a:t> של הפונקציה ולכן ייהרס בסיומה!  וזה יגרור דליפת זיכרון!</a:t>
            </a:r>
          </a:p>
          <a:p>
            <a:pPr algn="just"/>
            <a:r>
              <a:rPr lang="he-IL" sz="2800" dirty="0" smtClean="0"/>
              <a:t>כיצד נשתמש בזיכרון הדינמי גם מחוץ לתוכנית ולא נאבד גישה אליו?</a:t>
            </a:r>
            <a:endParaRPr lang="he-IL" sz="2800" dirty="0"/>
          </a:p>
          <a:p>
            <a:pPr algn="just"/>
            <a:r>
              <a:rPr lang="he-IL" sz="2800" dirty="0" smtClean="0">
                <a:solidFill>
                  <a:srgbClr val="0070C0"/>
                </a:solidFill>
              </a:rPr>
              <a:t>פתרון:</a:t>
            </a:r>
            <a:r>
              <a:rPr lang="he-IL" sz="2800" dirty="0">
                <a:solidFill>
                  <a:srgbClr val="0070C0"/>
                </a:solidFill>
              </a:rPr>
              <a:t> </a:t>
            </a:r>
            <a:r>
              <a:rPr lang="he-IL" sz="2800" dirty="0" smtClean="0">
                <a:solidFill>
                  <a:srgbClr val="0070C0"/>
                </a:solidFill>
              </a:rPr>
              <a:t>מחזירים את המצביע </a:t>
            </a:r>
            <a:r>
              <a:rPr lang="en-US" sz="2800" dirty="0" smtClean="0">
                <a:solidFill>
                  <a:srgbClr val="0070C0"/>
                </a:solidFill>
              </a:rPr>
              <a:t>by address</a:t>
            </a:r>
            <a:r>
              <a:rPr lang="he-IL" sz="2800" dirty="0" smtClean="0">
                <a:solidFill>
                  <a:srgbClr val="0070C0"/>
                </a:solidFill>
              </a:rPr>
              <a:t> כערך החזרה מהפונקציה!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0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ה-בעיה בהקצאה בתוך פונקציה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*p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17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747869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94192"/>
              </p:ext>
            </p:extLst>
          </p:nvPr>
        </p:nvGraphicFramePr>
        <p:xfrm>
          <a:off x="6156176" y="2093655"/>
          <a:ext cx="1778727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  <a:gridCol w="592909"/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77745" y="2044049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100: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1: החזרת כתובת!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func</a:t>
            </a:r>
            <a:r>
              <a:rPr lang="en-US" sz="2400" dirty="0" smtClean="0"/>
              <a:t>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*p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p;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*pm =</a:t>
            </a:r>
            <a:r>
              <a:rPr lang="en-US" sz="2400" dirty="0" err="1" smtClean="0"/>
              <a:t>func</a:t>
            </a:r>
            <a:r>
              <a:rPr lang="en-US" sz="2400" dirty="0" smtClean="0"/>
              <a:t>();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18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747869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53658"/>
              </p:ext>
            </p:extLst>
          </p:nvPr>
        </p:nvGraphicFramePr>
        <p:xfrm>
          <a:off x="6156176" y="2093655"/>
          <a:ext cx="1778727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  <a:gridCol w="592909"/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77745" y="2044049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100:</a:t>
            </a:r>
            <a:endParaRPr lang="he-IL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57192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23567"/>
              </p:ext>
            </p:extLst>
          </p:nvPr>
        </p:nvGraphicFramePr>
        <p:xfrm>
          <a:off x="7092280" y="5174367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endCxn id="12" idx="2"/>
          </p:cNvCxnSpPr>
          <p:nvPr/>
        </p:nvCxnSpPr>
        <p:spPr>
          <a:xfrm flipH="1" flipV="1">
            <a:off x="6189813" y="2444159"/>
            <a:ext cx="1262507" cy="27130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3789040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*p)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19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81128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90451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44423"/>
              </p:ext>
            </p:extLst>
          </p:nvPr>
        </p:nvGraphicFramePr>
        <p:xfrm>
          <a:off x="7092280" y="5007626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מערך של מצביעים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7992888" cy="5132040"/>
          </a:xfrm>
        </p:spPr>
        <p:txBody>
          <a:bodyPr>
            <a:normAutofit/>
          </a:bodyPr>
          <a:lstStyle/>
          <a:p>
            <a:pPr algn="just"/>
            <a:r>
              <a:rPr lang="he-IL" sz="2800" dirty="0" smtClean="0"/>
              <a:t>הבעיה: נניח שאנו רוצים לקרוא רשימה של 3 שמות כאשר השם הארוך ביותר הוא מחרוזת בגודל 23 תווים.</a:t>
            </a:r>
          </a:p>
          <a:p>
            <a:pPr algn="just"/>
            <a:r>
              <a:rPr lang="he-IL" sz="2800" dirty="0" smtClean="0"/>
              <a:t>הפתרון כפי שפתרנו עד כה:</a:t>
            </a:r>
          </a:p>
          <a:p>
            <a:pPr marL="114300" indent="0" algn="just" rtl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char </a:t>
            </a:r>
            <a:r>
              <a:rPr lang="en-US" sz="2800" dirty="0" smtClean="0"/>
              <a:t>names [3][23];</a:t>
            </a:r>
          </a:p>
          <a:p>
            <a:pPr marL="114300" indent="0" algn="just">
              <a:buNone/>
            </a:pPr>
            <a:r>
              <a:rPr lang="he-IL" sz="2800" dirty="0" smtClean="0"/>
              <a:t>רשימת שמות היא מערך של מחרוזות. ומשום שמחרוזת היא מערך של תווים, יש לנו מערך דו </a:t>
            </a:r>
            <a:r>
              <a:rPr lang="he-IL" sz="2800" dirty="0" err="1" smtClean="0"/>
              <a:t>מימדי</a:t>
            </a:r>
            <a:r>
              <a:rPr lang="he-IL" sz="2800" dirty="0" smtClean="0"/>
              <a:t> של תווים.</a:t>
            </a:r>
            <a:endParaRPr lang="he-IL" sz="2800" dirty="0"/>
          </a:p>
          <a:p>
            <a:pPr algn="just"/>
            <a:r>
              <a:rPr lang="he-IL" sz="2800" dirty="0" smtClean="0"/>
              <a:t>עלול לגרום לבזבוז גדול מאוד של זיכרון!</a:t>
            </a:r>
          </a:p>
          <a:p>
            <a:pPr algn="just"/>
            <a:endParaRPr lang="he-IL" sz="2800" dirty="0"/>
          </a:p>
          <a:p>
            <a:pPr algn="just"/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</a:t>
            </a:fld>
            <a:endParaRPr lang="he-I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05738"/>
              </p:ext>
            </p:extLst>
          </p:nvPr>
        </p:nvGraphicFramePr>
        <p:xfrm>
          <a:off x="611571" y="4797152"/>
          <a:ext cx="7776852" cy="1760592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07773"/>
                <a:gridCol w="268475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262533"/>
                <a:gridCol w="413715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  <a:gridCol w="338124"/>
              </a:tblGrid>
              <a:tr h="58686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08520" y="4750693"/>
            <a:ext cx="9716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2400" dirty="0" smtClean="0"/>
              <a:t>100</a:t>
            </a:r>
          </a:p>
          <a:p>
            <a:pPr algn="l"/>
            <a:endParaRPr lang="he-IL" sz="2000" dirty="0" smtClean="0"/>
          </a:p>
          <a:p>
            <a:pPr algn="l"/>
            <a:r>
              <a:rPr lang="he-IL" sz="2400" dirty="0" smtClean="0"/>
              <a:t>123</a:t>
            </a:r>
          </a:p>
          <a:p>
            <a:pPr algn="l"/>
            <a:endParaRPr lang="he-IL" sz="2000" dirty="0" smtClean="0"/>
          </a:p>
          <a:p>
            <a:pPr algn="l"/>
            <a:r>
              <a:rPr lang="he-IL" sz="2400" dirty="0" smtClean="0"/>
              <a:t>146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823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4221088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*p)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20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63783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7310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71629"/>
              </p:ext>
            </p:extLst>
          </p:nvPr>
        </p:nvGraphicFramePr>
        <p:xfrm>
          <a:off x="7092280" y="4990281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10204" y="5373216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1"/>
                </a:solidFill>
              </a:rPr>
              <a:t>func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5765194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p: 400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1506"/>
              </p:ext>
            </p:extLst>
          </p:nvPr>
        </p:nvGraphicFramePr>
        <p:xfrm>
          <a:off x="7092280" y="5782369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1988840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*p)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21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63783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7310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76367"/>
              </p:ext>
            </p:extLst>
          </p:nvPr>
        </p:nvGraphicFramePr>
        <p:xfrm>
          <a:off x="7092280" y="4990281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10204" y="5373216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1"/>
                </a:solidFill>
              </a:rPr>
              <a:t>func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5765194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p: 400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1761"/>
              </p:ext>
            </p:extLst>
          </p:nvPr>
        </p:nvGraphicFramePr>
        <p:xfrm>
          <a:off x="7092280" y="5782369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74734"/>
              </p:ext>
            </p:extLst>
          </p:nvPr>
        </p:nvGraphicFramePr>
        <p:xfrm>
          <a:off x="6156176" y="2093655"/>
          <a:ext cx="1778727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  <a:gridCol w="592909"/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77745" y="2044049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100:</a:t>
            </a:r>
            <a:endParaRPr lang="he-IL" sz="20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6015811" y="4096692"/>
            <a:ext cx="3521090" cy="216024"/>
          </a:xfrm>
          <a:prstGeom prst="bentConnector3">
            <a:avLst>
              <a:gd name="adj1" fmla="val 124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 2 27"/>
          <p:cNvSpPr/>
          <p:nvPr/>
        </p:nvSpPr>
        <p:spPr>
          <a:xfrm>
            <a:off x="2713860" y="2420888"/>
            <a:ext cx="3802356" cy="22514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מה יקרה בסיום </a:t>
            </a:r>
            <a:r>
              <a:rPr lang="en-US" sz="2400" dirty="0" err="1" smtClean="0"/>
              <a:t>func</a:t>
            </a:r>
            <a:r>
              <a:rPr lang="he-IL" sz="2400" dirty="0" smtClean="0"/>
              <a:t>?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333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4221088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 – בצורה הנכונה!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077200" cy="5204048"/>
          </a:xfrm>
        </p:spPr>
        <p:txBody>
          <a:bodyPr>
            <a:normAutofit/>
          </a:bodyPr>
          <a:lstStyle/>
          <a:p>
            <a:pPr marL="114300" indent="0" algn="just" rtl="0">
              <a:buNone/>
            </a:pPr>
            <a:r>
              <a:rPr lang="en-US" sz="2400" b="1" dirty="0"/>
              <a:t>#include &lt;</a:t>
            </a:r>
            <a:r>
              <a:rPr lang="en-US" sz="2400" b="1" dirty="0" err="1"/>
              <a:t>stdlib.h</a:t>
            </a:r>
            <a:r>
              <a:rPr lang="en-US" sz="2400" b="1" dirty="0"/>
              <a:t>&gt;</a:t>
            </a:r>
          </a:p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smtClean="0"/>
              <a:t>**</a:t>
            </a:r>
            <a:r>
              <a:rPr lang="en-US" sz="2400" dirty="0"/>
              <a:t>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(&amp;pm);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22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63783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7310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28513"/>
              </p:ext>
            </p:extLst>
          </p:nvPr>
        </p:nvGraphicFramePr>
        <p:xfrm>
          <a:off x="7092280" y="4990281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10204" y="5373216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1"/>
                </a:solidFill>
              </a:rPr>
              <a:t>func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5765194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p: 400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24111"/>
              </p:ext>
            </p:extLst>
          </p:nvPr>
        </p:nvGraphicFramePr>
        <p:xfrm>
          <a:off x="7092280" y="5782369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0"/>
            <a:endCxn id="14" idx="2"/>
          </p:cNvCxnSpPr>
          <p:nvPr/>
        </p:nvCxnSpPr>
        <p:spPr>
          <a:xfrm flipV="1">
            <a:off x="7388734" y="5356041"/>
            <a:ext cx="0" cy="426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988840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 – בצורה הנכונה!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 lnSpcReduction="10000"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smtClean="0"/>
              <a:t>**</a:t>
            </a:r>
            <a:r>
              <a:rPr lang="en-US" sz="2400" dirty="0"/>
              <a:t>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(&amp;pm);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23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63783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7310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3671"/>
              </p:ext>
            </p:extLst>
          </p:nvPr>
        </p:nvGraphicFramePr>
        <p:xfrm>
          <a:off x="7092280" y="4990281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10204" y="5373216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1"/>
                </a:solidFill>
              </a:rPr>
              <a:t>func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5765194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p: 400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83321"/>
              </p:ext>
            </p:extLst>
          </p:nvPr>
        </p:nvGraphicFramePr>
        <p:xfrm>
          <a:off x="7092280" y="5782369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0"/>
            <a:endCxn id="14" idx="2"/>
          </p:cNvCxnSpPr>
          <p:nvPr/>
        </p:nvCxnSpPr>
        <p:spPr>
          <a:xfrm flipV="1">
            <a:off x="7388734" y="5356041"/>
            <a:ext cx="0" cy="426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61827"/>
              </p:ext>
            </p:extLst>
          </p:nvPr>
        </p:nvGraphicFramePr>
        <p:xfrm>
          <a:off x="6156176" y="2093655"/>
          <a:ext cx="1778727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  <a:gridCol w="592909"/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77745" y="2044049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100:</a:t>
            </a:r>
            <a:endParaRPr lang="he-IL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6189814" y="2444160"/>
            <a:ext cx="1198920" cy="25461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988840"/>
            <a:ext cx="4248472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דרך 2: העברת כתובת – בצורה הנכונה!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4800600"/>
          </a:xfrm>
        </p:spPr>
        <p:txBody>
          <a:bodyPr>
            <a:normAutofit lnSpcReduction="10000"/>
          </a:bodyPr>
          <a:lstStyle/>
          <a:p>
            <a:pPr marL="114300" indent="0" algn="just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smtClean="0"/>
              <a:t>**</a:t>
            </a:r>
            <a:r>
              <a:rPr lang="en-US" sz="2400" dirty="0"/>
              <a:t>p) </a:t>
            </a:r>
            <a:r>
              <a:rPr lang="en-US" sz="2400" dirty="0" smtClean="0"/>
              <a:t>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*p = 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(3,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));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114300" indent="0" algn="just" rtl="0">
              <a:buNone/>
            </a:pPr>
            <a:r>
              <a:rPr lang="en-US" sz="2400" dirty="0" smtClean="0"/>
              <a:t>}</a:t>
            </a:r>
          </a:p>
          <a:p>
            <a:pPr marL="114300" indent="0" algn="just" rtl="0">
              <a:buNone/>
            </a:pPr>
            <a:endParaRPr lang="en-US" sz="2400" dirty="0"/>
          </a:p>
          <a:p>
            <a:pPr marL="114300" indent="0" algn="just" rtl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main() {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* pm = NULL;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func</a:t>
            </a:r>
            <a:r>
              <a:rPr lang="en-US" sz="2400" dirty="0" smtClean="0"/>
              <a:t>(&amp;pm);</a:t>
            </a:r>
          </a:p>
          <a:p>
            <a:pPr marL="114300" indent="0" algn="just" rtl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//How do we use p here?</a:t>
            </a:r>
          </a:p>
          <a:p>
            <a:pPr marL="114300" indent="0" algn="just" rtl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/>
              <a:t> 0;</a:t>
            </a:r>
          </a:p>
          <a:p>
            <a:pPr marL="114300" indent="0" algn="just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/>
              <a:t> ,גיא שילון תשע"ה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24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508104" y="1484784"/>
            <a:ext cx="2664296" cy="2016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508104" y="4221088"/>
            <a:ext cx="2664296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508104" y="1412776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Heap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149080"/>
            <a:ext cx="10081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bg1"/>
                </a:solidFill>
              </a:rPr>
              <a:t>Stack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608" y="4563783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7310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pm: 250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77770"/>
              </p:ext>
            </p:extLst>
          </p:nvPr>
        </p:nvGraphicFramePr>
        <p:xfrm>
          <a:off x="7092280" y="4990281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10204" y="5373216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1"/>
                </a:solidFill>
              </a:rPr>
              <a:t>func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5765194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p: 400</a:t>
            </a:r>
            <a:endParaRPr lang="he-IL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50557"/>
              </p:ext>
            </p:extLst>
          </p:nvPr>
        </p:nvGraphicFramePr>
        <p:xfrm>
          <a:off x="7092280" y="5782369"/>
          <a:ext cx="592909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0"/>
            <a:endCxn id="14" idx="2"/>
          </p:cNvCxnSpPr>
          <p:nvPr/>
        </p:nvCxnSpPr>
        <p:spPr>
          <a:xfrm flipV="1">
            <a:off x="7388734" y="5356041"/>
            <a:ext cx="0" cy="426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3709"/>
              </p:ext>
            </p:extLst>
          </p:nvPr>
        </p:nvGraphicFramePr>
        <p:xfrm>
          <a:off x="6156176" y="2093655"/>
          <a:ext cx="1778727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92909"/>
                <a:gridCol w="592909"/>
                <a:gridCol w="592909"/>
              </a:tblGrid>
              <a:tr h="332702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77745" y="2044049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bg1"/>
                </a:solidFill>
              </a:rPr>
              <a:t>100:</a:t>
            </a:r>
            <a:endParaRPr lang="he-IL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6189814" y="2444160"/>
            <a:ext cx="1198920" cy="25461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orizontal Scroll 10"/>
          <p:cNvSpPr/>
          <p:nvPr/>
        </p:nvSpPr>
        <p:spPr>
          <a:xfrm>
            <a:off x="806605" y="2402239"/>
            <a:ext cx="6921190" cy="2929057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u="sng" dirty="0" smtClean="0"/>
              <a:t>כאשר רוצים ששינוי בפונקציה ישפיע בחוץ:</a:t>
            </a:r>
          </a:p>
          <a:p>
            <a:pPr algn="ctr"/>
            <a:r>
              <a:rPr lang="he-IL" sz="2400" dirty="0" smtClean="0"/>
              <a:t>* אם פרמטר (מצביע) משתנה בתוך פונקציה (</a:t>
            </a:r>
            <a:r>
              <a:rPr lang="en-US" sz="2400" dirty="0" smtClean="0"/>
              <a:t>p =</a:t>
            </a:r>
            <a:r>
              <a:rPr lang="he-IL" sz="2400" dirty="0" smtClean="0"/>
              <a:t>) צריך לשלוח אותו </a:t>
            </a:r>
            <a:r>
              <a:rPr lang="en-US" sz="2400" dirty="0" smtClean="0"/>
              <a:t>by address</a:t>
            </a:r>
            <a:r>
              <a:rPr lang="he-IL" sz="2400" dirty="0" smtClean="0"/>
              <a:t>.</a:t>
            </a:r>
          </a:p>
          <a:p>
            <a:pPr algn="ctr"/>
            <a:r>
              <a:rPr lang="he-IL" sz="2400" dirty="0" smtClean="0"/>
              <a:t>* אם הערך שהוא מצביע עליו משתנה (</a:t>
            </a:r>
            <a:r>
              <a:rPr lang="en-US" sz="2400" dirty="0" smtClean="0"/>
              <a:t>p[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he-IL" sz="2400" dirty="0" smtClean="0"/>
              <a:t>), ניתן לשלוח את המצביע </a:t>
            </a:r>
            <a:r>
              <a:rPr lang="en-US" sz="2400" dirty="0" smtClean="0"/>
              <a:t>by value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909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מערך של מצביעים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algn="just"/>
            <a:r>
              <a:rPr lang="he-IL" sz="2800" dirty="0" smtClean="0"/>
              <a:t>פתרון אחר:</a:t>
            </a:r>
          </a:p>
          <a:p>
            <a:pPr marL="114300" indent="0" algn="just" rtl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char</a:t>
            </a:r>
            <a:r>
              <a:rPr lang="en-US" sz="2800" dirty="0" smtClean="0"/>
              <a:t> *names[3];</a:t>
            </a:r>
            <a:endParaRPr lang="he-IL" sz="2800" dirty="0" smtClean="0"/>
          </a:p>
          <a:p>
            <a:pPr algn="just"/>
            <a:r>
              <a:rPr lang="he-IL" sz="2800" dirty="0" smtClean="0"/>
              <a:t>אנו יוצרים מערך של 3 אלמנטים, כאשר כל אלמנט הוא מצביע(!) ל-</a:t>
            </a:r>
            <a:r>
              <a:rPr lang="en-US" sz="2800" dirty="0" smtClean="0"/>
              <a:t>char</a:t>
            </a:r>
            <a:r>
              <a:rPr lang="he-IL" sz="2800" dirty="0" smtClean="0"/>
              <a:t>.</a:t>
            </a:r>
          </a:p>
          <a:p>
            <a:pPr algn="just"/>
            <a:r>
              <a:rPr lang="he-IL" sz="2800" dirty="0" smtClean="0"/>
              <a:t>מצביע יכול להצביע לאיבר בודד, אך גם למערך שלם של תווים.</a:t>
            </a:r>
          </a:p>
          <a:p>
            <a:pPr algn="just"/>
            <a:endParaRPr lang="he-IL" sz="2800" dirty="0" smtClean="0"/>
          </a:p>
          <a:p>
            <a:pPr algn="just"/>
            <a:endParaRPr lang="he-IL" sz="2800" dirty="0" smtClean="0"/>
          </a:p>
          <a:p>
            <a:pPr algn="just"/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9911"/>
              </p:ext>
            </p:extLst>
          </p:nvPr>
        </p:nvGraphicFramePr>
        <p:xfrm>
          <a:off x="1475656" y="4581127"/>
          <a:ext cx="1008112" cy="1817361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008112"/>
              </a:tblGrid>
              <a:tr h="605787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 smtClean="0"/>
                        <a:t>?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5787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 smtClean="0"/>
                        <a:t>?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5787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 smtClean="0"/>
                        <a:t>?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2048" y="4581128"/>
            <a:ext cx="9716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2400" dirty="0" smtClean="0"/>
              <a:t>100</a:t>
            </a:r>
          </a:p>
          <a:p>
            <a:pPr algn="l"/>
            <a:endParaRPr lang="he-IL" sz="2000" dirty="0" smtClean="0"/>
          </a:p>
          <a:p>
            <a:pPr algn="l"/>
            <a:r>
              <a:rPr lang="he-IL" sz="2400" dirty="0" smtClean="0"/>
              <a:t>104</a:t>
            </a:r>
          </a:p>
          <a:p>
            <a:pPr algn="l"/>
            <a:endParaRPr lang="he-IL" sz="2000" dirty="0" smtClean="0"/>
          </a:p>
          <a:p>
            <a:pPr algn="l"/>
            <a:r>
              <a:rPr lang="he-IL" sz="2400" dirty="0" smtClean="0"/>
              <a:t>108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4119463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names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599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7848" y="2420888"/>
            <a:ext cx="4878288" cy="2192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יצירה ואתחול של מערך מצביעים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208912" cy="5276056"/>
          </a:xfrm>
        </p:spPr>
        <p:txBody>
          <a:bodyPr>
            <a:normAutofit/>
          </a:bodyPr>
          <a:lstStyle/>
          <a:p>
            <a:pPr algn="just"/>
            <a:r>
              <a:rPr lang="he-IL" sz="2400" dirty="0" smtClean="0"/>
              <a:t>בצורה סטטית (על המחסנית):</a:t>
            </a:r>
          </a:p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/>
              <a:t> *names[3] = {“Snow…”, “Little…”, “Cinderella”};</a:t>
            </a:r>
            <a:endParaRPr lang="he-IL" sz="2000" dirty="0" smtClean="0"/>
          </a:p>
          <a:p>
            <a:pPr algn="just"/>
            <a:r>
              <a:rPr lang="he-IL" sz="2400" dirty="0" smtClean="0"/>
              <a:t>הקצאה דינמית (על ה-</a:t>
            </a:r>
            <a:r>
              <a:rPr lang="en-US" sz="2400" dirty="0" smtClean="0"/>
              <a:t>heap</a:t>
            </a:r>
            <a:r>
              <a:rPr lang="he-IL" sz="2400" dirty="0" smtClean="0"/>
              <a:t>):</a:t>
            </a:r>
          </a:p>
          <a:p>
            <a:pPr marL="114300" indent="0" algn="just" rtl="0"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*names[3];</a:t>
            </a:r>
          </a:p>
          <a:p>
            <a:pPr marL="114300" indent="0" algn="just" rtl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/>
              <a:t> temp[50]; </a:t>
            </a:r>
            <a:r>
              <a:rPr lang="en-US" sz="2000" dirty="0" smtClean="0">
                <a:solidFill>
                  <a:srgbClr val="00B050"/>
                </a:solidFill>
              </a:rPr>
              <a:t>// a buffer!</a:t>
            </a:r>
          </a:p>
          <a:p>
            <a:pPr marL="114300" indent="0" algn="just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gets(temp);</a:t>
            </a:r>
          </a:p>
          <a:p>
            <a:pPr marL="114300" indent="0" algn="just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names[0] = (</a:t>
            </a:r>
            <a:r>
              <a:rPr lang="en-US" sz="2000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/>
              <a:t>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strlen</a:t>
            </a:r>
            <a:r>
              <a:rPr lang="en-US" sz="2000" dirty="0" smtClean="0"/>
              <a:t>(temp)+1);</a:t>
            </a:r>
          </a:p>
          <a:p>
            <a:pPr marL="114300" indent="0" algn="just" rtl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strcpy</a:t>
            </a:r>
            <a:r>
              <a:rPr lang="en-US" sz="2000" dirty="0" smtClean="0"/>
              <a:t>(name[0], temp);</a:t>
            </a:r>
            <a:endParaRPr lang="he-IL" sz="2000" dirty="0"/>
          </a:p>
          <a:p>
            <a:pPr algn="just"/>
            <a:endParaRPr lang="he-IL" sz="2800" dirty="0" smtClean="0"/>
          </a:p>
          <a:p>
            <a:pPr algn="just"/>
            <a:endParaRPr lang="he-IL" sz="2800" dirty="0"/>
          </a:p>
          <a:p>
            <a:pPr algn="just"/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4</a:t>
            </a:fld>
            <a:endParaRPr lang="he-IL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14007"/>
              </p:ext>
            </p:extLst>
          </p:nvPr>
        </p:nvGraphicFramePr>
        <p:xfrm>
          <a:off x="791072" y="5068022"/>
          <a:ext cx="936104" cy="145732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36104"/>
              </a:tblGrid>
              <a:tr h="48577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200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7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340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7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730</a:t>
                      </a:r>
                      <a:endParaRPr lang="he-IL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36512" y="4924008"/>
            <a:ext cx="971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2000" dirty="0" smtClean="0"/>
              <a:t>100</a:t>
            </a:r>
          </a:p>
          <a:p>
            <a:pPr algn="l"/>
            <a:endParaRPr lang="he-IL" dirty="0" smtClean="0"/>
          </a:p>
          <a:p>
            <a:pPr algn="l"/>
            <a:r>
              <a:rPr lang="he-IL" sz="2000" dirty="0" smtClean="0"/>
              <a:t>104</a:t>
            </a:r>
          </a:p>
          <a:p>
            <a:pPr algn="l"/>
            <a:endParaRPr lang="he-IL" dirty="0" smtClean="0"/>
          </a:p>
          <a:p>
            <a:pPr algn="l"/>
            <a:r>
              <a:rPr lang="he-IL" sz="2000" dirty="0" smtClean="0"/>
              <a:t>108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9064" y="4613066"/>
            <a:ext cx="12961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names</a:t>
            </a:r>
            <a:endParaRPr lang="he-IL" sz="2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978"/>
              </p:ext>
            </p:extLst>
          </p:nvPr>
        </p:nvGraphicFramePr>
        <p:xfrm>
          <a:off x="3779912" y="5060032"/>
          <a:ext cx="4392487" cy="4572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93110"/>
                <a:gridCol w="305524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</a:tblGrid>
              <a:tr h="385192"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\0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 smtClean="0"/>
                        <a:t>i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w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S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44044"/>
              </p:ext>
            </p:extLst>
          </p:nvPr>
        </p:nvGraphicFramePr>
        <p:xfrm>
          <a:off x="3779913" y="6068144"/>
          <a:ext cx="4392487" cy="4572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493110"/>
                <a:gridCol w="305524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</a:tblGrid>
              <a:tr h="288032"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\0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 smtClean="0"/>
                        <a:t>i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C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1691680" y="5288632"/>
            <a:ext cx="20882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1691680" y="6296744"/>
            <a:ext cx="20882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0524"/>
              </p:ext>
            </p:extLst>
          </p:nvPr>
        </p:nvGraphicFramePr>
        <p:xfrm>
          <a:off x="1907706" y="5589240"/>
          <a:ext cx="6373208" cy="4572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506606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  <a:gridCol w="279362"/>
              </a:tblGrid>
              <a:tr h="457200"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\0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g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 smtClean="0"/>
                        <a:t>i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 smtClean="0"/>
                        <a:t>i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err="1" smtClean="0"/>
                        <a:t>i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 smtClean="0"/>
                        <a:t>L</a:t>
                      </a:r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12" idx="3"/>
          </p:cNvCxnSpPr>
          <p:nvPr/>
        </p:nvCxnSpPr>
        <p:spPr>
          <a:xfrm>
            <a:off x="1727176" y="5796683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מצביע למצביע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e-IL" sz="2800" dirty="0" smtClean="0"/>
              <a:t>לפעמים גם מספר השורות (המחרוזות) לא ידוע מראש.</a:t>
            </a:r>
          </a:p>
          <a:p>
            <a:pPr algn="just"/>
            <a:r>
              <a:rPr lang="he-IL" sz="2800" dirty="0" smtClean="0"/>
              <a:t>במקרה זה נאלץ קודם להקצות (דינמית) את מערך השורות (המצביעים) ורק לאחר מכן נוכל להקצות כל מצביע.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he-IL" sz="2600" dirty="0" smtClean="0"/>
              <a:t>מקצים מערך מצביעים.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he-IL" sz="2600" dirty="0" smtClean="0"/>
              <a:t>מקצים כל מצביע במערך בנפרד.</a:t>
            </a:r>
            <a:endParaRPr lang="he-IL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1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412776"/>
            <a:ext cx="3888432" cy="7920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**</a:t>
            </a:r>
            <a:r>
              <a:rPr lang="en-US" sz="2000" dirty="0" err="1" smtClean="0"/>
              <a:t>ppChar</a:t>
            </a:r>
            <a:r>
              <a:rPr lang="en-US" sz="2000" dirty="0" smtClean="0"/>
              <a:t> = NULL, buffer[30];</a:t>
            </a:r>
          </a:p>
          <a:p>
            <a:pPr marL="114300" indent="0" algn="just" rtl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6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4053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89884"/>
                <a:gridCol w="364973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2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(3)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632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89884"/>
                <a:gridCol w="364973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4824536" cy="18804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**</a:t>
            </a:r>
            <a:r>
              <a:rPr lang="en-US" sz="2000" dirty="0" err="1" smtClean="0"/>
              <a:t>ppChar</a:t>
            </a:r>
            <a:r>
              <a:rPr lang="en-US" sz="2000" dirty="0" smtClean="0"/>
              <a:t> = NULL, buffer[30];</a:t>
            </a:r>
          </a:p>
          <a:p>
            <a:pPr marL="114300" indent="0" algn="just" rtl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(“how many names?\n”);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ppChar</a:t>
            </a:r>
            <a:r>
              <a:rPr lang="en-US" sz="2000" dirty="0" smtClean="0"/>
              <a:t>=(char**)</a:t>
            </a:r>
            <a:r>
              <a:rPr lang="en-US" sz="2000" dirty="0" err="1" smtClean="0"/>
              <a:t>calloc</a:t>
            </a:r>
            <a:r>
              <a:rPr lang="en-US" sz="2000" dirty="0" smtClean="0"/>
              <a:t>(</a:t>
            </a:r>
            <a:r>
              <a:rPr lang="en-US" sz="2000" dirty="0" err="1" smtClean="0"/>
              <a:t>num,sizeof</a:t>
            </a:r>
            <a:r>
              <a:rPr lang="en-US" sz="2000" dirty="0" smtClean="0"/>
              <a:t>(char*));</a:t>
            </a:r>
            <a:endParaRPr lang="he-IL" sz="2000" dirty="0"/>
          </a:p>
        </p:txBody>
      </p:sp>
      <p:sp>
        <p:nvSpPr>
          <p:cNvPr id="12" name="Oval Callout 11"/>
          <p:cNvSpPr/>
          <p:nvPr/>
        </p:nvSpPr>
        <p:spPr>
          <a:xfrm>
            <a:off x="4067944" y="3933056"/>
            <a:ext cx="2232248" cy="1512168"/>
          </a:xfrm>
          <a:prstGeom prst="wedgeEllipseCallout">
            <a:avLst>
              <a:gd name="adj1" fmla="val -75661"/>
              <a:gd name="adj2" fmla="val -19054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 smtClean="0"/>
              <a:t>המשתמש הכניס קלט: 3</a:t>
            </a:r>
            <a:endParaRPr lang="he-IL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95748"/>
              </p:ext>
            </p:extLst>
          </p:nvPr>
        </p:nvGraphicFramePr>
        <p:xfrm>
          <a:off x="481118" y="2964552"/>
          <a:ext cx="887760" cy="11125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(4)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02280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480682"/>
                <a:gridCol w="474175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w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n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S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4569154" cy="41126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**</a:t>
            </a:r>
            <a:r>
              <a:rPr lang="en-US" sz="2000" dirty="0" err="1" smtClean="0"/>
              <a:t>ppChar</a:t>
            </a:r>
            <a:r>
              <a:rPr lang="en-US" sz="2000" dirty="0" smtClean="0"/>
              <a:t> = NULL, buffer[30];</a:t>
            </a:r>
          </a:p>
          <a:p>
            <a:pPr marL="114300" indent="0" algn="just" rtl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(“how many names?\n”);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ppChar</a:t>
            </a:r>
            <a:r>
              <a:rPr lang="en-US" sz="2000" dirty="0" smtClean="0"/>
              <a:t>=(char**)</a:t>
            </a:r>
            <a:r>
              <a:rPr lang="en-US" sz="2000" dirty="0" err="1" smtClean="0"/>
              <a:t>calloc</a:t>
            </a:r>
            <a:r>
              <a:rPr lang="en-US" sz="2000" dirty="0" smtClean="0"/>
              <a:t>(</a:t>
            </a:r>
            <a:r>
              <a:rPr lang="en-US" sz="2000" dirty="0" err="1" smtClean="0"/>
              <a:t>num,sizeof</a:t>
            </a:r>
            <a:r>
              <a:rPr lang="en-US" sz="2000" dirty="0" smtClean="0"/>
              <a:t>(char*));</a:t>
            </a:r>
          </a:p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(“%s”, buffer);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=(char*)</a:t>
            </a:r>
          </a:p>
          <a:p>
            <a:pPr marL="114300" indent="0" algn="just" rtl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strlen</a:t>
            </a:r>
            <a:r>
              <a:rPr lang="en-US" sz="2000" dirty="0" smtClean="0"/>
              <a:t>(buffer)+1);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strcpy</a:t>
            </a:r>
            <a:r>
              <a:rPr lang="en-US" sz="2000" dirty="0" smtClean="0"/>
              <a:t>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], buffer);</a:t>
            </a:r>
          </a:p>
          <a:p>
            <a:pPr marL="114300" indent="0" algn="just" rtl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99550"/>
              </p:ext>
            </p:extLst>
          </p:nvPr>
        </p:nvGraphicFramePr>
        <p:xfrm>
          <a:off x="481118" y="2964552"/>
          <a:ext cx="88776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+mj-cs"/>
                        </a:rPr>
                        <a:t>200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cs typeface="+mj-cs"/>
                        </a:rPr>
                        <a:t>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cs typeface="+mj-cs"/>
                        </a:rPr>
                        <a:t>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5794"/>
              </p:ext>
            </p:extLst>
          </p:nvPr>
        </p:nvGraphicFramePr>
        <p:xfrm>
          <a:off x="1574305" y="292494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295636" y="310782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מצביע </a:t>
            </a:r>
            <a:r>
              <a:rPr lang="he-IL" dirty="0" smtClean="0"/>
              <a:t>למצביע (5)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מבוא למדעי המחשב, סמי שמעון - תמר שרוט, סבטלנה </a:t>
            </a:r>
            <a:r>
              <a:rPr lang="he-IL" dirty="0" err="1"/>
              <a:t>רוסין</a:t>
            </a:r>
            <a:r>
              <a:rPr lang="he-IL" dirty="0"/>
              <a:t> ,גיא שילון תשע"ה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1BF4-F0ED-466B-ABB4-4BCA3A887A1F}" type="slidenum">
              <a:rPr lang="he-IL" smtClean="0"/>
              <a:t>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899592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75492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0527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120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327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ppChar</a:t>
            </a:r>
            <a:r>
              <a:rPr lang="en-US" dirty="0" smtClean="0"/>
              <a:t>: 100</a:t>
            </a:r>
            <a:endParaRPr lang="he-I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10407"/>
              </p:ext>
            </p:extLst>
          </p:nvPr>
        </p:nvGraphicFramePr>
        <p:xfrm>
          <a:off x="1154695" y="5864248"/>
          <a:ext cx="3129273" cy="373063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6260"/>
                <a:gridCol w="589884"/>
                <a:gridCol w="364973"/>
                <a:gridCol w="447039"/>
                <a:gridCol w="447039"/>
                <a:gridCol w="447039"/>
                <a:gridCol w="447039"/>
              </a:tblGrid>
              <a:tr h="373063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?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\0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d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e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R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72396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buffer:</a:t>
            </a:r>
          </a:p>
          <a:p>
            <a:pPr algn="ctr"/>
            <a:r>
              <a:rPr lang="en-US" dirty="0" smtClean="0"/>
              <a:t>900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18" y="1404549"/>
            <a:ext cx="4702113" cy="41126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 algn="just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char </a:t>
            </a:r>
            <a:r>
              <a:rPr lang="en-US" sz="2000" dirty="0" smtClean="0"/>
              <a:t>**</a:t>
            </a:r>
            <a:r>
              <a:rPr lang="en-US" sz="2000" dirty="0" err="1" smtClean="0"/>
              <a:t>ppChar</a:t>
            </a:r>
            <a:r>
              <a:rPr lang="en-US" sz="2000" dirty="0" smtClean="0"/>
              <a:t> = NULL, buffer[30];</a:t>
            </a:r>
          </a:p>
          <a:p>
            <a:pPr marL="114300" indent="0" algn="just" rtl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(“how many names?\n”);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</a:t>
            </a:r>
            <a:r>
              <a:rPr lang="en-US" sz="2000" dirty="0" err="1" smtClean="0"/>
              <a:t>num</a:t>
            </a:r>
            <a:r>
              <a:rPr lang="en-US" sz="2000" dirty="0" smtClean="0"/>
              <a:t>);</a:t>
            </a:r>
          </a:p>
          <a:p>
            <a:pPr marL="114300" indent="0" algn="just" rtl="0">
              <a:buNone/>
            </a:pPr>
            <a:r>
              <a:rPr lang="en-US" sz="2000" dirty="0" err="1" smtClean="0"/>
              <a:t>ppChar</a:t>
            </a:r>
            <a:r>
              <a:rPr lang="en-US" sz="2000" dirty="0" smtClean="0"/>
              <a:t>=(char**)</a:t>
            </a:r>
            <a:r>
              <a:rPr lang="en-US" sz="2000" dirty="0" err="1" smtClean="0"/>
              <a:t>calloc</a:t>
            </a:r>
            <a:r>
              <a:rPr lang="en-US" sz="2000" dirty="0" smtClean="0"/>
              <a:t>(</a:t>
            </a:r>
            <a:r>
              <a:rPr lang="en-US" sz="2000" dirty="0" err="1" smtClean="0"/>
              <a:t>num,sizeof</a:t>
            </a:r>
            <a:r>
              <a:rPr lang="en-US" sz="2000" dirty="0" smtClean="0"/>
              <a:t>(char*));</a:t>
            </a:r>
          </a:p>
          <a:p>
            <a:pPr marL="114300" indent="0" algn="just" rtl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num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114300" indent="0" algn="just" rtl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(“%s”, buffer);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=(char*)</a:t>
            </a:r>
          </a:p>
          <a:p>
            <a:pPr marL="114300" indent="0" algn="just" rtl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strlen</a:t>
            </a:r>
            <a:r>
              <a:rPr lang="en-US" sz="2000" dirty="0" smtClean="0"/>
              <a:t>(buffer)+1);</a:t>
            </a:r>
          </a:p>
          <a:p>
            <a:pPr marL="114300" indent="0" algn="just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strcpy</a:t>
            </a:r>
            <a:r>
              <a:rPr lang="en-US" sz="2000" dirty="0" smtClean="0"/>
              <a:t>(</a:t>
            </a:r>
            <a:r>
              <a:rPr lang="en-US" sz="2000" dirty="0" err="1" smtClean="0"/>
              <a:t>ppChar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], buffer);</a:t>
            </a:r>
          </a:p>
          <a:p>
            <a:pPr marL="114300" indent="0" algn="just" rtl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9335"/>
              </p:ext>
            </p:extLst>
          </p:nvPr>
        </p:nvGraphicFramePr>
        <p:xfrm>
          <a:off x="481118" y="2964552"/>
          <a:ext cx="88776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+mj-cs"/>
                        </a:rPr>
                        <a:t>200</a:t>
                      </a:r>
                      <a:endParaRPr lang="he-IL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540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 smtClean="0">
                          <a:latin typeface="Calibri (Body)"/>
                          <a:cs typeface="+mj-cs"/>
                        </a:rPr>
                        <a:t>0</a:t>
                      </a:r>
                      <a:endParaRPr lang="he-IL" sz="2000" dirty="0">
                        <a:latin typeface="Calibri (Body)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2555612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150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7544" y="1844824"/>
            <a:ext cx="828092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32485"/>
              </p:ext>
            </p:extLst>
          </p:nvPr>
        </p:nvGraphicFramePr>
        <p:xfrm>
          <a:off x="1574305" y="2924944"/>
          <a:ext cx="2543945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295636" y="3107824"/>
            <a:ext cx="2786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23557"/>
              </p:ext>
            </p:extLst>
          </p:nvPr>
        </p:nvGraphicFramePr>
        <p:xfrm>
          <a:off x="2075226" y="3379408"/>
          <a:ext cx="2035156" cy="3657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89"/>
                <a:gridCol w="508789"/>
                <a:gridCol w="508789"/>
                <a:gridCol w="508789"/>
              </a:tblGrid>
              <a:tr h="3457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1287768" y="3562288"/>
            <a:ext cx="7874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3797</TotalTime>
  <Words>1608</Words>
  <Application>Microsoft Office PowerPoint</Application>
  <PresentationFormat>On-screen Show (4:3)</PresentationFormat>
  <Paragraphs>590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(Body)</vt:lpstr>
      <vt:lpstr>Cambria</vt:lpstr>
      <vt:lpstr>Times New Roman</vt:lpstr>
      <vt:lpstr>Adjacency</vt:lpstr>
      <vt:lpstr>הרצאה 7ב-  הקצאת זיכרון דינמית: מצביע כפול</vt:lpstr>
      <vt:lpstr>מערך של מצביעים</vt:lpstr>
      <vt:lpstr>מערך של מצביעים</vt:lpstr>
      <vt:lpstr>יצירה ואתחול של מערך מצביעים</vt:lpstr>
      <vt:lpstr>מצביע למצביע</vt:lpstr>
      <vt:lpstr>מצביע למצביע (2)</vt:lpstr>
      <vt:lpstr>מצביע למצביע (3)</vt:lpstr>
      <vt:lpstr>מצביע למצביע (4)</vt:lpstr>
      <vt:lpstr>מצביע למצביע (5)</vt:lpstr>
      <vt:lpstr>מצביע למצביע (6)</vt:lpstr>
      <vt:lpstr>מצביע למצביע  - שחרור (free)</vt:lpstr>
      <vt:lpstr>מצביע למצביע  - שחרור (free)</vt:lpstr>
      <vt:lpstr>מצביע למצביע  - שחרור (free)</vt:lpstr>
      <vt:lpstr>דוגמא לזיכרון דינמי ומצביעים</vt:lpstr>
      <vt:lpstr>הקצאת זיכרון דינמית ופונקציות</vt:lpstr>
      <vt:lpstr>זיכרון דינמי ופונקציות</vt:lpstr>
      <vt:lpstr>ה-בעיה בהקצאה בתוך פונקציה</vt:lpstr>
      <vt:lpstr>דרך 1: החזרת כתובת!</vt:lpstr>
      <vt:lpstr>דרך 2: העברת כתובת!</vt:lpstr>
      <vt:lpstr>דרך 2: העברת כתובת!</vt:lpstr>
      <vt:lpstr>דרך 2: העברת כתובת!</vt:lpstr>
      <vt:lpstr>דרך 2: העברת כתובת – בצורה הנכונה!</vt:lpstr>
      <vt:lpstr>דרך 2: העברת כתובת – בצורה הנכונה!</vt:lpstr>
      <vt:lpstr>דרך 2: העברת כתובת – בצורה הנכונה!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סבטלנה רוסין</cp:lastModifiedBy>
  <cp:revision>33</cp:revision>
  <dcterms:created xsi:type="dcterms:W3CDTF">2013-11-28T06:07:34Z</dcterms:created>
  <dcterms:modified xsi:type="dcterms:W3CDTF">2016-02-03T11:05:49Z</dcterms:modified>
</cp:coreProperties>
</file>