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64" r:id="rId16"/>
    <p:sldId id="266" r:id="rId17"/>
    <p:sldId id="265" r:id="rId18"/>
    <p:sldId id="267" r:id="rId19"/>
    <p:sldId id="268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64966-220D-4189-8CA7-354A3819B2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0F71345C-96F6-41F9-85FF-1F08C1A3FDAD}">
      <dgm:prSet/>
      <dgm:spPr/>
      <dgm:t>
        <a:bodyPr/>
        <a:lstStyle/>
        <a:p>
          <a:r>
            <a:rPr lang="en-US" dirty="0"/>
            <a:t>Very powerful and rewarding</a:t>
          </a:r>
        </a:p>
      </dgm:t>
    </dgm:pt>
    <dgm:pt modelId="{C30E29C0-B5B9-412E-B199-ABA34AF94ED6}" type="parTrans" cxnId="{F4C2FA33-F99A-4ECE-9A2B-4C3BA452146C}">
      <dgm:prSet/>
      <dgm:spPr/>
      <dgm:t>
        <a:bodyPr/>
        <a:lstStyle/>
        <a:p>
          <a:endParaRPr lang="en-US"/>
        </a:p>
      </dgm:t>
    </dgm:pt>
    <dgm:pt modelId="{3FB468E4-E934-4855-B0B4-F524B20DC89F}" type="sibTrans" cxnId="{F4C2FA33-F99A-4ECE-9A2B-4C3BA452146C}">
      <dgm:prSet/>
      <dgm:spPr/>
      <dgm:t>
        <a:bodyPr/>
        <a:lstStyle/>
        <a:p>
          <a:endParaRPr lang="en-US"/>
        </a:p>
      </dgm:t>
    </dgm:pt>
    <dgm:pt modelId="{2C70F05C-B6ED-4107-8D5C-A6D64D9E5887}">
      <dgm:prSet/>
      <dgm:spPr/>
      <dgm:t>
        <a:bodyPr/>
        <a:lstStyle/>
        <a:p>
          <a:r>
            <a:rPr lang="en-US"/>
            <a:t>Purposely and intricately crafted for efficiency</a:t>
          </a:r>
        </a:p>
      </dgm:t>
    </dgm:pt>
    <dgm:pt modelId="{3E66B208-B1F4-4498-BFAD-56C6429A92D9}" type="parTrans" cxnId="{E1EDE1B2-5925-4EA1-9FBC-A4039392E4C6}">
      <dgm:prSet/>
      <dgm:spPr/>
      <dgm:t>
        <a:bodyPr/>
        <a:lstStyle/>
        <a:p>
          <a:endParaRPr lang="en-US"/>
        </a:p>
      </dgm:t>
    </dgm:pt>
    <dgm:pt modelId="{72B0261D-477A-4ED3-826F-1C434E4617B6}" type="sibTrans" cxnId="{E1EDE1B2-5925-4EA1-9FBC-A4039392E4C6}">
      <dgm:prSet/>
      <dgm:spPr/>
      <dgm:t>
        <a:bodyPr/>
        <a:lstStyle/>
        <a:p>
          <a:endParaRPr lang="en-US"/>
        </a:p>
      </dgm:t>
    </dgm:pt>
    <dgm:pt modelId="{512A28BB-C942-4922-A5ED-0C06238444CB}">
      <dgm:prSet/>
      <dgm:spPr/>
      <dgm:t>
        <a:bodyPr/>
        <a:lstStyle/>
        <a:p>
          <a:r>
            <a:rPr lang="en-US"/>
            <a:t>Fine-tuned control and excellent performance</a:t>
          </a:r>
        </a:p>
      </dgm:t>
    </dgm:pt>
    <dgm:pt modelId="{416A803E-C15E-41C8-8300-16E11B883723}" type="parTrans" cxnId="{D7552721-21EE-4811-8AA5-114833347C1A}">
      <dgm:prSet/>
      <dgm:spPr/>
      <dgm:t>
        <a:bodyPr/>
        <a:lstStyle/>
        <a:p>
          <a:endParaRPr lang="en-US"/>
        </a:p>
      </dgm:t>
    </dgm:pt>
    <dgm:pt modelId="{3417FA04-7E8A-4610-B722-E21B6C052F82}" type="sibTrans" cxnId="{D7552721-21EE-4811-8AA5-114833347C1A}">
      <dgm:prSet/>
      <dgm:spPr/>
      <dgm:t>
        <a:bodyPr/>
        <a:lstStyle/>
        <a:p>
          <a:endParaRPr lang="en-US"/>
        </a:p>
      </dgm:t>
    </dgm:pt>
    <dgm:pt modelId="{DD6B3F90-D470-40C1-ABEF-47A63D836F98}">
      <dgm:prSet/>
      <dgm:spPr/>
      <dgm:t>
        <a:bodyPr/>
        <a:lstStyle/>
        <a:p>
          <a:r>
            <a:rPr lang="en-US" dirty="0"/>
            <a:t>Learning it helps to understand high performance computing concepts</a:t>
          </a:r>
        </a:p>
      </dgm:t>
    </dgm:pt>
    <dgm:pt modelId="{8E786965-5B16-475F-9180-686EE309220C}" type="parTrans" cxnId="{99C21B97-3E67-4C9E-A45C-54F291D408F2}">
      <dgm:prSet/>
      <dgm:spPr/>
      <dgm:t>
        <a:bodyPr/>
        <a:lstStyle/>
        <a:p>
          <a:endParaRPr lang="en-US"/>
        </a:p>
      </dgm:t>
    </dgm:pt>
    <dgm:pt modelId="{F891AF74-14FA-422C-9834-8D6BBB44CD34}" type="sibTrans" cxnId="{99C21B97-3E67-4C9E-A45C-54F291D408F2}">
      <dgm:prSet/>
      <dgm:spPr/>
      <dgm:t>
        <a:bodyPr/>
        <a:lstStyle/>
        <a:p>
          <a:endParaRPr lang="en-US"/>
        </a:p>
      </dgm:t>
    </dgm:pt>
    <dgm:pt modelId="{276C8B43-4314-4A51-BA06-BE4D72869932}" type="pres">
      <dgm:prSet presAssocID="{8DE64966-220D-4189-8CA7-354A3819B2A8}" presName="root" presStyleCnt="0">
        <dgm:presLayoutVars>
          <dgm:dir/>
          <dgm:resizeHandles val="exact"/>
        </dgm:presLayoutVars>
      </dgm:prSet>
      <dgm:spPr/>
    </dgm:pt>
    <dgm:pt modelId="{BE45B839-BEAE-47BD-BF99-1F73604D6E42}" type="pres">
      <dgm:prSet presAssocID="{0F71345C-96F6-41F9-85FF-1F08C1A3FDAD}" presName="compNode" presStyleCnt="0"/>
      <dgm:spPr/>
    </dgm:pt>
    <dgm:pt modelId="{33F7A0A9-0475-4E74-B311-8905B1CE0C3C}" type="pres">
      <dgm:prSet presAssocID="{0F71345C-96F6-41F9-85FF-1F08C1A3FDAD}" presName="bgRect" presStyleLbl="bgShp" presStyleIdx="0" presStyleCnt="4"/>
      <dgm:spPr/>
    </dgm:pt>
    <dgm:pt modelId="{585E8C48-C9A9-4793-B71D-F88AE3EF317A}" type="pres">
      <dgm:prSet presAssocID="{0F71345C-96F6-41F9-85FF-1F08C1A3FD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5358DD61-C940-4E2C-8E3E-FE404661F92A}" type="pres">
      <dgm:prSet presAssocID="{0F71345C-96F6-41F9-85FF-1F08C1A3FDAD}" presName="spaceRect" presStyleCnt="0"/>
      <dgm:spPr/>
    </dgm:pt>
    <dgm:pt modelId="{B81CBBD1-C623-40C1-974B-E418EAEFB193}" type="pres">
      <dgm:prSet presAssocID="{0F71345C-96F6-41F9-85FF-1F08C1A3FDAD}" presName="parTx" presStyleLbl="revTx" presStyleIdx="0" presStyleCnt="4">
        <dgm:presLayoutVars>
          <dgm:chMax val="0"/>
          <dgm:chPref val="0"/>
        </dgm:presLayoutVars>
      </dgm:prSet>
      <dgm:spPr/>
    </dgm:pt>
    <dgm:pt modelId="{AB9990DC-D474-441D-80BB-2E8768CC6BF2}" type="pres">
      <dgm:prSet presAssocID="{3FB468E4-E934-4855-B0B4-F524B20DC89F}" presName="sibTrans" presStyleCnt="0"/>
      <dgm:spPr/>
    </dgm:pt>
    <dgm:pt modelId="{4266BCD7-8800-4D45-B5ED-80EDF42285DE}" type="pres">
      <dgm:prSet presAssocID="{2C70F05C-B6ED-4107-8D5C-A6D64D9E5887}" presName="compNode" presStyleCnt="0"/>
      <dgm:spPr/>
    </dgm:pt>
    <dgm:pt modelId="{140AEAAE-91BA-4FA5-BB28-439DE6EC9FC9}" type="pres">
      <dgm:prSet presAssocID="{2C70F05C-B6ED-4107-8D5C-A6D64D9E5887}" presName="bgRect" presStyleLbl="bgShp" presStyleIdx="1" presStyleCnt="4"/>
      <dgm:spPr/>
    </dgm:pt>
    <dgm:pt modelId="{50C22780-7B14-47E5-9625-F0C37443D8B0}" type="pres">
      <dgm:prSet presAssocID="{2C70F05C-B6ED-4107-8D5C-A6D64D9E58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C8F9C894-9ABB-4420-B929-368DACC0725F}" type="pres">
      <dgm:prSet presAssocID="{2C70F05C-B6ED-4107-8D5C-A6D64D9E5887}" presName="spaceRect" presStyleCnt="0"/>
      <dgm:spPr/>
    </dgm:pt>
    <dgm:pt modelId="{DC9969FB-50A7-4509-A6DA-6A05196FB15A}" type="pres">
      <dgm:prSet presAssocID="{2C70F05C-B6ED-4107-8D5C-A6D64D9E5887}" presName="parTx" presStyleLbl="revTx" presStyleIdx="1" presStyleCnt="4">
        <dgm:presLayoutVars>
          <dgm:chMax val="0"/>
          <dgm:chPref val="0"/>
        </dgm:presLayoutVars>
      </dgm:prSet>
      <dgm:spPr/>
    </dgm:pt>
    <dgm:pt modelId="{2180B0A9-3E4A-46C8-9DC9-A29C6DC2006E}" type="pres">
      <dgm:prSet presAssocID="{72B0261D-477A-4ED3-826F-1C434E4617B6}" presName="sibTrans" presStyleCnt="0"/>
      <dgm:spPr/>
    </dgm:pt>
    <dgm:pt modelId="{9E19B6D7-0FCB-49D5-AE37-982C95E9CCCA}" type="pres">
      <dgm:prSet presAssocID="{512A28BB-C942-4922-A5ED-0C06238444CB}" presName="compNode" presStyleCnt="0"/>
      <dgm:spPr/>
    </dgm:pt>
    <dgm:pt modelId="{35BFA7CE-D936-479D-8112-5AC4968D49BB}" type="pres">
      <dgm:prSet presAssocID="{512A28BB-C942-4922-A5ED-0C06238444CB}" presName="bgRect" presStyleLbl="bgShp" presStyleIdx="2" presStyleCnt="4"/>
      <dgm:spPr/>
    </dgm:pt>
    <dgm:pt modelId="{82590125-2FE4-43B4-83FB-867339AD4739}" type="pres">
      <dgm:prSet presAssocID="{512A28BB-C942-4922-A5ED-0C06238444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68AB0F8E-015D-41AC-AED4-4414FA7B54F7}" type="pres">
      <dgm:prSet presAssocID="{512A28BB-C942-4922-A5ED-0C06238444CB}" presName="spaceRect" presStyleCnt="0"/>
      <dgm:spPr/>
    </dgm:pt>
    <dgm:pt modelId="{A27AE19D-6B80-44CD-BA50-E365E6637784}" type="pres">
      <dgm:prSet presAssocID="{512A28BB-C942-4922-A5ED-0C06238444CB}" presName="parTx" presStyleLbl="revTx" presStyleIdx="2" presStyleCnt="4">
        <dgm:presLayoutVars>
          <dgm:chMax val="0"/>
          <dgm:chPref val="0"/>
        </dgm:presLayoutVars>
      </dgm:prSet>
      <dgm:spPr/>
    </dgm:pt>
    <dgm:pt modelId="{90782580-9D28-403B-B44D-815F2A1A9545}" type="pres">
      <dgm:prSet presAssocID="{3417FA04-7E8A-4610-B722-E21B6C052F82}" presName="sibTrans" presStyleCnt="0"/>
      <dgm:spPr/>
    </dgm:pt>
    <dgm:pt modelId="{1034F31D-9D60-4F1C-AC25-3DAE2A17B876}" type="pres">
      <dgm:prSet presAssocID="{DD6B3F90-D470-40C1-ABEF-47A63D836F98}" presName="compNode" presStyleCnt="0"/>
      <dgm:spPr/>
    </dgm:pt>
    <dgm:pt modelId="{51F10C84-4EF9-4EEF-A485-BB41152A85E7}" type="pres">
      <dgm:prSet presAssocID="{DD6B3F90-D470-40C1-ABEF-47A63D836F98}" presName="bgRect" presStyleLbl="bgShp" presStyleIdx="3" presStyleCnt="4"/>
      <dgm:spPr/>
    </dgm:pt>
    <dgm:pt modelId="{CC35AA8E-A712-4A8E-BBF3-668900A69C51}" type="pres">
      <dgm:prSet presAssocID="{DD6B3F90-D470-40C1-ABEF-47A63D836F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2D48DD-DB58-4C8C-AA0F-B5586E986AD7}" type="pres">
      <dgm:prSet presAssocID="{DD6B3F90-D470-40C1-ABEF-47A63D836F98}" presName="spaceRect" presStyleCnt="0"/>
      <dgm:spPr/>
    </dgm:pt>
    <dgm:pt modelId="{BB042F75-94AC-4B90-8C4F-D3637B73AC5F}" type="pres">
      <dgm:prSet presAssocID="{DD6B3F90-D470-40C1-ABEF-47A63D836F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86EA07-B839-4908-AC93-7C1AD8FEED23}" type="presOf" srcId="{8DE64966-220D-4189-8CA7-354A3819B2A8}" destId="{276C8B43-4314-4A51-BA06-BE4D72869932}" srcOrd="0" destOrd="0" presId="urn:microsoft.com/office/officeart/2018/2/layout/IconVerticalSolidList"/>
    <dgm:cxn modelId="{D7552721-21EE-4811-8AA5-114833347C1A}" srcId="{8DE64966-220D-4189-8CA7-354A3819B2A8}" destId="{512A28BB-C942-4922-A5ED-0C06238444CB}" srcOrd="2" destOrd="0" parTransId="{416A803E-C15E-41C8-8300-16E11B883723}" sibTransId="{3417FA04-7E8A-4610-B722-E21B6C052F82}"/>
    <dgm:cxn modelId="{F4C2FA33-F99A-4ECE-9A2B-4C3BA452146C}" srcId="{8DE64966-220D-4189-8CA7-354A3819B2A8}" destId="{0F71345C-96F6-41F9-85FF-1F08C1A3FDAD}" srcOrd="0" destOrd="0" parTransId="{C30E29C0-B5B9-412E-B199-ABA34AF94ED6}" sibTransId="{3FB468E4-E934-4855-B0B4-F524B20DC89F}"/>
    <dgm:cxn modelId="{7449F65B-04A3-4A7F-BAC5-0341A5982C56}" type="presOf" srcId="{DD6B3F90-D470-40C1-ABEF-47A63D836F98}" destId="{BB042F75-94AC-4B90-8C4F-D3637B73AC5F}" srcOrd="0" destOrd="0" presId="urn:microsoft.com/office/officeart/2018/2/layout/IconVerticalSolidList"/>
    <dgm:cxn modelId="{99C21B97-3E67-4C9E-A45C-54F291D408F2}" srcId="{8DE64966-220D-4189-8CA7-354A3819B2A8}" destId="{DD6B3F90-D470-40C1-ABEF-47A63D836F98}" srcOrd="3" destOrd="0" parTransId="{8E786965-5B16-475F-9180-686EE309220C}" sibTransId="{F891AF74-14FA-422C-9834-8D6BBB44CD34}"/>
    <dgm:cxn modelId="{099D0AA5-8DFC-4A84-BAEA-E7D61DD4AA92}" type="presOf" srcId="{2C70F05C-B6ED-4107-8D5C-A6D64D9E5887}" destId="{DC9969FB-50A7-4509-A6DA-6A05196FB15A}" srcOrd="0" destOrd="0" presId="urn:microsoft.com/office/officeart/2018/2/layout/IconVerticalSolidList"/>
    <dgm:cxn modelId="{E1EDE1B2-5925-4EA1-9FBC-A4039392E4C6}" srcId="{8DE64966-220D-4189-8CA7-354A3819B2A8}" destId="{2C70F05C-B6ED-4107-8D5C-A6D64D9E5887}" srcOrd="1" destOrd="0" parTransId="{3E66B208-B1F4-4498-BFAD-56C6429A92D9}" sibTransId="{72B0261D-477A-4ED3-826F-1C434E4617B6}"/>
    <dgm:cxn modelId="{E6FE54C5-C81D-4F8F-9B0C-7F98E8A44382}" type="presOf" srcId="{512A28BB-C942-4922-A5ED-0C06238444CB}" destId="{A27AE19D-6B80-44CD-BA50-E365E6637784}" srcOrd="0" destOrd="0" presId="urn:microsoft.com/office/officeart/2018/2/layout/IconVerticalSolidList"/>
    <dgm:cxn modelId="{537C45C9-3E06-4902-9FFF-0EC56011BCB6}" type="presOf" srcId="{0F71345C-96F6-41F9-85FF-1F08C1A3FDAD}" destId="{B81CBBD1-C623-40C1-974B-E418EAEFB193}" srcOrd="0" destOrd="0" presId="urn:microsoft.com/office/officeart/2018/2/layout/IconVerticalSolidList"/>
    <dgm:cxn modelId="{8AED44A6-C630-46F9-874B-625CB5738008}" type="presParOf" srcId="{276C8B43-4314-4A51-BA06-BE4D72869932}" destId="{BE45B839-BEAE-47BD-BF99-1F73604D6E42}" srcOrd="0" destOrd="0" presId="urn:microsoft.com/office/officeart/2018/2/layout/IconVerticalSolidList"/>
    <dgm:cxn modelId="{7CAC2963-66FD-4CA2-BDF0-7FEE00A696B0}" type="presParOf" srcId="{BE45B839-BEAE-47BD-BF99-1F73604D6E42}" destId="{33F7A0A9-0475-4E74-B311-8905B1CE0C3C}" srcOrd="0" destOrd="0" presId="urn:microsoft.com/office/officeart/2018/2/layout/IconVerticalSolidList"/>
    <dgm:cxn modelId="{0AE3A996-836A-4D69-88D5-0B1DBF8270F2}" type="presParOf" srcId="{BE45B839-BEAE-47BD-BF99-1F73604D6E42}" destId="{585E8C48-C9A9-4793-B71D-F88AE3EF317A}" srcOrd="1" destOrd="0" presId="urn:microsoft.com/office/officeart/2018/2/layout/IconVerticalSolidList"/>
    <dgm:cxn modelId="{23788C1B-4D4B-4DD9-9593-E64FE47AA723}" type="presParOf" srcId="{BE45B839-BEAE-47BD-BF99-1F73604D6E42}" destId="{5358DD61-C940-4E2C-8E3E-FE404661F92A}" srcOrd="2" destOrd="0" presId="urn:microsoft.com/office/officeart/2018/2/layout/IconVerticalSolidList"/>
    <dgm:cxn modelId="{A64F81CE-391E-49F4-8454-5A72BDCF7336}" type="presParOf" srcId="{BE45B839-BEAE-47BD-BF99-1F73604D6E42}" destId="{B81CBBD1-C623-40C1-974B-E418EAEFB193}" srcOrd="3" destOrd="0" presId="urn:microsoft.com/office/officeart/2018/2/layout/IconVerticalSolidList"/>
    <dgm:cxn modelId="{1C63750F-0CF0-4694-BD55-40B10F21A66D}" type="presParOf" srcId="{276C8B43-4314-4A51-BA06-BE4D72869932}" destId="{AB9990DC-D474-441D-80BB-2E8768CC6BF2}" srcOrd="1" destOrd="0" presId="urn:microsoft.com/office/officeart/2018/2/layout/IconVerticalSolidList"/>
    <dgm:cxn modelId="{B6F37B73-CF62-46B7-9627-3BE375EAEA16}" type="presParOf" srcId="{276C8B43-4314-4A51-BA06-BE4D72869932}" destId="{4266BCD7-8800-4D45-B5ED-80EDF42285DE}" srcOrd="2" destOrd="0" presId="urn:microsoft.com/office/officeart/2018/2/layout/IconVerticalSolidList"/>
    <dgm:cxn modelId="{FB709F40-7C13-4E02-9DC5-C550431DB6ED}" type="presParOf" srcId="{4266BCD7-8800-4D45-B5ED-80EDF42285DE}" destId="{140AEAAE-91BA-4FA5-BB28-439DE6EC9FC9}" srcOrd="0" destOrd="0" presId="urn:microsoft.com/office/officeart/2018/2/layout/IconVerticalSolidList"/>
    <dgm:cxn modelId="{B77D1437-FC4F-41CB-9182-FF6487298F5C}" type="presParOf" srcId="{4266BCD7-8800-4D45-B5ED-80EDF42285DE}" destId="{50C22780-7B14-47E5-9625-F0C37443D8B0}" srcOrd="1" destOrd="0" presId="urn:microsoft.com/office/officeart/2018/2/layout/IconVerticalSolidList"/>
    <dgm:cxn modelId="{D89C75B9-BB52-4285-BB9B-58C05C1B02EC}" type="presParOf" srcId="{4266BCD7-8800-4D45-B5ED-80EDF42285DE}" destId="{C8F9C894-9ABB-4420-B929-368DACC0725F}" srcOrd="2" destOrd="0" presId="urn:microsoft.com/office/officeart/2018/2/layout/IconVerticalSolidList"/>
    <dgm:cxn modelId="{8CAD325D-B673-4B09-8E1B-E3D1EF50451F}" type="presParOf" srcId="{4266BCD7-8800-4D45-B5ED-80EDF42285DE}" destId="{DC9969FB-50A7-4509-A6DA-6A05196FB15A}" srcOrd="3" destOrd="0" presId="urn:microsoft.com/office/officeart/2018/2/layout/IconVerticalSolidList"/>
    <dgm:cxn modelId="{64A0DFA7-29F5-4467-8EB8-8C2E01180DE2}" type="presParOf" srcId="{276C8B43-4314-4A51-BA06-BE4D72869932}" destId="{2180B0A9-3E4A-46C8-9DC9-A29C6DC2006E}" srcOrd="3" destOrd="0" presId="urn:microsoft.com/office/officeart/2018/2/layout/IconVerticalSolidList"/>
    <dgm:cxn modelId="{A191161C-CF49-4500-8EC8-FA06ACA833D9}" type="presParOf" srcId="{276C8B43-4314-4A51-BA06-BE4D72869932}" destId="{9E19B6D7-0FCB-49D5-AE37-982C95E9CCCA}" srcOrd="4" destOrd="0" presId="urn:microsoft.com/office/officeart/2018/2/layout/IconVerticalSolidList"/>
    <dgm:cxn modelId="{24050434-D36B-446C-88FC-FA6D3947613D}" type="presParOf" srcId="{9E19B6D7-0FCB-49D5-AE37-982C95E9CCCA}" destId="{35BFA7CE-D936-479D-8112-5AC4968D49BB}" srcOrd="0" destOrd="0" presId="urn:microsoft.com/office/officeart/2018/2/layout/IconVerticalSolidList"/>
    <dgm:cxn modelId="{70FA2682-BBC3-466B-8222-5BB2EAD9378F}" type="presParOf" srcId="{9E19B6D7-0FCB-49D5-AE37-982C95E9CCCA}" destId="{82590125-2FE4-43B4-83FB-867339AD4739}" srcOrd="1" destOrd="0" presId="urn:microsoft.com/office/officeart/2018/2/layout/IconVerticalSolidList"/>
    <dgm:cxn modelId="{76E25339-8D5F-466F-9D11-466116541E08}" type="presParOf" srcId="{9E19B6D7-0FCB-49D5-AE37-982C95E9CCCA}" destId="{68AB0F8E-015D-41AC-AED4-4414FA7B54F7}" srcOrd="2" destOrd="0" presId="urn:microsoft.com/office/officeart/2018/2/layout/IconVerticalSolidList"/>
    <dgm:cxn modelId="{3AC9CAD2-1C2B-42BF-8033-9CB7AD234EFC}" type="presParOf" srcId="{9E19B6D7-0FCB-49D5-AE37-982C95E9CCCA}" destId="{A27AE19D-6B80-44CD-BA50-E365E6637784}" srcOrd="3" destOrd="0" presId="urn:microsoft.com/office/officeart/2018/2/layout/IconVerticalSolidList"/>
    <dgm:cxn modelId="{F2C15120-B979-40EE-B124-DE6534F9C6E7}" type="presParOf" srcId="{276C8B43-4314-4A51-BA06-BE4D72869932}" destId="{90782580-9D28-403B-B44D-815F2A1A9545}" srcOrd="5" destOrd="0" presId="urn:microsoft.com/office/officeart/2018/2/layout/IconVerticalSolidList"/>
    <dgm:cxn modelId="{2E828B36-C382-4DB7-97C1-EC4DB3F1719A}" type="presParOf" srcId="{276C8B43-4314-4A51-BA06-BE4D72869932}" destId="{1034F31D-9D60-4F1C-AC25-3DAE2A17B876}" srcOrd="6" destOrd="0" presId="urn:microsoft.com/office/officeart/2018/2/layout/IconVerticalSolidList"/>
    <dgm:cxn modelId="{6D4FD842-1FF5-458B-9539-7AB79C3001DD}" type="presParOf" srcId="{1034F31D-9D60-4F1C-AC25-3DAE2A17B876}" destId="{51F10C84-4EF9-4EEF-A485-BB41152A85E7}" srcOrd="0" destOrd="0" presId="urn:microsoft.com/office/officeart/2018/2/layout/IconVerticalSolidList"/>
    <dgm:cxn modelId="{71D58D39-2316-47BC-B98D-EA4D4A1ACEE8}" type="presParOf" srcId="{1034F31D-9D60-4F1C-AC25-3DAE2A17B876}" destId="{CC35AA8E-A712-4A8E-BBF3-668900A69C51}" srcOrd="1" destOrd="0" presId="urn:microsoft.com/office/officeart/2018/2/layout/IconVerticalSolidList"/>
    <dgm:cxn modelId="{00799008-11E5-4A01-86A9-B2A307E04AC2}" type="presParOf" srcId="{1034F31D-9D60-4F1C-AC25-3DAE2A17B876}" destId="{912D48DD-DB58-4C8C-AA0F-B5586E986AD7}" srcOrd="2" destOrd="0" presId="urn:microsoft.com/office/officeart/2018/2/layout/IconVerticalSolidList"/>
    <dgm:cxn modelId="{DC194408-1702-41D5-955D-72E605D0B185}" type="presParOf" srcId="{1034F31D-9D60-4F1C-AC25-3DAE2A17B876}" destId="{BB042F75-94AC-4B90-8C4F-D3637B73AC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7A0A9-0475-4E74-B311-8905B1CE0C3C}">
      <dsp:nvSpPr>
        <dsp:cNvPr id="0" name=""/>
        <dsp:cNvSpPr/>
      </dsp:nvSpPr>
      <dsp:spPr>
        <a:xfrm>
          <a:off x="0" y="2299"/>
          <a:ext cx="6812280" cy="1165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E8C48-C9A9-4793-B71D-F88AE3EF317A}">
      <dsp:nvSpPr>
        <dsp:cNvPr id="0" name=""/>
        <dsp:cNvSpPr/>
      </dsp:nvSpPr>
      <dsp:spPr>
        <a:xfrm>
          <a:off x="352598" y="264562"/>
          <a:ext cx="641087" cy="641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BBD1-C623-40C1-974B-E418EAEFB193}">
      <dsp:nvSpPr>
        <dsp:cNvPr id="0" name=""/>
        <dsp:cNvSpPr/>
      </dsp:nvSpPr>
      <dsp:spPr>
        <a:xfrm>
          <a:off x="1346283" y="2299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Very powerful and rewarding</a:t>
          </a:r>
        </a:p>
      </dsp:txBody>
      <dsp:txXfrm>
        <a:off x="1346283" y="2299"/>
        <a:ext cx="5465996" cy="1165613"/>
      </dsp:txXfrm>
    </dsp:sp>
    <dsp:sp modelId="{140AEAAE-91BA-4FA5-BB28-439DE6EC9FC9}">
      <dsp:nvSpPr>
        <dsp:cNvPr id="0" name=""/>
        <dsp:cNvSpPr/>
      </dsp:nvSpPr>
      <dsp:spPr>
        <a:xfrm>
          <a:off x="0" y="1459316"/>
          <a:ext cx="6812280" cy="1165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22780-7B14-47E5-9625-F0C37443D8B0}">
      <dsp:nvSpPr>
        <dsp:cNvPr id="0" name=""/>
        <dsp:cNvSpPr/>
      </dsp:nvSpPr>
      <dsp:spPr>
        <a:xfrm>
          <a:off x="352598" y="1721579"/>
          <a:ext cx="641087" cy="641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969FB-50A7-4509-A6DA-6A05196FB15A}">
      <dsp:nvSpPr>
        <dsp:cNvPr id="0" name=""/>
        <dsp:cNvSpPr/>
      </dsp:nvSpPr>
      <dsp:spPr>
        <a:xfrm>
          <a:off x="1346283" y="1459316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Purposely and intricately crafted for efficiency</a:t>
          </a:r>
        </a:p>
      </dsp:txBody>
      <dsp:txXfrm>
        <a:off x="1346283" y="1459316"/>
        <a:ext cx="5465996" cy="1165613"/>
      </dsp:txXfrm>
    </dsp:sp>
    <dsp:sp modelId="{35BFA7CE-D936-479D-8112-5AC4968D49BB}">
      <dsp:nvSpPr>
        <dsp:cNvPr id="0" name=""/>
        <dsp:cNvSpPr/>
      </dsp:nvSpPr>
      <dsp:spPr>
        <a:xfrm>
          <a:off x="0" y="2916333"/>
          <a:ext cx="6812280" cy="1165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90125-2FE4-43B4-83FB-867339AD4739}">
      <dsp:nvSpPr>
        <dsp:cNvPr id="0" name=""/>
        <dsp:cNvSpPr/>
      </dsp:nvSpPr>
      <dsp:spPr>
        <a:xfrm>
          <a:off x="352598" y="3178596"/>
          <a:ext cx="641087" cy="641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AE19D-6B80-44CD-BA50-E365E6637784}">
      <dsp:nvSpPr>
        <dsp:cNvPr id="0" name=""/>
        <dsp:cNvSpPr/>
      </dsp:nvSpPr>
      <dsp:spPr>
        <a:xfrm>
          <a:off x="1346283" y="2916333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Fine-tuned control and excellent performance</a:t>
          </a:r>
        </a:p>
      </dsp:txBody>
      <dsp:txXfrm>
        <a:off x="1346283" y="2916333"/>
        <a:ext cx="5465996" cy="1165613"/>
      </dsp:txXfrm>
    </dsp:sp>
    <dsp:sp modelId="{51F10C84-4EF9-4EEF-A485-BB41152A85E7}">
      <dsp:nvSpPr>
        <dsp:cNvPr id="0" name=""/>
        <dsp:cNvSpPr/>
      </dsp:nvSpPr>
      <dsp:spPr>
        <a:xfrm>
          <a:off x="0" y="4373350"/>
          <a:ext cx="6812280" cy="1165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5AA8E-A712-4A8E-BBF3-668900A69C51}">
      <dsp:nvSpPr>
        <dsp:cNvPr id="0" name=""/>
        <dsp:cNvSpPr/>
      </dsp:nvSpPr>
      <dsp:spPr>
        <a:xfrm>
          <a:off x="352598" y="4635613"/>
          <a:ext cx="641087" cy="641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42F75-94AC-4B90-8C4F-D3637B73AC5F}">
      <dsp:nvSpPr>
        <dsp:cNvPr id="0" name=""/>
        <dsp:cNvSpPr/>
      </dsp:nvSpPr>
      <dsp:spPr>
        <a:xfrm>
          <a:off x="1346283" y="4373350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Learning it helps to understand high performance computing concepts</a:t>
          </a:r>
        </a:p>
      </dsp:txBody>
      <dsp:txXfrm>
        <a:off x="1346283" y="4373350"/>
        <a:ext cx="5465996" cy="1165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98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9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3A49C-C7C5-46DA-8235-382EDCA4F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F3457-1DA9-427C-A577-E824F7945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CUDA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5974B-6F6F-4EB1-A993-482AC31E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CS 1645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Jason Henriquez and </a:t>
            </a:r>
            <a:r>
              <a:rPr lang="en-US" sz="2000" dirty="0" err="1"/>
              <a:t>Ziyu</a:t>
            </a:r>
            <a:r>
              <a:rPr lang="en-US" sz="2000" dirty="0"/>
              <a:t> Zhang (</a:t>
            </a:r>
            <a:r>
              <a:rPr lang="en-US" sz="2000" dirty="0" err="1"/>
              <a:t>Ronian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655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6D65-64C0-4E20-ABC4-2532C901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CB20-27D1-47BF-A868-3E50F218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Allocated memory with </a:t>
            </a:r>
            <a:r>
              <a:rPr lang="en-US" dirty="0" err="1"/>
              <a:t>cudaMallocManaged</a:t>
            </a:r>
            <a:r>
              <a:rPr lang="en-US" dirty="0"/>
              <a:t>()</a:t>
            </a:r>
          </a:p>
          <a:p>
            <a:r>
              <a:rPr lang="en-US" dirty="0"/>
              <a:t>Deallocate memory with </a:t>
            </a:r>
            <a:r>
              <a:rPr lang="en-US" dirty="0" err="1"/>
              <a:t>cudaFree</a:t>
            </a:r>
            <a:r>
              <a:rPr lang="en-US" dirty="0"/>
              <a:t>()</a:t>
            </a:r>
          </a:p>
          <a:p>
            <a:r>
              <a:rPr lang="en-US" dirty="0"/>
              <a:t>Unified memory</a:t>
            </a:r>
          </a:p>
          <a:p>
            <a:pPr lvl="1"/>
            <a:r>
              <a:rPr lang="en-US" dirty="0"/>
              <a:t>can be accessed by every CPU and GPU in a system</a:t>
            </a:r>
          </a:p>
          <a:p>
            <a:r>
              <a:rPr lang="en-US" dirty="0" err="1"/>
              <a:t>cudaDeviceSynchronize</a:t>
            </a:r>
            <a:r>
              <a:rPr lang="en-US" dirty="0"/>
              <a:t>() to maintain synchronization and intended program flow</a:t>
            </a:r>
          </a:p>
        </p:txBody>
      </p:sp>
    </p:spTree>
    <p:extLst>
      <p:ext uri="{BB962C8B-B14F-4D97-AF65-F5344CB8AC3E}">
        <p14:creationId xmlns:p14="http://schemas.microsoft.com/office/powerpoint/2010/main" val="49242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2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9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294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B6D65-64C0-4E20-ABC4-2532C901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CUDA C Memory Example</a:t>
            </a:r>
          </a:p>
        </p:txBody>
      </p:sp>
      <p:sp>
        <p:nvSpPr>
          <p:cNvPr id="12295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CB20-27D1-47BF-A868-3E50F218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Allocated memory with cudaMallocManaged()</a:t>
            </a:r>
          </a:p>
          <a:p>
            <a:pPr>
              <a:lnSpc>
                <a:spcPct val="100000"/>
              </a:lnSpc>
            </a:pPr>
            <a:r>
              <a:rPr lang="en-US" sz="1700"/>
              <a:t>Deallocate memory with cudaFree()</a:t>
            </a:r>
          </a:p>
          <a:p>
            <a:pPr>
              <a:lnSpc>
                <a:spcPct val="100000"/>
              </a:lnSpc>
            </a:pPr>
            <a:r>
              <a:rPr lang="en-US" sz="1700"/>
              <a:t>Unified memory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can be accessed by every CPU and GPU in a system</a:t>
            </a:r>
          </a:p>
          <a:p>
            <a:pPr>
              <a:lnSpc>
                <a:spcPct val="100000"/>
              </a:lnSpc>
            </a:pPr>
            <a:r>
              <a:rPr lang="en-US" sz="1700"/>
              <a:t>cudaDeviceSynchronize() to maintain synchronization and intended program flow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1D0D588-C6B9-48B5-866C-F7080911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2102947"/>
            <a:ext cx="6921940" cy="276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3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FAEA-F44E-424B-905E-253612EA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C Syntax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44BA-36A3-4290-A747-30F88722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keyword </a:t>
            </a:r>
            <a:r>
              <a:rPr lang="en-US" dirty="0" err="1"/>
              <a:t>gridDim.x</a:t>
            </a:r>
            <a:r>
              <a:rPr lang="en-US" dirty="0"/>
              <a:t> provides the number of blocks in the grid</a:t>
            </a:r>
          </a:p>
          <a:p>
            <a:r>
              <a:rPr lang="en-US" dirty="0" err="1"/>
              <a:t>blockIdx.x</a:t>
            </a:r>
            <a:r>
              <a:rPr lang="en-US" dirty="0"/>
              <a:t> contains the index of the current thread block in the grid</a:t>
            </a:r>
          </a:p>
          <a:p>
            <a:r>
              <a:rPr lang="en-US" dirty="0"/>
              <a:t>Block size in </a:t>
            </a:r>
            <a:r>
              <a:rPr lang="en-US" dirty="0" err="1"/>
              <a:t>blockDim.x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5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69F32-0735-4EF1-AAA2-1F7D9D30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threadidx.x</a:t>
            </a:r>
            <a:r>
              <a:rPr lang="en-US" dirty="0"/>
              <a:t> and </a:t>
            </a:r>
            <a:r>
              <a:rPr lang="en-US" dirty="0" err="1"/>
              <a:t>blockidx.x</a:t>
            </a:r>
            <a:r>
              <a:rPr lang="en-US" dirty="0"/>
              <a:t> (Cont.)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9FB72-153A-496E-802C-A458FFB01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6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17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318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032F-21E8-4EE3-975D-F920078A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Idiomatic CUDA Example</a:t>
            </a:r>
          </a:p>
        </p:txBody>
      </p:sp>
      <p:sp>
        <p:nvSpPr>
          <p:cNvPr id="13319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592F-7C5D-41A4-A3DE-FED6FA49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Idiomatic CUDA snippet</a:t>
            </a:r>
          </a:p>
          <a:p>
            <a:pPr lvl="1"/>
            <a:r>
              <a:rPr lang="en-US" sz="1700"/>
              <a:t>each thread is getting its index by:</a:t>
            </a:r>
          </a:p>
          <a:p>
            <a:pPr lvl="2"/>
            <a:r>
              <a:rPr lang="en-US" sz="1700"/>
              <a:t>calculating the offset to the start of its block and…</a:t>
            </a:r>
          </a:p>
          <a:p>
            <a:pPr lvl="2"/>
            <a:r>
              <a:rPr lang="en-US" sz="1700"/>
              <a:t>adding the index of the thread within the block</a:t>
            </a:r>
          </a:p>
          <a:p>
            <a:endParaRPr lang="en-US" sz="170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A349DE0-D132-4379-AC8E-6A85B549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2163380"/>
            <a:ext cx="6921940" cy="264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257CA-0188-4C3C-BCF8-2047058F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Execution Time Comparison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726E9A4-A3F6-4B85-8D78-D02DA04DC3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299464"/>
            <a:ext cx="6846363" cy="410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5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97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24498-C407-415F-9396-14095A6D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Comparisons</a:t>
            </a:r>
          </a:p>
        </p:txBody>
      </p:sp>
      <p:sp>
        <p:nvSpPr>
          <p:cNvPr id="8198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C431-617F-4CAC-BD03-387CD840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OpenMP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application programming interface for shared-memory multiprocessing programming that offers pragmas, directives, clauses, and work-sharing constructs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POSIX Threads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Offer a set of types, functions, and constants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CUDA C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An entire programming language</a:t>
            </a:r>
          </a:p>
        </p:txBody>
      </p:sp>
      <p:pic>
        <p:nvPicPr>
          <p:cNvPr id="8194" name="Picture 2" descr="Programming Guide :: CUDA Toolkit Documentation">
            <a:extLst>
              <a:ext uri="{FF2B5EF4-FFF2-40B4-BE49-F238E27FC236}">
                <a16:creationId xmlns:a16="http://schemas.microsoft.com/office/drawing/2014/main" id="{DF31633D-CD1A-4A62-84AD-BF2AE8F6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506474"/>
            <a:ext cx="6656832" cy="374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7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18B34-1A48-4B5B-8DD1-5E332837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 dirty="0"/>
              <a:t>CUDA C Difficulty</a:t>
            </a:r>
          </a:p>
        </p:txBody>
      </p:sp>
      <p:pic>
        <p:nvPicPr>
          <p:cNvPr id="7170" name="Picture 2" descr="Basic Concepts in GPU Computing - Hao Gao - Medium">
            <a:extLst>
              <a:ext uri="{FF2B5EF4-FFF2-40B4-BE49-F238E27FC236}">
                <a16:creationId xmlns:a16="http://schemas.microsoft.com/office/drawing/2014/main" id="{BA3974B5-DB54-4519-A219-04DEA95A3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r="3" b="2539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Rectangle 72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4" name="Rectangle 7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184D-0B1E-4599-9E7B-81F7FDFC3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/>
              <a:t>The most difficult part of the project was fully conceptualizing the CUDA execution model</a:t>
            </a:r>
          </a:p>
          <a:p>
            <a:pPr lvl="1"/>
            <a:r>
              <a:rPr lang="en-US" sz="1700"/>
              <a:t>the mapping of thread blocks to Streaming Multiprocessors (SMs)</a:t>
            </a:r>
          </a:p>
          <a:p>
            <a:r>
              <a:rPr lang="en-US" sz="1700"/>
              <a:t>CUDA has a higher learning curve than POSIX Threads or OpenMP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05892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0" name="Rectangle 7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1C3EA-ABB2-4637-8A42-F7A35114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2900"/>
              <a:t>Should CUDA Be Added to CS1645 Curriculum?</a:t>
            </a:r>
          </a:p>
        </p:txBody>
      </p:sp>
      <p:sp>
        <p:nvSpPr>
          <p:cNvPr id="9221" name="Rectangle 7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2" name="Rectangle 7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FB44-9CF1-4E90-9316-C9CDBE09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No</a:t>
            </a:r>
          </a:p>
          <a:p>
            <a:pPr lvl="1"/>
            <a:r>
              <a:rPr lang="en-US" sz="1700" dirty="0"/>
              <a:t>Exceptionally high learning curve </a:t>
            </a:r>
          </a:p>
          <a:p>
            <a:pPr lvl="1"/>
            <a:r>
              <a:rPr lang="en-US" sz="1700" dirty="0"/>
              <a:t>Would unnecessarily burden students</a:t>
            </a:r>
          </a:p>
          <a:p>
            <a:pPr lvl="1"/>
            <a:r>
              <a:rPr lang="en-US" sz="1700" dirty="0"/>
              <a:t>Would demand enough time teaching it that other concepts would receive less attention</a:t>
            </a:r>
          </a:p>
        </p:txBody>
      </p:sp>
      <p:pic>
        <p:nvPicPr>
          <p:cNvPr id="9218" name="Picture 2" descr="Learning Curve Theory: The Definitive Guide">
            <a:extLst>
              <a:ext uri="{FF2B5EF4-FFF2-40B4-BE49-F238E27FC236}">
                <a16:creationId xmlns:a16="http://schemas.microsoft.com/office/drawing/2014/main" id="{BCFEA945-2FDB-4373-87C8-6A11F572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254515"/>
            <a:ext cx="6440424" cy="429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72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C660E-88D0-4B25-B03C-781966A0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CUDA Strengths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007530-BBBA-4C0D-8927-7136A11FA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75756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42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3E736-1C4A-4DA3-9547-5A9B9860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Background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2A41-F35C-41E9-AB18-53DEB6CC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Graphics processing unit (GPU)</a:t>
            </a:r>
          </a:p>
          <a:p>
            <a:r>
              <a:rPr lang="en-US" sz="1800" dirty="0"/>
              <a:t>Designed with a highly parallel structure</a:t>
            </a:r>
          </a:p>
          <a:p>
            <a:r>
              <a:rPr lang="en-US" sz="1800" dirty="0"/>
              <a:t>Mostly utilized for efficiently manipulating computer graphics and image processing</a:t>
            </a:r>
          </a:p>
          <a:p>
            <a:r>
              <a:rPr lang="en-US" sz="1800" dirty="0"/>
              <a:t>Extremely efficient for algorithms that process large blocks of data in parallel</a:t>
            </a:r>
          </a:p>
          <a:p>
            <a:pPr lvl="1"/>
            <a:r>
              <a:rPr lang="en-US" sz="1400" dirty="0"/>
              <a:t>That might be useful someday!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75EB6-88EF-457D-89B9-19BCCDE7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1987505"/>
            <a:ext cx="4237686" cy="28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6DB74-1910-4C2F-857D-1167140D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When to Use CUDA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5255-567E-41A1-BF71-048CBD7E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Familiarizing yourself with parallel computing and the underlying concepts</a:t>
            </a:r>
          </a:p>
          <a:p>
            <a:r>
              <a:rPr lang="en-US" sz="1700"/>
              <a:t>Applications in which many business logic and abstractions are unnecessary</a:t>
            </a:r>
          </a:p>
          <a:p>
            <a:r>
              <a:rPr lang="en-US" sz="1700"/>
              <a:t>Efficient mathematical calculations and data processing needed</a:t>
            </a:r>
          </a:p>
          <a:p>
            <a:endParaRPr lang="en-US" sz="1700"/>
          </a:p>
        </p:txBody>
      </p:sp>
      <p:pic>
        <p:nvPicPr>
          <p:cNvPr id="11266" name="Picture 2" descr="4 Key Considerations For Ethical, Compliant Data Processing">
            <a:extLst>
              <a:ext uri="{FF2B5EF4-FFF2-40B4-BE49-F238E27FC236}">
                <a16:creationId xmlns:a16="http://schemas.microsoft.com/office/drawing/2014/main" id="{C0927EBD-180D-4CA3-BD02-4A954EF7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947489"/>
            <a:ext cx="6656832" cy="286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62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High performance computing: Do you need it? | Network World">
            <a:extLst>
              <a:ext uri="{FF2B5EF4-FFF2-40B4-BE49-F238E27FC236}">
                <a16:creationId xmlns:a16="http://schemas.microsoft.com/office/drawing/2014/main" id="{6F7ADB19-7650-436C-940D-E6BD63449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" b="8620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7271C6-84DD-4F1F-868C-3A5502EA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Conclusion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A16D-83D1-46E9-81AD-431652D6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/>
              <a:t>CUDA proved to be difficult to learn</a:t>
            </a:r>
          </a:p>
          <a:p>
            <a:r>
              <a:rPr lang="en-US" sz="2000" dirty="0"/>
              <a:t>CUDA C is a powerful programming language</a:t>
            </a:r>
          </a:p>
          <a:p>
            <a:r>
              <a:rPr lang="en-US" sz="2000" dirty="0"/>
              <a:t>CUDA itself is a formidable parallel computing platform</a:t>
            </a:r>
          </a:p>
          <a:p>
            <a:r>
              <a:rPr lang="en-US" sz="2000" dirty="0"/>
              <a:t>A staple of high-performance computing, for better or worse</a:t>
            </a:r>
          </a:p>
          <a:p>
            <a:pPr lvl="1"/>
            <a:r>
              <a:rPr lang="en-US" sz="2000" dirty="0"/>
              <a:t>Unlikely that we (the authors) will want to use it again</a:t>
            </a:r>
          </a:p>
        </p:txBody>
      </p:sp>
    </p:spTree>
    <p:extLst>
      <p:ext uri="{BB962C8B-B14F-4D97-AF65-F5344CB8AC3E}">
        <p14:creationId xmlns:p14="http://schemas.microsoft.com/office/powerpoint/2010/main" val="3153125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44780-B5FF-4F1A-ACD0-1F5FE180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What’s CUDA?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5982-1651-40E8-9AA0-CFC8E762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CUDA stands for Compute Unified Device Architecture</a:t>
            </a:r>
          </a:p>
          <a:p>
            <a:r>
              <a:rPr lang="en-US" sz="1700" dirty="0"/>
              <a:t>Released June 23, 2007</a:t>
            </a:r>
          </a:p>
          <a:p>
            <a:r>
              <a:rPr lang="en-US" sz="1700" dirty="0"/>
              <a:t>Platform for parallel computing</a:t>
            </a:r>
          </a:p>
          <a:p>
            <a:r>
              <a:rPr lang="en-US" sz="1700" dirty="0"/>
              <a:t>Programming model</a:t>
            </a:r>
          </a:p>
          <a:p>
            <a:r>
              <a:rPr lang="en-US" sz="1700" dirty="0"/>
              <a:t>Utilizes graphics processing units</a:t>
            </a:r>
          </a:p>
        </p:txBody>
      </p:sp>
      <p:pic>
        <p:nvPicPr>
          <p:cNvPr id="5" name="Picture 2" descr="CUDA - Wikipedia">
            <a:extLst>
              <a:ext uri="{FF2B5EF4-FFF2-40B4-BE49-F238E27FC236}">
                <a16:creationId xmlns:a16="http://schemas.microsoft.com/office/drawing/2014/main" id="{19EF22C0-66AF-4778-A880-C722A629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447728"/>
            <a:ext cx="6440424" cy="390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BA755-CF06-4948-9925-9C1D6785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What’s CUDA? Part II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C78E-10BC-475D-9E80-FC9FA9C2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Allows GPUs to be used for general purpose processing</a:t>
            </a:r>
          </a:p>
          <a:p>
            <a:r>
              <a:rPr lang="en-US" sz="1700"/>
              <a:t>Enables fast and efficient general-purpose mathematical calculations</a:t>
            </a:r>
          </a:p>
          <a:p>
            <a:r>
              <a:rPr lang="en-US" sz="1700"/>
              <a:t>Acts a software layer</a:t>
            </a:r>
          </a:p>
          <a:p>
            <a:pPr lvl="1"/>
            <a:r>
              <a:rPr lang="en-US" sz="1700"/>
              <a:t>Provides direct access to the GPU’s virtual instruction set and parallel computational elements</a:t>
            </a:r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478205A0-CDD1-479B-B888-32A49CE5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359469"/>
            <a:ext cx="6656832" cy="40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6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A7852-2F1F-4DAB-814B-32F6FCE7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Motivations for CUDA</a:t>
            </a:r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7833-0A66-44BE-89D1-3ED084AB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GPUs could be utilized for calculations before CUDA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APIs like Direct3D and OpenGL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However…</a:t>
            </a:r>
          </a:p>
          <a:p>
            <a:pPr lvl="2">
              <a:lnSpc>
                <a:spcPct val="100000"/>
              </a:lnSpc>
            </a:pPr>
            <a:r>
              <a:rPr lang="en-US" sz="1700"/>
              <a:t>To use these abilities effectively, advanced graphics programming skills required</a:t>
            </a:r>
          </a:p>
          <a:p>
            <a:pPr lvl="2">
              <a:lnSpc>
                <a:spcPct val="100000"/>
              </a:lnSpc>
            </a:pPr>
            <a:r>
              <a:rPr lang="en-US" sz="1700"/>
              <a:t>Many programmers lacked this expertise, but still could theoretically greatly benefit from the speed and efficiency of GPUs </a:t>
            </a:r>
          </a:p>
        </p:txBody>
      </p:sp>
      <p:pic>
        <p:nvPicPr>
          <p:cNvPr id="2050" name="Picture 2" descr="C++ OpenGL #1 - Some basic GLUT - YouTube">
            <a:extLst>
              <a:ext uri="{FF2B5EF4-FFF2-40B4-BE49-F238E27FC236}">
                <a16:creationId xmlns:a16="http://schemas.microsoft.com/office/drawing/2014/main" id="{04BFBA7E-AD8D-492B-A442-F5A37A07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589954"/>
            <a:ext cx="6440424" cy="36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25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AE210-8B23-409D-81CA-DCD9B576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What Does CUDA Offer?</a:t>
            </a: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2B96-5976-4970-B664-4FECC1C5C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CUDA platform provides:</a:t>
            </a:r>
          </a:p>
          <a:p>
            <a:pPr lvl="1"/>
            <a:r>
              <a:rPr lang="en-US" sz="1800" dirty="0"/>
              <a:t>Compiler directives</a:t>
            </a:r>
          </a:p>
          <a:p>
            <a:pPr lvl="1"/>
            <a:r>
              <a:rPr lang="en-US" sz="1800" dirty="0"/>
              <a:t>CUDA-accelerated libraries</a:t>
            </a:r>
          </a:p>
          <a:p>
            <a:pPr lvl="1"/>
            <a:r>
              <a:rPr lang="en-US" sz="1800" dirty="0"/>
              <a:t>Extensions to languages like C/C++ (</a:t>
            </a:r>
            <a:r>
              <a:rPr lang="en-US" sz="1800" dirty="0" err="1"/>
              <a:t>Cuda</a:t>
            </a:r>
            <a:r>
              <a:rPr lang="en-US" sz="1800" dirty="0"/>
              <a:t> C/C++)</a:t>
            </a:r>
          </a:p>
          <a:p>
            <a:pPr lvl="0"/>
            <a:r>
              <a:rPr lang="en-US" sz="1800" dirty="0"/>
              <a:t>Parallel programming specialists can employ the resources of the GPU even without graphics programming knowledge</a:t>
            </a:r>
          </a:p>
          <a:p>
            <a:pPr lvl="0"/>
            <a:r>
              <a:rPr lang="en-US" sz="1800" dirty="0"/>
              <a:t>CUDA C is the primary focus of this project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098" name="Picture 2" descr="Hello, CUDA++ | migo::blog">
            <a:extLst>
              <a:ext uri="{FF2B5EF4-FFF2-40B4-BE49-F238E27FC236}">
                <a16:creationId xmlns:a16="http://schemas.microsoft.com/office/drawing/2014/main" id="{A0973F6E-4A7A-40F8-9039-8721686E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272395"/>
            <a:ext cx="4237686" cy="42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7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EA939-A682-4629-A155-F6ACDD7F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Real-Life Applications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7CB6-1395-4D4E-BFA3-2C994694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Computing maximum flows in a flow network</a:t>
            </a:r>
          </a:p>
          <a:p>
            <a:r>
              <a:rPr lang="en-US" sz="1700"/>
              <a:t>Fast sorting of large lists</a:t>
            </a:r>
          </a:p>
          <a:p>
            <a:r>
              <a:rPr lang="en-US" sz="1700"/>
              <a:t>Two-dimensional fast wavelet transform</a:t>
            </a:r>
          </a:p>
          <a:p>
            <a:r>
              <a:rPr lang="en-US" sz="1700"/>
              <a:t>Molecular dynamics simulations</a:t>
            </a:r>
          </a:p>
          <a:p>
            <a:r>
              <a:rPr lang="en-US" sz="1700"/>
              <a:t>Machine learning</a:t>
            </a:r>
          </a:p>
        </p:txBody>
      </p:sp>
      <p:pic>
        <p:nvPicPr>
          <p:cNvPr id="10242" name="Picture 2" descr="Deep Learning | NVIDIA Developer">
            <a:extLst>
              <a:ext uri="{FF2B5EF4-FFF2-40B4-BE49-F238E27FC236}">
                <a16:creationId xmlns:a16="http://schemas.microsoft.com/office/drawing/2014/main" id="{7C85D15A-059E-46FA-A3F7-8ECFC51F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2094890"/>
            <a:ext cx="6922008" cy="276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06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DB27-A50E-4900-AD3B-53865627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CUDA C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CAD9-F130-45C1-8A26-62C99A41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 C kernels</a:t>
            </a:r>
          </a:p>
          <a:p>
            <a:pPr lvl="1"/>
            <a:r>
              <a:rPr lang="en-US" dirty="0"/>
              <a:t>Called from CPU code</a:t>
            </a:r>
          </a:p>
          <a:p>
            <a:pPr lvl="1"/>
            <a:r>
              <a:rPr lang="en-US" dirty="0"/>
              <a:t>Run on the GPU</a:t>
            </a:r>
          </a:p>
          <a:p>
            <a:pPr lvl="1"/>
            <a:r>
              <a:rPr lang="en-US" dirty="0"/>
              <a:t>Executed N times in parallel by N different CUDA threads</a:t>
            </a:r>
          </a:p>
          <a:p>
            <a:pPr lvl="1"/>
            <a:r>
              <a:rPr lang="en-US" dirty="0"/>
              <a:t>Declared using __global__ declaration specifier</a:t>
            </a:r>
          </a:p>
          <a:p>
            <a:pPr lvl="1"/>
            <a:r>
              <a:rPr lang="en-US" dirty="0"/>
              <a:t>Executive configuration syntax signifies number of threads for call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VecAdd</a:t>
            </a:r>
            <a:r>
              <a:rPr lang="en-US" dirty="0"/>
              <a:t>&lt;&lt;1, N&gt;&gt;</a:t>
            </a:r>
          </a:p>
        </p:txBody>
      </p:sp>
    </p:spTree>
    <p:extLst>
      <p:ext uri="{BB962C8B-B14F-4D97-AF65-F5344CB8AC3E}">
        <p14:creationId xmlns:p14="http://schemas.microsoft.com/office/powerpoint/2010/main" val="90915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5" name="Rectangle 7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7DB27-A50E-4900-AD3B-53865627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CUDA C Kernel Example</a:t>
            </a:r>
          </a:p>
        </p:txBody>
      </p:sp>
      <p:sp>
        <p:nvSpPr>
          <p:cNvPr id="5126" name="Rectangle 7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CAD9-F130-45C1-8A26-62C99A41B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/>
              <a:t>CUDA C kernels</a:t>
            </a:r>
          </a:p>
          <a:p>
            <a:pPr lvl="1">
              <a:lnSpc>
                <a:spcPct val="100000"/>
              </a:lnSpc>
            </a:pPr>
            <a:r>
              <a:rPr lang="en-US" sz="1100"/>
              <a:t>Called from CPU code</a:t>
            </a:r>
          </a:p>
          <a:p>
            <a:pPr lvl="1">
              <a:lnSpc>
                <a:spcPct val="100000"/>
              </a:lnSpc>
            </a:pPr>
            <a:r>
              <a:rPr lang="en-US" sz="1100"/>
              <a:t>Run on the GPU</a:t>
            </a:r>
          </a:p>
          <a:p>
            <a:pPr lvl="1">
              <a:lnSpc>
                <a:spcPct val="100000"/>
              </a:lnSpc>
            </a:pPr>
            <a:r>
              <a:rPr lang="en-US" sz="1100"/>
              <a:t>Executed N times in parallel by N different CUDA threads</a:t>
            </a:r>
          </a:p>
          <a:p>
            <a:pPr lvl="1">
              <a:lnSpc>
                <a:spcPct val="100000"/>
              </a:lnSpc>
            </a:pPr>
            <a:r>
              <a:rPr lang="en-US" sz="1100"/>
              <a:t>Declared using __global__ declaration specifier</a:t>
            </a:r>
          </a:p>
          <a:p>
            <a:pPr lvl="1">
              <a:lnSpc>
                <a:spcPct val="100000"/>
              </a:lnSpc>
            </a:pPr>
            <a:r>
              <a:rPr lang="en-US" sz="1100"/>
              <a:t>Executive configuration syntax signifies number of threads for call</a:t>
            </a:r>
          </a:p>
          <a:p>
            <a:pPr lvl="2">
              <a:lnSpc>
                <a:spcPct val="100000"/>
              </a:lnSpc>
            </a:pPr>
            <a:r>
              <a:rPr lang="en-US" sz="1100"/>
              <a:t>Ex: VecAdd&lt;&lt;1, N&gt;&gt;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118127-A6EA-4BA6-90AE-B95B9ABD3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759396"/>
            <a:ext cx="11164824" cy="34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8581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B99C7E"/>
      </a:accent1>
      <a:accent2>
        <a:srgbClr val="BA847F"/>
      </a:accent2>
      <a:accent3>
        <a:srgbClr val="C595A5"/>
      </a:accent3>
      <a:accent4>
        <a:srgbClr val="BA7FAB"/>
      </a:accent4>
      <a:accent5>
        <a:srgbClr val="BD94C5"/>
      </a:accent5>
      <a:accent6>
        <a:srgbClr val="987FBA"/>
      </a:accent6>
      <a:hlink>
        <a:srgbClr val="6084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702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Calibri</vt:lpstr>
      <vt:lpstr>AccentBoxVTI</vt:lpstr>
      <vt:lpstr>CUDA Project Report</vt:lpstr>
      <vt:lpstr>Background</vt:lpstr>
      <vt:lpstr>What’s CUDA?</vt:lpstr>
      <vt:lpstr>What’s CUDA? Part II</vt:lpstr>
      <vt:lpstr>Motivations for CUDA</vt:lpstr>
      <vt:lpstr>What Does CUDA Offer?</vt:lpstr>
      <vt:lpstr>Real-Life Applications</vt:lpstr>
      <vt:lpstr>CUDA C Kernels</vt:lpstr>
      <vt:lpstr>CUDA C Kernel Example</vt:lpstr>
      <vt:lpstr>CUDA C Memory</vt:lpstr>
      <vt:lpstr>CUDA C Memory Example</vt:lpstr>
      <vt:lpstr>CUDA C Syntax (Cont.)</vt:lpstr>
      <vt:lpstr>threadidx.x and blockidx.x (Cont.) </vt:lpstr>
      <vt:lpstr>Idiomatic CUDA Example</vt:lpstr>
      <vt:lpstr>Execution Time Comparison</vt:lpstr>
      <vt:lpstr>Comparisons</vt:lpstr>
      <vt:lpstr>CUDA C Difficulty</vt:lpstr>
      <vt:lpstr>Should CUDA Be Added to CS1645 Curriculum?</vt:lpstr>
      <vt:lpstr>CUDA Strengths</vt:lpstr>
      <vt:lpstr>When to Use CUDA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Project Report</dc:title>
  <dc:creator>Henriquez, Jason Thomas</dc:creator>
  <cp:lastModifiedBy>Henriquez, Jason Thomas</cp:lastModifiedBy>
  <cp:revision>1</cp:revision>
  <dcterms:created xsi:type="dcterms:W3CDTF">2020-04-16T01:20:50Z</dcterms:created>
  <dcterms:modified xsi:type="dcterms:W3CDTF">2020-04-16T01:22:50Z</dcterms:modified>
</cp:coreProperties>
</file>