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C86E00D-BA05-4382-B857-79738F5F056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B97ACD-F304-4BAB-A878-A36CC96D469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DA680C-08B9-4617-994B-EFC31082A6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7DABEE-97E6-48A8-A5BE-CE3DD85C21F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A7D498-9088-4CAD-A021-A1C7EC3D150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0CA6CF-560C-4C43-B970-9F0C4DBCD84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9A68C8-665B-4642-A2AD-7B4FE43E95A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69A80B-6285-4E47-8D40-42BD09181B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E236B-68A4-46FC-B064-536833B50E0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F10C26-5C9D-40B1-9528-FDD60827E3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timesofindia.indiatimes.com/city/kochi/concerns-mount-as-kochi-citys-air-quality-worsens/articleshow/108758426.cms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www.thehindu.com/news/national/kerala/another-mass-fish-kill-in-periyar-river-in-kerala-after-suspected-effluent-release/article68198802.ece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 2"/>
          <p:cNvSpPr/>
          <p:nvPr/>
        </p:nvSpPr>
        <p:spPr>
          <a:xfrm>
            <a:off x="864000" y="1271160"/>
            <a:ext cx="851724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8385"/>
              </a:lnSpc>
              <a:buNone/>
              <a:tabLst>
                <a:tab algn="l" pos="0"/>
              </a:tabLst>
            </a:pPr>
            <a:r>
              <a:rPr b="1" lang="en-US" sz="6700" spc="-1" strike="noStrike">
                <a:solidFill>
                  <a:srgbClr val="1b1b27"/>
                </a:solidFill>
                <a:latin typeface="Raleway"/>
                <a:ea typeface="Raleway"/>
              </a:rPr>
              <a:t>Project </a:t>
            </a:r>
            <a:endParaRPr b="0" lang="en-IN" sz="6700" spc="-1" strike="noStrike">
              <a:latin typeface="Arial"/>
            </a:endParaRPr>
          </a:p>
        </p:txBody>
      </p:sp>
      <p:sp>
        <p:nvSpPr>
          <p:cNvPr id="47" name="Text 3"/>
          <p:cNvSpPr/>
          <p:nvPr/>
        </p:nvSpPr>
        <p:spPr>
          <a:xfrm>
            <a:off x="864000" y="2706120"/>
            <a:ext cx="851724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8385"/>
              </a:lnSpc>
              <a:buNone/>
              <a:tabLst>
                <a:tab algn="l" pos="0"/>
              </a:tabLst>
            </a:pPr>
            <a:r>
              <a:rPr b="1" lang="en-US" sz="6700" spc="-1" strike="noStrike">
                <a:solidFill>
                  <a:srgbClr val="1b1b27"/>
                </a:solidFill>
                <a:latin typeface="Raleway"/>
                <a:ea typeface="Raleway"/>
              </a:rPr>
              <a:t>Sustainability </a:t>
            </a:r>
            <a:endParaRPr b="0" lang="en-IN" sz="6700" spc="-1" strike="noStrike">
              <a:latin typeface="Arial"/>
            </a:endParaRPr>
          </a:p>
        </p:txBody>
      </p:sp>
      <p:sp>
        <p:nvSpPr>
          <p:cNvPr id="48" name="Text 4"/>
          <p:cNvSpPr/>
          <p:nvPr/>
        </p:nvSpPr>
        <p:spPr>
          <a:xfrm>
            <a:off x="864000" y="4141080"/>
            <a:ext cx="851724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8385"/>
              </a:lnSpc>
              <a:buNone/>
              <a:tabLst>
                <a:tab algn="l" pos="0"/>
              </a:tabLst>
            </a:pPr>
            <a:r>
              <a:rPr b="1" lang="en-US" sz="6700" spc="-1" strike="noStrike">
                <a:solidFill>
                  <a:srgbClr val="1b1b27"/>
                </a:solidFill>
                <a:latin typeface="Raleway"/>
                <a:ea typeface="Raleway"/>
              </a:rPr>
              <a:t>Analyser</a:t>
            </a:r>
            <a:endParaRPr b="0" lang="en-IN" sz="6700" spc="-1" strike="noStrike">
              <a:latin typeface="Arial"/>
            </a:endParaRPr>
          </a:p>
        </p:txBody>
      </p:sp>
      <p:sp>
        <p:nvSpPr>
          <p:cNvPr id="49" name="Text 5"/>
          <p:cNvSpPr/>
          <p:nvPr/>
        </p:nvSpPr>
        <p:spPr>
          <a:xfrm>
            <a:off x="864000" y="5576040"/>
            <a:ext cx="493740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4861"/>
              </a:lnSpc>
              <a:buNone/>
              <a:tabLst>
                <a:tab algn="l" pos="0"/>
              </a:tabLst>
            </a:pPr>
            <a:r>
              <a:rPr b="0" lang="en-US" sz="3890" spc="-1" strike="noStrike">
                <a:solidFill>
                  <a:srgbClr val="1b1b27"/>
                </a:solidFill>
                <a:latin typeface="Raleway"/>
                <a:ea typeface="Raleway"/>
              </a:rPr>
              <a:t>Team Voxia</a:t>
            </a:r>
            <a:endParaRPr b="0" lang="en-IN" sz="3890" spc="-1" strike="noStrike">
              <a:latin typeface="Arial"/>
            </a:endParaRPr>
          </a:p>
        </p:txBody>
      </p:sp>
      <p:sp>
        <p:nvSpPr>
          <p:cNvPr id="50" name="Text 6"/>
          <p:cNvSpPr/>
          <p:nvPr/>
        </p:nvSpPr>
        <p:spPr>
          <a:xfrm>
            <a:off x="864000" y="656316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Introducing an innovative tool, powered by watsonx.ai , to analyze and enhance the sustainability of project ideas.</a:t>
            </a:r>
            <a:endParaRPr b="0" lang="en-IN" sz="19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 2"/>
          <p:cNvSpPr/>
          <p:nvPr/>
        </p:nvSpPr>
        <p:spPr>
          <a:xfrm>
            <a:off x="864000" y="1493280"/>
            <a:ext cx="61718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075"/>
              </a:lnSpc>
              <a:buNone/>
              <a:tabLst>
                <a:tab algn="l" pos="0"/>
              </a:tabLst>
            </a:pPr>
            <a:r>
              <a:rPr b="1" lang="en-US" sz="4860" spc="-1" strike="noStrike">
                <a:solidFill>
                  <a:srgbClr val="1b1b27"/>
                </a:solidFill>
                <a:latin typeface="Raleway"/>
                <a:ea typeface="Raleway"/>
              </a:rPr>
              <a:t>Problem Statement</a:t>
            </a:r>
            <a:endParaRPr b="0" lang="en-IN" sz="4860" spc="-1" strike="noStrike">
              <a:latin typeface="Arial"/>
            </a:endParaRPr>
          </a:p>
        </p:txBody>
      </p:sp>
      <p:sp>
        <p:nvSpPr>
          <p:cNvPr id="54" name="Text 3"/>
          <p:cNvSpPr/>
          <p:nvPr/>
        </p:nvSpPr>
        <p:spPr>
          <a:xfrm>
            <a:off x="864000" y="2635200"/>
            <a:ext cx="1290204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Often, the lack of judgment in making decisions even in your day-to-day life could lead to hazardous impacts. Do not believe me?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55" name="Shape 4"/>
          <p:cNvSpPr/>
          <p:nvPr/>
        </p:nvSpPr>
        <p:spPr>
          <a:xfrm>
            <a:off x="864000" y="3702960"/>
            <a:ext cx="4136040" cy="3033000"/>
          </a:xfrm>
          <a:prstGeom prst="roundRect">
            <a:avLst>
              <a:gd name="adj" fmla="val 366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 5"/>
          <p:cNvSpPr/>
          <p:nvPr/>
        </p:nvSpPr>
        <p:spPr>
          <a:xfrm>
            <a:off x="1126080" y="3965040"/>
            <a:ext cx="3490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Environmental Concerns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57" name="Text 6"/>
          <p:cNvSpPr/>
          <p:nvPr/>
        </p:nvSpPr>
        <p:spPr>
          <a:xfrm>
            <a:off x="1126080" y="4498920"/>
            <a:ext cx="361188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"Are the carbon footprints looked over?" 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58" name="Shape 7"/>
          <p:cNvSpPr/>
          <p:nvPr/>
        </p:nvSpPr>
        <p:spPr>
          <a:xfrm>
            <a:off x="5247000" y="3702960"/>
            <a:ext cx="4136040" cy="3033000"/>
          </a:xfrm>
          <a:prstGeom prst="roundRect">
            <a:avLst>
              <a:gd name="adj" fmla="val 366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 8"/>
          <p:cNvSpPr/>
          <p:nvPr/>
        </p:nvSpPr>
        <p:spPr>
          <a:xfrm>
            <a:off x="5509080" y="39650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Inefficient Planning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60" name="Text 9"/>
          <p:cNvSpPr/>
          <p:nvPr/>
        </p:nvSpPr>
        <p:spPr>
          <a:xfrm>
            <a:off x="5509080" y="4498920"/>
            <a:ext cx="3611880" cy="19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Project designers often struggle to incorporate sustainable practices efficiently, resulting in increased workload and time consumption.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61" name="Shape 10"/>
          <p:cNvSpPr/>
          <p:nvPr/>
        </p:nvSpPr>
        <p:spPr>
          <a:xfrm>
            <a:off x="9630000" y="3702960"/>
            <a:ext cx="4136040" cy="3033000"/>
          </a:xfrm>
          <a:prstGeom prst="roundRect">
            <a:avLst>
              <a:gd name="adj" fmla="val 366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 11"/>
          <p:cNvSpPr/>
          <p:nvPr/>
        </p:nvSpPr>
        <p:spPr>
          <a:xfrm>
            <a:off x="9892080" y="39650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Limited Perspective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63" name="Text 12"/>
          <p:cNvSpPr/>
          <p:nvPr/>
        </p:nvSpPr>
        <p:spPr>
          <a:xfrm>
            <a:off x="9892080" y="4498920"/>
            <a:ext cx="361188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Is that 'eco-friendly' product truly sustainable? It's hard to tell without in-depth research.</a:t>
            </a:r>
            <a:endParaRPr b="0" lang="en-IN" sz="19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Shape 1"/>
          <p:cNvSpPr/>
          <p:nvPr/>
        </p:nvSpPr>
        <p:spPr>
          <a:xfrm>
            <a:off x="0" y="0"/>
            <a:ext cx="14630040" cy="823068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Image 0" descr="preencoded.png"/>
          <p:cNvPicPr/>
          <p:nvPr/>
        </p:nvPicPr>
        <p:blipFill>
          <a:blip r:embed="rId1"/>
          <a:stretch/>
        </p:blipFill>
        <p:spPr>
          <a:xfrm>
            <a:off x="1585440" y="576720"/>
            <a:ext cx="4754880" cy="2674440"/>
          </a:xfrm>
          <a:prstGeom prst="rect">
            <a:avLst/>
          </a:prstGeom>
          <a:ln w="0">
            <a:noFill/>
          </a:ln>
        </p:spPr>
      </p:pic>
      <p:sp>
        <p:nvSpPr>
          <p:cNvPr id="67" name="Text 2"/>
          <p:cNvSpPr/>
          <p:nvPr/>
        </p:nvSpPr>
        <p:spPr>
          <a:xfrm>
            <a:off x="1585440" y="3487680"/>
            <a:ext cx="1145916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642"/>
              </a:lnSpc>
              <a:buNone/>
              <a:tabLst>
                <a:tab algn="l" pos="0"/>
              </a:tabLst>
            </a:pPr>
            <a:r>
              <a:rPr b="1" lang="en-US" sz="1650" spc="-1" strike="noStrike" u="sng">
                <a:solidFill>
                  <a:srgbClr val="1b1b27"/>
                </a:solidFill>
                <a:uFillTx/>
                <a:latin typeface="Roboto"/>
                <a:ea typeface="Roboto"/>
                <a:hlinkClick r:id="rId2"/>
              </a:rPr>
              <a:t>The Polluted Eloor-Edayar Belt</a:t>
            </a:r>
            <a:r>
              <a:rPr b="0" lang="en-US" sz="1650" spc="-1" strike="noStrike">
                <a:solidFill>
                  <a:srgbClr val="3c3939"/>
                </a:solidFill>
                <a:latin typeface="Roboto"/>
                <a:ea typeface="Roboto"/>
              </a:rPr>
              <a:t> : IQAir reports PM2.5 levels of 29.5µg/m3 to 35µg/m3, which is 5 to 7 times greater than safer levels in Eloor and Vyttila.</a:t>
            </a:r>
            <a:endParaRPr b="0" lang="en-IN" sz="1650" spc="-1" strike="noStrike">
              <a:latin typeface="Arial"/>
            </a:endParaRPr>
          </a:p>
        </p:txBody>
      </p:sp>
      <p:pic>
        <p:nvPicPr>
          <p:cNvPr id="68" name="Image 1" descr="preencoded.png"/>
          <p:cNvPicPr/>
          <p:nvPr/>
        </p:nvPicPr>
        <p:blipFill>
          <a:blip r:embed="rId3"/>
          <a:stretch/>
        </p:blipFill>
        <p:spPr>
          <a:xfrm>
            <a:off x="1585440" y="4394880"/>
            <a:ext cx="4777920" cy="2687400"/>
          </a:xfrm>
          <a:prstGeom prst="rect">
            <a:avLst/>
          </a:prstGeom>
          <a:ln w="0">
            <a:noFill/>
          </a:ln>
        </p:spPr>
      </p:pic>
      <p:sp>
        <p:nvSpPr>
          <p:cNvPr id="69" name="Text 3"/>
          <p:cNvSpPr/>
          <p:nvPr/>
        </p:nvSpPr>
        <p:spPr>
          <a:xfrm>
            <a:off x="1585440" y="7318800"/>
            <a:ext cx="1145916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642"/>
              </a:lnSpc>
              <a:buNone/>
              <a:tabLst>
                <a:tab algn="l" pos="0"/>
              </a:tabLst>
            </a:pPr>
            <a:r>
              <a:rPr b="1" lang="en-US" sz="1650" spc="-1" strike="noStrike" u="sng">
                <a:solidFill>
                  <a:srgbClr val="1b1b27"/>
                </a:solidFill>
                <a:uFillTx/>
                <a:latin typeface="Roboto"/>
                <a:ea typeface="Roboto"/>
                <a:hlinkClick r:id="rId4"/>
              </a:rPr>
              <a:t>Fishes dead in Periyar River</a:t>
            </a:r>
            <a:r>
              <a:rPr b="0" lang="en-US" sz="1650" spc="-1" strike="noStrike">
                <a:solidFill>
                  <a:srgbClr val="3c3939"/>
                </a:solidFill>
                <a:latin typeface="Roboto"/>
                <a:ea typeface="Roboto"/>
              </a:rPr>
              <a:t> : high content of ammonia, hydrogen sulfide and other toxins.</a:t>
            </a:r>
            <a:endParaRPr b="0" lang="en-IN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 2"/>
          <p:cNvSpPr/>
          <p:nvPr/>
        </p:nvSpPr>
        <p:spPr>
          <a:xfrm>
            <a:off x="864000" y="2150640"/>
            <a:ext cx="61718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075"/>
              </a:lnSpc>
              <a:buNone/>
              <a:tabLst>
                <a:tab algn="l" pos="0"/>
              </a:tabLst>
            </a:pPr>
            <a:r>
              <a:rPr b="1" lang="en-US" sz="4860" spc="-1" strike="noStrike">
                <a:solidFill>
                  <a:srgbClr val="1b1b27"/>
                </a:solidFill>
                <a:latin typeface="Raleway"/>
                <a:ea typeface="Raleway"/>
              </a:rPr>
              <a:t>Our Solution</a:t>
            </a:r>
            <a:endParaRPr b="0" lang="en-IN" sz="4860" spc="-1" strike="noStrike">
              <a:latin typeface="Arial"/>
            </a:endParaRPr>
          </a:p>
        </p:txBody>
      </p:sp>
      <p:sp>
        <p:nvSpPr>
          <p:cNvPr id="73" name="Shape 3"/>
          <p:cNvSpPr/>
          <p:nvPr/>
        </p:nvSpPr>
        <p:spPr>
          <a:xfrm>
            <a:off x="864000" y="3570120"/>
            <a:ext cx="555120" cy="555120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Text 4"/>
          <p:cNvSpPr/>
          <p:nvPr/>
        </p:nvSpPr>
        <p:spPr>
          <a:xfrm>
            <a:off x="1062360" y="3662640"/>
            <a:ext cx="15840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17"/>
              </a:lnSpc>
              <a:buNone/>
              <a:tabLst>
                <a:tab algn="l" pos="0"/>
              </a:tabLst>
            </a:pPr>
            <a:r>
              <a:rPr b="0" lang="en-US" sz="2910" spc="-1" strike="noStrike">
                <a:solidFill>
                  <a:srgbClr val="3c3939"/>
                </a:solidFill>
                <a:latin typeface="Raleway"/>
                <a:ea typeface="Raleway"/>
              </a:rPr>
              <a:t>1</a:t>
            </a:r>
            <a:endParaRPr b="0" lang="en-IN" sz="2910" spc="-1" strike="noStrike">
              <a:latin typeface="Arial"/>
            </a:endParaRPr>
          </a:p>
        </p:txBody>
      </p:sp>
      <p:sp>
        <p:nvSpPr>
          <p:cNvPr id="75" name="Text 5"/>
          <p:cNvSpPr/>
          <p:nvPr/>
        </p:nvSpPr>
        <p:spPr>
          <a:xfrm>
            <a:off x="1666440" y="357012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Watsonx AI Analysis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76" name="Text 6"/>
          <p:cNvSpPr/>
          <p:nvPr/>
        </p:nvSpPr>
        <p:spPr>
          <a:xfrm>
            <a:off x="1666440" y="4104000"/>
            <a:ext cx="3333600" cy="19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Use Watsonx AI to analyze project ideas for environmental sustainability and provide improvement suggestions.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77" name="Shape 7"/>
          <p:cNvSpPr/>
          <p:nvPr/>
        </p:nvSpPr>
        <p:spPr>
          <a:xfrm>
            <a:off x="5247000" y="3570120"/>
            <a:ext cx="555120" cy="555120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 8"/>
          <p:cNvSpPr/>
          <p:nvPr/>
        </p:nvSpPr>
        <p:spPr>
          <a:xfrm>
            <a:off x="5428440" y="3662640"/>
            <a:ext cx="19260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17"/>
              </a:lnSpc>
              <a:buNone/>
              <a:tabLst>
                <a:tab algn="l" pos="0"/>
              </a:tabLst>
            </a:pPr>
            <a:r>
              <a:rPr b="0" lang="en-US" sz="2910" spc="-1" strike="noStrike">
                <a:solidFill>
                  <a:srgbClr val="3c3939"/>
                </a:solidFill>
                <a:latin typeface="Raleway"/>
                <a:ea typeface="Raleway"/>
              </a:rPr>
              <a:t>2</a:t>
            </a:r>
            <a:endParaRPr b="0" lang="en-IN" sz="2910" spc="-1" strike="noStrike">
              <a:latin typeface="Arial"/>
            </a:endParaRPr>
          </a:p>
        </p:txBody>
      </p:sp>
      <p:sp>
        <p:nvSpPr>
          <p:cNvPr id="79" name="Text 9"/>
          <p:cNvSpPr/>
          <p:nvPr/>
        </p:nvSpPr>
        <p:spPr>
          <a:xfrm>
            <a:off x="6049440" y="3570120"/>
            <a:ext cx="333360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Sustainable Project Development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80" name="Text 10"/>
          <p:cNvSpPr/>
          <p:nvPr/>
        </p:nvSpPr>
        <p:spPr>
          <a:xfrm>
            <a:off x="6049440" y="4489560"/>
            <a:ext cx="33336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Help make project ideas more sustainable and reduce the workload of project designers.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81" name="Shape 11"/>
          <p:cNvSpPr/>
          <p:nvPr/>
        </p:nvSpPr>
        <p:spPr>
          <a:xfrm>
            <a:off x="9630000" y="3570120"/>
            <a:ext cx="555120" cy="555120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Text 12"/>
          <p:cNvSpPr/>
          <p:nvPr/>
        </p:nvSpPr>
        <p:spPr>
          <a:xfrm>
            <a:off x="9808920" y="3662640"/>
            <a:ext cx="19728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17"/>
              </a:lnSpc>
              <a:buNone/>
              <a:tabLst>
                <a:tab algn="l" pos="0"/>
              </a:tabLst>
            </a:pPr>
            <a:r>
              <a:rPr b="0" lang="en-US" sz="2910" spc="-1" strike="noStrike">
                <a:solidFill>
                  <a:srgbClr val="3c3939"/>
                </a:solidFill>
                <a:latin typeface="Raleway"/>
                <a:ea typeface="Raleway"/>
              </a:rPr>
              <a:t>3</a:t>
            </a:r>
            <a:endParaRPr b="0" lang="en-IN" sz="2910" spc="-1" strike="noStrike">
              <a:latin typeface="Arial"/>
            </a:endParaRPr>
          </a:p>
        </p:txBody>
      </p:sp>
      <p:sp>
        <p:nvSpPr>
          <p:cNvPr id="83" name="Text 13"/>
          <p:cNvSpPr/>
          <p:nvPr/>
        </p:nvSpPr>
        <p:spPr>
          <a:xfrm>
            <a:off x="10432440" y="357012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Fresh Perspective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84" name="Text 14"/>
          <p:cNvSpPr/>
          <p:nvPr/>
        </p:nvSpPr>
        <p:spPr>
          <a:xfrm>
            <a:off x="10432440" y="4104000"/>
            <a:ext cx="333360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Helps to get a different perspective of the project and give summarized ideas and materials.</a:t>
            </a:r>
            <a:endParaRPr b="0" lang="en-IN" sz="19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 2"/>
          <p:cNvSpPr/>
          <p:nvPr/>
        </p:nvSpPr>
        <p:spPr>
          <a:xfrm>
            <a:off x="864000" y="2673720"/>
            <a:ext cx="61718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075"/>
              </a:lnSpc>
              <a:buNone/>
              <a:tabLst>
                <a:tab algn="l" pos="0"/>
              </a:tabLst>
            </a:pPr>
            <a:r>
              <a:rPr b="1" lang="en-US" sz="4860" spc="-1" strike="noStrike">
                <a:solidFill>
                  <a:srgbClr val="1b1b27"/>
                </a:solidFill>
                <a:latin typeface="Raleway"/>
                <a:ea typeface="Raleway"/>
              </a:rPr>
              <a:t>Our Product</a:t>
            </a:r>
            <a:endParaRPr b="0" lang="en-IN" sz="4860" spc="-1" strike="noStrike">
              <a:latin typeface="Arial"/>
            </a:endParaRPr>
          </a:p>
        </p:txBody>
      </p:sp>
      <p:sp>
        <p:nvSpPr>
          <p:cNvPr id="88" name="Text 3"/>
          <p:cNvSpPr/>
          <p:nvPr/>
        </p:nvSpPr>
        <p:spPr>
          <a:xfrm>
            <a:off x="864000" y="381564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 u="sng">
                <a:solidFill>
                  <a:srgbClr val="3c3939"/>
                </a:solidFill>
                <a:uFillTx/>
                <a:latin typeface="Roboto"/>
                <a:ea typeface="Roboto"/>
              </a:rPr>
              <a:t>https://67c816b4-b4d2-4ed1-962f-3164fb0c81b8-00-1g3cshb7konom.spock.replit.dev:5000/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89" name="Text 4"/>
          <p:cNvSpPr/>
          <p:nvPr/>
        </p:nvSpPr>
        <p:spPr>
          <a:xfrm>
            <a:off x="864000" y="448812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 5"/>
          <p:cNvSpPr/>
          <p:nvPr/>
        </p:nvSpPr>
        <p:spPr>
          <a:xfrm>
            <a:off x="864000" y="5160960"/>
            <a:ext cx="12902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 2"/>
          <p:cNvSpPr/>
          <p:nvPr/>
        </p:nvSpPr>
        <p:spPr>
          <a:xfrm>
            <a:off x="864000" y="2202840"/>
            <a:ext cx="717732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075"/>
              </a:lnSpc>
              <a:buNone/>
              <a:tabLst>
                <a:tab algn="l" pos="0"/>
              </a:tabLst>
            </a:pPr>
            <a:r>
              <a:rPr b="0" lang="en-US" sz="4860" spc="-1" strike="noStrike">
                <a:solidFill>
                  <a:srgbClr val="1b1b27"/>
                </a:solidFill>
                <a:latin typeface="Raleway"/>
                <a:ea typeface="Raleway"/>
              </a:rPr>
              <a:t>Analysing Materials Used</a:t>
            </a:r>
            <a:endParaRPr b="0" lang="en-IN" sz="4860" spc="-1" strike="noStrike">
              <a:latin typeface="Arial"/>
            </a:endParaRPr>
          </a:p>
        </p:txBody>
      </p:sp>
      <p:sp>
        <p:nvSpPr>
          <p:cNvPr id="94" name="Text 3"/>
          <p:cNvSpPr/>
          <p:nvPr/>
        </p:nvSpPr>
        <p:spPr>
          <a:xfrm>
            <a:off x="864000" y="359172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1b1b27"/>
                </a:solidFill>
                <a:latin typeface="Raleway"/>
                <a:ea typeface="Raleway"/>
              </a:rPr>
              <a:t>Sustainability Rating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95" name="Text 4"/>
          <p:cNvSpPr/>
          <p:nvPr/>
        </p:nvSpPr>
        <p:spPr>
          <a:xfrm>
            <a:off x="864000" y="4224240"/>
            <a:ext cx="38984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Give sustainability rating based on the materials used and rate sustainability of individual materials.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96" name="Text 5"/>
          <p:cNvSpPr/>
          <p:nvPr/>
        </p:nvSpPr>
        <p:spPr>
          <a:xfrm>
            <a:off x="5372640" y="359172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1b1b27"/>
                </a:solidFill>
                <a:latin typeface="Raleway"/>
                <a:ea typeface="Raleway"/>
              </a:rPr>
              <a:t>Alternative Materials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97" name="Text 6"/>
          <p:cNvSpPr/>
          <p:nvPr/>
        </p:nvSpPr>
        <p:spPr>
          <a:xfrm>
            <a:off x="5372640" y="4224240"/>
            <a:ext cx="38984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Give better material alternatives and justify the usage of recommended alternatives.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98" name="Text 7"/>
          <p:cNvSpPr/>
          <p:nvPr/>
        </p:nvSpPr>
        <p:spPr>
          <a:xfrm>
            <a:off x="9881280" y="3591720"/>
            <a:ext cx="33472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1b1b27"/>
                </a:solidFill>
                <a:latin typeface="Raleway"/>
                <a:ea typeface="Raleway"/>
              </a:rPr>
              <a:t>Material Choice Update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99" name="Text 8"/>
          <p:cNvSpPr/>
          <p:nvPr/>
        </p:nvSpPr>
        <p:spPr>
          <a:xfrm>
            <a:off x="9881280" y="4224240"/>
            <a:ext cx="389844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Redefine and update the material choice to be used for improved sustainability.</a:t>
            </a:r>
            <a:endParaRPr b="0" lang="en-IN" sz="19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 2"/>
          <p:cNvSpPr/>
          <p:nvPr/>
        </p:nvSpPr>
        <p:spPr>
          <a:xfrm>
            <a:off x="864000" y="2252160"/>
            <a:ext cx="809136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075"/>
              </a:lnSpc>
              <a:buNone/>
              <a:tabLst>
                <a:tab algn="l" pos="0"/>
              </a:tabLst>
            </a:pPr>
            <a:r>
              <a:rPr b="1" lang="en-US" sz="4860" spc="-1" strike="noStrike">
                <a:solidFill>
                  <a:srgbClr val="1b1b27"/>
                </a:solidFill>
                <a:latin typeface="Raleway"/>
                <a:ea typeface="Raleway"/>
              </a:rPr>
              <a:t>Why Should You Use Voxia?</a:t>
            </a:r>
            <a:endParaRPr b="0" lang="en-IN" sz="4860" spc="-1" strike="noStrike">
              <a:latin typeface="Arial"/>
            </a:endParaRPr>
          </a:p>
        </p:txBody>
      </p:sp>
      <p:pic>
        <p:nvPicPr>
          <p:cNvPr id="103" name="Image 0" descr="preencoded.png"/>
          <p:cNvPicPr/>
          <p:nvPr/>
        </p:nvPicPr>
        <p:blipFill>
          <a:blip r:embed="rId1"/>
          <a:stretch/>
        </p:blipFill>
        <p:spPr>
          <a:xfrm>
            <a:off x="864000" y="3394080"/>
            <a:ext cx="617040" cy="617040"/>
          </a:xfrm>
          <a:prstGeom prst="rect">
            <a:avLst/>
          </a:prstGeom>
          <a:ln w="0">
            <a:noFill/>
          </a:ln>
        </p:spPr>
      </p:pic>
      <p:sp>
        <p:nvSpPr>
          <p:cNvPr id="104" name="Text 3"/>
          <p:cNvSpPr/>
          <p:nvPr/>
        </p:nvSpPr>
        <p:spPr>
          <a:xfrm>
            <a:off x="864000" y="4258080"/>
            <a:ext cx="405360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Environmental Responsibility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105" name="Text 4"/>
          <p:cNvSpPr/>
          <p:nvPr/>
        </p:nvSpPr>
        <p:spPr>
          <a:xfrm>
            <a:off x="864000" y="5177880"/>
            <a:ext cx="405360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Protect the future of our nation and work for a cleaner world.</a:t>
            </a:r>
            <a:endParaRPr b="0" lang="en-IN" sz="1940" spc="-1" strike="noStrike">
              <a:latin typeface="Arial"/>
            </a:endParaRPr>
          </a:p>
        </p:txBody>
      </p:sp>
      <p:pic>
        <p:nvPicPr>
          <p:cNvPr id="106" name="Image 1" descr="preencoded.png"/>
          <p:cNvPicPr/>
          <p:nvPr/>
        </p:nvPicPr>
        <p:blipFill>
          <a:blip r:embed="rId2"/>
          <a:stretch/>
        </p:blipFill>
        <p:spPr>
          <a:xfrm>
            <a:off x="5288040" y="3394080"/>
            <a:ext cx="617040" cy="617040"/>
          </a:xfrm>
          <a:prstGeom prst="rect">
            <a:avLst/>
          </a:prstGeom>
          <a:ln w="0">
            <a:noFill/>
          </a:ln>
        </p:spPr>
      </p:pic>
      <p:sp>
        <p:nvSpPr>
          <p:cNvPr id="107" name="Text 5"/>
          <p:cNvSpPr/>
          <p:nvPr/>
        </p:nvSpPr>
        <p:spPr>
          <a:xfrm>
            <a:off x="5288040" y="4258080"/>
            <a:ext cx="33454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Competitive Advantage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108" name="Text 6"/>
          <p:cNvSpPr/>
          <p:nvPr/>
        </p:nvSpPr>
        <p:spPr>
          <a:xfrm>
            <a:off x="5288040" y="4791960"/>
            <a:ext cx="40536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Using better practices in your product to give you an upper hand in the market.</a:t>
            </a:r>
            <a:endParaRPr b="0" lang="en-IN" sz="1940" spc="-1" strike="noStrike">
              <a:latin typeface="Arial"/>
            </a:endParaRPr>
          </a:p>
        </p:txBody>
      </p:sp>
      <p:pic>
        <p:nvPicPr>
          <p:cNvPr id="109" name="Image 2" descr="preencoded.png"/>
          <p:cNvPicPr/>
          <p:nvPr/>
        </p:nvPicPr>
        <p:blipFill>
          <a:blip r:embed="rId3"/>
          <a:stretch/>
        </p:blipFill>
        <p:spPr>
          <a:xfrm>
            <a:off x="9712440" y="3394080"/>
            <a:ext cx="617040" cy="617040"/>
          </a:xfrm>
          <a:prstGeom prst="rect">
            <a:avLst/>
          </a:prstGeom>
          <a:ln w="0">
            <a:noFill/>
          </a:ln>
        </p:spPr>
      </p:pic>
      <p:sp>
        <p:nvSpPr>
          <p:cNvPr id="110" name="Text 7"/>
          <p:cNvSpPr/>
          <p:nvPr/>
        </p:nvSpPr>
        <p:spPr>
          <a:xfrm>
            <a:off x="9712440" y="4258080"/>
            <a:ext cx="405360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Simplified Sustainability Assessment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111" name="Text 8"/>
          <p:cNvSpPr/>
          <p:nvPr/>
        </p:nvSpPr>
        <p:spPr>
          <a:xfrm>
            <a:off x="9712440" y="5177880"/>
            <a:ext cx="405360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Assessing the Environment Footprint you project might exhaust.</a:t>
            </a:r>
            <a:endParaRPr b="0" lang="en-IN" sz="19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 2"/>
          <p:cNvSpPr/>
          <p:nvPr/>
        </p:nvSpPr>
        <p:spPr>
          <a:xfrm>
            <a:off x="864000" y="2155320"/>
            <a:ext cx="61718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075"/>
              </a:lnSpc>
              <a:buNone/>
              <a:tabLst>
                <a:tab algn="l" pos="0"/>
              </a:tabLst>
            </a:pPr>
            <a:r>
              <a:rPr b="1" lang="en-US" sz="4860" spc="-1" strike="noStrike">
                <a:solidFill>
                  <a:srgbClr val="1b1b27"/>
                </a:solidFill>
                <a:latin typeface="Raleway"/>
                <a:ea typeface="Raleway"/>
              </a:rPr>
              <a:t>Scalability</a:t>
            </a:r>
            <a:endParaRPr b="0" lang="en-IN" sz="4860" spc="-1" strike="noStrike">
              <a:latin typeface="Arial"/>
            </a:endParaRPr>
          </a:p>
        </p:txBody>
      </p:sp>
      <p:sp>
        <p:nvSpPr>
          <p:cNvPr id="115" name="Shape 3"/>
          <p:cNvSpPr/>
          <p:nvPr/>
        </p:nvSpPr>
        <p:spPr>
          <a:xfrm>
            <a:off x="864000" y="3574440"/>
            <a:ext cx="555120" cy="555120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 4"/>
          <p:cNvSpPr/>
          <p:nvPr/>
        </p:nvSpPr>
        <p:spPr>
          <a:xfrm>
            <a:off x="1062360" y="3666960"/>
            <a:ext cx="15840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17"/>
              </a:lnSpc>
              <a:buNone/>
              <a:tabLst>
                <a:tab algn="l" pos="0"/>
              </a:tabLst>
            </a:pPr>
            <a:r>
              <a:rPr b="0" lang="en-US" sz="2910" spc="-1" strike="noStrike">
                <a:solidFill>
                  <a:srgbClr val="3c3939"/>
                </a:solidFill>
                <a:latin typeface="Raleway"/>
                <a:ea typeface="Raleway"/>
              </a:rPr>
              <a:t>1</a:t>
            </a:r>
            <a:endParaRPr b="0" lang="en-IN" sz="2910" spc="-1" strike="noStrike">
              <a:latin typeface="Arial"/>
            </a:endParaRPr>
          </a:p>
        </p:txBody>
      </p:sp>
      <p:sp>
        <p:nvSpPr>
          <p:cNvPr id="117" name="Text 5"/>
          <p:cNvSpPr/>
          <p:nvPr/>
        </p:nvSpPr>
        <p:spPr>
          <a:xfrm>
            <a:off x="1666440" y="3574440"/>
            <a:ext cx="333360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Industry-Specific Tuning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118" name="Text 6"/>
          <p:cNvSpPr/>
          <p:nvPr/>
        </p:nvSpPr>
        <p:spPr>
          <a:xfrm>
            <a:off x="1666440" y="4494240"/>
            <a:ext cx="33336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Can be fine tuned to specific Industries with help of input data from industry specialists.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119" name="Shape 7"/>
          <p:cNvSpPr/>
          <p:nvPr/>
        </p:nvSpPr>
        <p:spPr>
          <a:xfrm>
            <a:off x="5247000" y="3574440"/>
            <a:ext cx="555120" cy="555120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Text 8"/>
          <p:cNvSpPr/>
          <p:nvPr/>
        </p:nvSpPr>
        <p:spPr>
          <a:xfrm>
            <a:off x="5428440" y="3666960"/>
            <a:ext cx="19260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17"/>
              </a:lnSpc>
              <a:buNone/>
              <a:tabLst>
                <a:tab algn="l" pos="0"/>
              </a:tabLst>
            </a:pPr>
            <a:r>
              <a:rPr b="0" lang="en-US" sz="2910" spc="-1" strike="noStrike">
                <a:solidFill>
                  <a:srgbClr val="3c3939"/>
                </a:solidFill>
                <a:latin typeface="Raleway"/>
                <a:ea typeface="Raleway"/>
              </a:rPr>
              <a:t>2</a:t>
            </a:r>
            <a:endParaRPr b="0" lang="en-IN" sz="2910" spc="-1" strike="noStrike">
              <a:latin typeface="Arial"/>
            </a:endParaRPr>
          </a:p>
        </p:txBody>
      </p:sp>
      <p:sp>
        <p:nvSpPr>
          <p:cNvPr id="121" name="Text 9"/>
          <p:cNvSpPr/>
          <p:nvPr/>
        </p:nvSpPr>
        <p:spPr>
          <a:xfrm>
            <a:off x="6049440" y="3574440"/>
            <a:ext cx="333360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Problem-Focused Adaptation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122" name="Text 10"/>
          <p:cNvSpPr/>
          <p:nvPr/>
        </p:nvSpPr>
        <p:spPr>
          <a:xfrm>
            <a:off x="6049440" y="4494240"/>
            <a:ext cx="333360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Can be made to focus on a specific problem and trained with data for specific company or production.</a:t>
            </a:r>
            <a:endParaRPr b="0" lang="en-IN" sz="1940" spc="-1" strike="noStrike">
              <a:latin typeface="Arial"/>
            </a:endParaRPr>
          </a:p>
        </p:txBody>
      </p:sp>
      <p:sp>
        <p:nvSpPr>
          <p:cNvPr id="123" name="Shape 11"/>
          <p:cNvSpPr/>
          <p:nvPr/>
        </p:nvSpPr>
        <p:spPr>
          <a:xfrm>
            <a:off x="9630000" y="3574440"/>
            <a:ext cx="555120" cy="555120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15240">
            <a:solidFill>
              <a:srgbClr val="c7c7d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 12"/>
          <p:cNvSpPr/>
          <p:nvPr/>
        </p:nvSpPr>
        <p:spPr>
          <a:xfrm>
            <a:off x="9808920" y="3666960"/>
            <a:ext cx="19728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917"/>
              </a:lnSpc>
              <a:buNone/>
              <a:tabLst>
                <a:tab algn="l" pos="0"/>
              </a:tabLst>
            </a:pPr>
            <a:r>
              <a:rPr b="0" lang="en-US" sz="2910" spc="-1" strike="noStrike">
                <a:solidFill>
                  <a:srgbClr val="3c3939"/>
                </a:solidFill>
                <a:latin typeface="Raleway"/>
                <a:ea typeface="Raleway"/>
              </a:rPr>
              <a:t>3</a:t>
            </a:r>
            <a:endParaRPr b="0" lang="en-IN" sz="2910" spc="-1" strike="noStrike">
              <a:latin typeface="Arial"/>
            </a:endParaRPr>
          </a:p>
        </p:txBody>
      </p:sp>
      <p:sp>
        <p:nvSpPr>
          <p:cNvPr id="125" name="Text 13"/>
          <p:cNvSpPr/>
          <p:nvPr/>
        </p:nvSpPr>
        <p:spPr>
          <a:xfrm>
            <a:off x="10432440" y="35744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39"/>
              </a:lnSpc>
              <a:buNone/>
              <a:tabLst>
                <a:tab algn="l" pos="0"/>
              </a:tabLst>
            </a:pPr>
            <a:r>
              <a:rPr b="0" lang="en-US" sz="2430" spc="-1" strike="noStrike">
                <a:solidFill>
                  <a:srgbClr val="3c3939"/>
                </a:solidFill>
                <a:latin typeface="Raleway"/>
                <a:ea typeface="Raleway"/>
              </a:rPr>
              <a:t>Complexity Scaling</a:t>
            </a:r>
            <a:endParaRPr b="0" lang="en-IN" sz="2430" spc="-1" strike="noStrike">
              <a:latin typeface="Arial"/>
            </a:endParaRPr>
          </a:p>
        </p:txBody>
      </p:sp>
      <p:sp>
        <p:nvSpPr>
          <p:cNvPr id="126" name="Text 14"/>
          <p:cNvSpPr/>
          <p:nvPr/>
        </p:nvSpPr>
        <p:spPr>
          <a:xfrm>
            <a:off x="10432440" y="4108320"/>
            <a:ext cx="33336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110"/>
              </a:lnSpc>
              <a:buNone/>
              <a:tabLst>
                <a:tab algn="l" pos="0"/>
              </a:tabLst>
            </a:pPr>
            <a:r>
              <a:rPr b="0" lang="en-US" sz="1940" spc="-1" strike="noStrike">
                <a:solidFill>
                  <a:srgbClr val="3c3939"/>
                </a:solidFill>
                <a:latin typeface="Roboto"/>
                <a:ea typeface="Roboto"/>
              </a:rPr>
              <a:t>Can be scaled up to recognize and suggest alternatives for more complicated projects.</a:t>
            </a:r>
            <a:endParaRPr b="0" lang="en-IN" sz="19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1"/>
          <p:cNvSpPr/>
          <p:nvPr/>
        </p:nvSpPr>
        <p:spPr>
          <a:xfrm>
            <a:off x="864000" y="2155320"/>
            <a:ext cx="61718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6075"/>
              </a:lnSpc>
              <a:buNone/>
              <a:tabLst>
                <a:tab algn="l" pos="0"/>
              </a:tabLst>
            </a:pPr>
            <a:r>
              <a:rPr b="1" lang="en-US" sz="4860" spc="-1" strike="noStrike">
                <a:solidFill>
                  <a:srgbClr val="1b1b27"/>
                </a:solidFill>
                <a:latin typeface="Raleway"/>
                <a:ea typeface="Raleway"/>
              </a:rPr>
              <a:t>Thank You!</a:t>
            </a:r>
            <a:endParaRPr b="0" lang="en-IN" sz="4860" spc="-1" strike="noStrike">
              <a:latin typeface="Arial"/>
            </a:endParaRPr>
          </a:p>
        </p:txBody>
      </p:sp>
      <p:sp>
        <p:nvSpPr>
          <p:cNvPr id="128" name="Text 18"/>
          <p:cNvSpPr/>
          <p:nvPr/>
        </p:nvSpPr>
        <p:spPr>
          <a:xfrm>
            <a:off x="5428440" y="3666960"/>
            <a:ext cx="19260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 19"/>
          <p:cNvSpPr/>
          <p:nvPr/>
        </p:nvSpPr>
        <p:spPr>
          <a:xfrm>
            <a:off x="6049440" y="3574440"/>
            <a:ext cx="333360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 20"/>
          <p:cNvSpPr/>
          <p:nvPr/>
        </p:nvSpPr>
        <p:spPr>
          <a:xfrm>
            <a:off x="6049440" y="4494240"/>
            <a:ext cx="333360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Text 22"/>
          <p:cNvSpPr/>
          <p:nvPr/>
        </p:nvSpPr>
        <p:spPr>
          <a:xfrm>
            <a:off x="10432440" y="35744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 23"/>
          <p:cNvSpPr/>
          <p:nvPr/>
        </p:nvSpPr>
        <p:spPr>
          <a:xfrm>
            <a:off x="10432440" y="4108320"/>
            <a:ext cx="3333600" cy="11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2024-07-01T15:00:20Z</dcterms:created>
  <dc:creator>PptxGenJS</dc:creator>
  <dc:description/>
  <dc:language>en-IN</dc:language>
  <cp:lastModifiedBy/>
  <dcterms:modified xsi:type="dcterms:W3CDTF">2024-07-01T20:35:03Z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