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9" r:id="rId2"/>
    <p:sldId id="261" r:id="rId3"/>
    <p:sldId id="260" r:id="rId4"/>
    <p:sldId id="256" r:id="rId5"/>
    <p:sldId id="262" r:id="rId6"/>
    <p:sldId id="267" r:id="rId7"/>
    <p:sldId id="278" r:id="rId8"/>
    <p:sldId id="268" r:id="rId9"/>
    <p:sldId id="263" r:id="rId10"/>
    <p:sldId id="264" r:id="rId11"/>
    <p:sldId id="276" r:id="rId12"/>
    <p:sldId id="265" r:id="rId13"/>
    <p:sldId id="266" r:id="rId14"/>
    <p:sldId id="275" r:id="rId15"/>
    <p:sldId id="259" r:id="rId16"/>
    <p:sldId id="271" r:id="rId17"/>
    <p:sldId id="273" r:id="rId18"/>
    <p:sldId id="272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EC"/>
    <a:srgbClr val="00D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44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821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1893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47349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333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857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092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765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283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6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17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02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178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58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9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91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84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81009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IDENTIFICATION AND ANALYSIS OF DESCRIPTIVE OPINION  SPAM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5145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		</a:t>
            </a:r>
            <a:r>
              <a:rPr lang="en-GB" sz="2400" dirty="0" smtClean="0"/>
              <a:t>End Semester Evaluation: 28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April 2015	</a:t>
            </a:r>
            <a:r>
              <a:rPr lang="en-GB" sz="2000" dirty="0" smtClean="0"/>
              <a:t>      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					Supervised by – Dr </a:t>
            </a:r>
            <a:r>
              <a:rPr lang="en-GB" sz="2000" dirty="0" err="1" smtClean="0"/>
              <a:t>Ratna</a:t>
            </a:r>
            <a:r>
              <a:rPr lang="en-GB" sz="2000" dirty="0" smtClean="0"/>
              <a:t> </a:t>
            </a:r>
            <a:r>
              <a:rPr lang="en-GB" sz="2000" dirty="0" err="1" smtClean="0"/>
              <a:t>Sanyal</a:t>
            </a:r>
            <a:endParaRPr lang="en-GB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</a:rPr>
              <a:t>     </a:t>
            </a:r>
            <a:endParaRPr lang="en-GB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</a:t>
            </a:r>
            <a:r>
              <a:rPr lang="en-US" sz="1600" dirty="0" smtClean="0"/>
              <a:t>Shubham </a:t>
            </a:r>
            <a:r>
              <a:rPr lang="en-US" sz="1600" dirty="0"/>
              <a:t>Sharma (</a:t>
            </a:r>
            <a:r>
              <a:rPr lang="en-US" sz="1600" dirty="0" smtClean="0"/>
              <a:t>IIT2012134)                            Ronish </a:t>
            </a:r>
            <a:r>
              <a:rPr lang="en-US" sz="1600" dirty="0"/>
              <a:t>Kalia (</a:t>
            </a:r>
            <a:r>
              <a:rPr lang="en-US" sz="1600" dirty="0" smtClean="0"/>
              <a:t>IIT2012139)                       Shubham </a:t>
            </a:r>
            <a:r>
              <a:rPr lang="en-US" sz="1600" dirty="0"/>
              <a:t>Mehrotra </a:t>
            </a:r>
            <a:r>
              <a:rPr lang="en-US" sz="1600" dirty="0" smtClean="0"/>
              <a:t>(IIT2012156</a:t>
            </a:r>
            <a:r>
              <a:rPr lang="en-US" sz="1600" dirty="0"/>
              <a:t>)</a:t>
            </a:r>
            <a:endParaRPr lang="en-GB" sz="1600" dirty="0"/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Dhruv</a:t>
            </a:r>
            <a:r>
              <a:rPr lang="en-US" sz="1600" dirty="0" smtClean="0"/>
              <a:t> </a:t>
            </a:r>
            <a:r>
              <a:rPr lang="en-US" sz="1600" dirty="0"/>
              <a:t>Kumar (</a:t>
            </a:r>
            <a:r>
              <a:rPr lang="en-US" sz="1600" dirty="0" smtClean="0"/>
              <a:t>IIT2012171)                                     Pankaj </a:t>
            </a:r>
            <a:r>
              <a:rPr lang="en-US" sz="1600" dirty="0" err="1"/>
              <a:t>Wadhwani</a:t>
            </a:r>
            <a:r>
              <a:rPr lang="en-US" sz="1600" dirty="0"/>
              <a:t> </a:t>
            </a:r>
            <a:r>
              <a:rPr lang="en-US" sz="1600" dirty="0" smtClean="0"/>
              <a:t>(IIT2012174)            Arjun </a:t>
            </a:r>
            <a:r>
              <a:rPr lang="en-US" sz="1600" dirty="0" err="1"/>
              <a:t>Banga</a:t>
            </a:r>
            <a:r>
              <a:rPr lang="en-US" sz="1600" dirty="0"/>
              <a:t> (IIT2012183)</a:t>
            </a:r>
            <a:endParaRPr lang="en-GB" sz="1600" dirty="0"/>
          </a:p>
          <a:p>
            <a:pPr algn="ctr"/>
            <a:endParaRPr lang="en-US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02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Shingling Algorithm (Example)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:</a:t>
            </a:r>
          </a:p>
          <a:p>
            <a:pPr>
              <a:buNone/>
            </a:pPr>
            <a:r>
              <a:rPr lang="en-US" dirty="0" smtClean="0"/>
              <a:t>   	Consider the following text: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a rose is a rose is a rose.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The 4-shingles for this text ( K = 4 is a typical value used in the detection of near-duplicate reviews) are :</a:t>
            </a:r>
          </a:p>
          <a:p>
            <a:pPr>
              <a:buNone/>
            </a:pPr>
            <a:r>
              <a:rPr lang="en-US" dirty="0" smtClean="0"/>
              <a:t>		{“a rose is a”}x2, {“rose is a rose”}x2 and {“is a rose is”}x1.</a:t>
            </a:r>
          </a:p>
          <a:p>
            <a:pPr>
              <a:buNone/>
            </a:pPr>
            <a:r>
              <a:rPr lang="en-US" dirty="0" smtClean="0"/>
              <a:t>	If any other review contains nearly same shingles then these two reviews will be marked as duplicates of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</a:t>
            </a:r>
            <a:endParaRPr lang="en-US" dirty="0"/>
          </a:p>
        </p:txBody>
      </p:sp>
      <p:pic>
        <p:nvPicPr>
          <p:cNvPr id="4" name="Picture 2" descr="F:\Downloads\before shingl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721" y="1886561"/>
            <a:ext cx="4248150" cy="4105275"/>
          </a:xfrm>
          <a:prstGeom prst="rect">
            <a:avLst/>
          </a:prstGeom>
          <a:noFill/>
        </p:spPr>
      </p:pic>
      <p:pic>
        <p:nvPicPr>
          <p:cNvPr id="2050" name="Picture 2" descr="F:\Downloads\after shing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1808" y="1826725"/>
            <a:ext cx="4305300" cy="42957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50984" y="6211669"/>
            <a:ext cx="43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applying shingling technique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26922" y="6223392"/>
            <a:ext cx="43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applying shingling technique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Naïve Bayesian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suppose the suspected message contains the word “subscribe". Most people who will read a review would know that this review is likely to be spam. The spam detection software, however, does not "know" such facts; all it can do is compute probabilities.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</a:t>
            </a:r>
            <a:r>
              <a:rPr lang="en-US" dirty="0" smtClean="0"/>
              <a:t>(S|W) = </a:t>
            </a:r>
            <a:r>
              <a:rPr lang="en-US" dirty="0" err="1" smtClean="0"/>
              <a:t>Pr</a:t>
            </a:r>
            <a:r>
              <a:rPr lang="en-US" dirty="0" smtClean="0"/>
              <a:t>(W|S).</a:t>
            </a:r>
            <a:r>
              <a:rPr lang="en-US" dirty="0" err="1" smtClean="0"/>
              <a:t>Pr</a:t>
            </a:r>
            <a:r>
              <a:rPr lang="en-US" dirty="0" smtClean="0"/>
              <a:t>(S) / </a:t>
            </a:r>
            <a:r>
              <a:rPr lang="en-US" dirty="0" err="1" smtClean="0"/>
              <a:t>Pr</a:t>
            </a:r>
            <a:r>
              <a:rPr lang="en-US" dirty="0" smtClean="0"/>
              <a:t>(W|S).</a:t>
            </a:r>
            <a:r>
              <a:rPr lang="en-US" dirty="0" err="1" smtClean="0"/>
              <a:t>Pr</a:t>
            </a:r>
            <a:r>
              <a:rPr lang="en-US" dirty="0" smtClean="0"/>
              <a:t>(S) + </a:t>
            </a:r>
            <a:r>
              <a:rPr lang="en-US" dirty="0" err="1" smtClean="0"/>
              <a:t>Pr</a:t>
            </a:r>
            <a:r>
              <a:rPr lang="en-US" dirty="0" smtClean="0"/>
              <a:t>(W|H).</a:t>
            </a:r>
            <a:r>
              <a:rPr lang="en-US" dirty="0" err="1" smtClean="0"/>
              <a:t>Pr</a:t>
            </a:r>
            <a:r>
              <a:rPr lang="en-US" dirty="0" smtClean="0"/>
              <a:t>(H)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Of course, determining whether a message is spam or ham based only on the presence of the word is error-prone, which is why </a:t>
            </a:r>
            <a:r>
              <a:rPr lang="en-US" dirty="0" err="1" smtClean="0"/>
              <a:t>bayesian</a:t>
            </a:r>
            <a:r>
              <a:rPr lang="en-US" dirty="0" smtClean="0"/>
              <a:t> spam software tries to consider several words and combine their </a:t>
            </a:r>
            <a:r>
              <a:rPr lang="en-US" dirty="0" err="1" smtClean="0"/>
              <a:t>spamicities</a:t>
            </a:r>
            <a:r>
              <a:rPr lang="en-US" dirty="0" smtClean="0"/>
              <a:t> to determine a review's overall probability of being spam.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7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Naïve Bayesian Classifier  </a:t>
            </a:r>
            <a:r>
              <a:rPr lang="en-US" sz="2700" b="1" i="1" dirty="0" smtClean="0"/>
              <a:t>(Continued)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On this basis, one can derive the following formula from Bayes‘ theorem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p = 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…….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/ 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……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+ (1 – p</a:t>
            </a:r>
            <a:r>
              <a:rPr lang="en-US" baseline="-25000" dirty="0" smtClean="0"/>
              <a:t>1</a:t>
            </a:r>
            <a:r>
              <a:rPr lang="en-US" dirty="0" smtClean="0"/>
              <a:t>)(1 – p</a:t>
            </a:r>
            <a:r>
              <a:rPr lang="en-US" baseline="-25000" dirty="0" smtClean="0"/>
              <a:t>2</a:t>
            </a:r>
            <a:r>
              <a:rPr lang="en-US" dirty="0" smtClean="0"/>
              <a:t>)…..(1 -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The result </a:t>
            </a:r>
            <a:r>
              <a:rPr lang="en-US" i="1" dirty="0" smtClean="0"/>
              <a:t>p</a:t>
            </a:r>
            <a:r>
              <a:rPr lang="en-US" dirty="0" smtClean="0"/>
              <a:t> is typically compared to a given threshold to decide whether the message is spam or not. If </a:t>
            </a:r>
            <a:r>
              <a:rPr lang="en-US" i="1" dirty="0" smtClean="0"/>
              <a:t>p</a:t>
            </a:r>
            <a:r>
              <a:rPr lang="en-US" dirty="0" smtClean="0"/>
              <a:t> is lower than the threshold, the message is considered as likely ham, otherwise it is considered as likely spam.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 smtClean="0"/>
              <a:t>Though, It has some exceptions.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4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65507" y="0"/>
            <a:ext cx="286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</a:rPr>
              <a:t>Original Ratings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1605" y="866273"/>
            <a:ext cx="341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Ratings after applying Bayesian classifier 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1091" y="1281771"/>
            <a:ext cx="1921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210050" y="523220"/>
            <a:ext cx="1987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00" y="4138392"/>
            <a:ext cx="2372860" cy="2628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9" y="3190518"/>
            <a:ext cx="3584151" cy="357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60" y="3114536"/>
            <a:ext cx="3635829" cy="365202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60" y="4138392"/>
            <a:ext cx="2231740" cy="2628168"/>
          </a:xfrm>
        </p:spPr>
      </p:pic>
    </p:spTree>
    <p:extLst>
      <p:ext uri="{BB962C8B-B14F-4D97-AF65-F5344CB8AC3E}">
        <p14:creationId xmlns:p14="http://schemas.microsoft.com/office/powerpoint/2010/main" val="3108824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reviewer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6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will use </a:t>
            </a:r>
            <a:r>
              <a:rPr lang="en-US" dirty="0" smtClean="0"/>
              <a:t>three </a:t>
            </a:r>
            <a:r>
              <a:rPr lang="en-US" dirty="0" smtClean="0"/>
              <a:t>fundamental </a:t>
            </a:r>
            <a:r>
              <a:rPr lang="en-US" dirty="0"/>
              <a:t>concepts, i.e.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i="1" dirty="0"/>
              <a:t>trustiness </a:t>
            </a:r>
            <a:r>
              <a:rPr lang="en-US" dirty="0"/>
              <a:t>of </a:t>
            </a:r>
            <a:r>
              <a:rPr lang="en-US" dirty="0" smtClean="0"/>
              <a:t>reviewers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i="1" dirty="0" smtClean="0"/>
              <a:t>honesty </a:t>
            </a:r>
            <a:r>
              <a:rPr lang="en-US" dirty="0"/>
              <a:t>of </a:t>
            </a:r>
            <a:r>
              <a:rPr lang="en-US" dirty="0" smtClean="0"/>
              <a:t>reviews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Reliability of the product</a:t>
            </a:r>
            <a:endParaRPr lang="en-US" dirty="0"/>
          </a:p>
          <a:p>
            <a:r>
              <a:rPr lang="en-US" dirty="0" smtClean="0"/>
              <a:t>Identification </a:t>
            </a:r>
            <a:r>
              <a:rPr lang="en-US" dirty="0"/>
              <a:t>of their interrelationships: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	A </a:t>
            </a:r>
            <a:r>
              <a:rPr lang="en-US" dirty="0"/>
              <a:t>reviewer is </a:t>
            </a:r>
            <a:r>
              <a:rPr lang="en-US" dirty="0" smtClean="0"/>
              <a:t>more trustworthy </a:t>
            </a:r>
            <a:r>
              <a:rPr lang="en-US" dirty="0"/>
              <a:t>if (s)he has written </a:t>
            </a:r>
            <a:r>
              <a:rPr lang="en-US" dirty="0" smtClean="0"/>
              <a:t>more number of honest reviews,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dirty="0" smtClean="0"/>
              <a:t>Honesty of a review depends on 2 things –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Agreement in time frame `t</a:t>
            </a:r>
            <a:r>
              <a:rPr lang="en-US" dirty="0" smtClean="0"/>
              <a:t>`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 smtClean="0"/>
              <a:t>Depends on Trustiness of the User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Reliability of the product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product is more reliable if it contains more number of reviews from trustworthy user</a:t>
            </a:r>
          </a:p>
          <a:p>
            <a:r>
              <a:rPr lang="en-US" dirty="0" smtClean="0"/>
              <a:t>We will initially fix values of trustiness of each user and reliability of each product to 1 and then iteratively calculate values till they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10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Formulas Used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hangingPunct="0"/>
                <a:r>
                  <a:rPr lang="en-US" dirty="0" err="1"/>
                  <a:t>H</a:t>
                </a:r>
                <a:r>
                  <a:rPr lang="en-US" baseline="-25000" dirty="0" err="1"/>
                  <a:t>r</a:t>
                </a:r>
                <a:r>
                  <a:rPr lang="en-US" baseline="-25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𝑛𝑟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hangingPunct="0"/>
                <a:r>
                  <a:rPr lang="en-US" dirty="0"/>
                  <a:t>T(User) = K/(1 + e</a:t>
                </a:r>
                <a:r>
                  <a:rPr lang="en-US" baseline="30000" dirty="0"/>
                  <a:t>-</a:t>
                </a:r>
                <a:r>
                  <a:rPr lang="en-US" baseline="30000" dirty="0" err="1"/>
                  <a:t>KH</a:t>
                </a:r>
                <a:r>
                  <a:rPr lang="en-US" baseline="-25000" dirty="0" err="1"/>
                  <a:t>r</a:t>
                </a:r>
                <a:r>
                  <a:rPr lang="en-US" dirty="0" smtClean="0"/>
                  <a:t>)</a:t>
                </a:r>
              </a:p>
              <a:p>
                <a:pPr hangingPunct="0"/>
                <a:r>
                  <a:rPr lang="en-US" dirty="0"/>
                  <a:t>T(User) = </a:t>
                </a:r>
                <a:r>
                  <a:rPr lang="en-US" dirty="0" smtClean="0"/>
                  <a:t>T(User) - T(User</a:t>
                </a:r>
                <a:r>
                  <a:rPr lang="en-US" dirty="0"/>
                  <a:t>) * </a:t>
                </a:r>
                <a:r>
                  <a:rPr lang="en-US" dirty="0" smtClean="0"/>
                  <a:t>(e</a:t>
                </a:r>
                <a:r>
                  <a:rPr lang="en-US" baseline="30000" dirty="0" smtClean="0"/>
                  <a:t>-</a:t>
                </a:r>
                <a:r>
                  <a:rPr lang="en-US" baseline="30000" dirty="0" smtClean="0"/>
                  <a:t>(x </a:t>
                </a:r>
                <a:r>
                  <a:rPr lang="en-US" baseline="30000" dirty="0"/>
                  <a:t>–</a:t>
                </a:r>
                <a:r>
                  <a:rPr lang="en-US" baseline="30000" dirty="0" smtClean="0"/>
                  <a:t>1</a:t>
                </a:r>
                <a:r>
                  <a:rPr lang="en-US" baseline="30000" dirty="0" smtClean="0"/>
                  <a:t>)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hangingPunct="0"/>
                <a:r>
                  <a:rPr lang="en-US" dirty="0" smtClean="0"/>
                  <a:t>R(P</a:t>
                </a:r>
                <a:r>
                  <a:rPr lang="en-US" dirty="0"/>
                  <a:t>) = 2 / (1 + e-</a:t>
                </a:r>
                <a:r>
                  <a:rPr lang="en-US" baseline="30000" dirty="0"/>
                  <a:t>Q</a:t>
                </a:r>
                <a:r>
                  <a:rPr lang="en-US" dirty="0"/>
                  <a:t>) –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2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9589"/>
            <a:ext cx="3626616" cy="3618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03" y="3294962"/>
            <a:ext cx="3544389" cy="35963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5507" y="0"/>
            <a:ext cx="286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Original Ratings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1605" y="866273"/>
            <a:ext cx="341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Ratings after applying URH approach 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1091" y="1281771"/>
            <a:ext cx="1921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210050" y="523220"/>
            <a:ext cx="1987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45" y="4195299"/>
            <a:ext cx="2205789" cy="266270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84" y="4217334"/>
            <a:ext cx="2205791" cy="2695986"/>
          </a:xfrm>
        </p:spPr>
      </p:pic>
    </p:spTree>
    <p:extLst>
      <p:ext uri="{BB962C8B-B14F-4D97-AF65-F5344CB8AC3E}">
        <p14:creationId xmlns:p14="http://schemas.microsoft.com/office/powerpoint/2010/main" val="526994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15" y="471252"/>
            <a:ext cx="11293768" cy="970450"/>
          </a:xfrm>
        </p:spPr>
        <p:txBody>
          <a:bodyPr/>
          <a:lstStyle/>
          <a:p>
            <a:r>
              <a:rPr lang="en-US" dirty="0" smtClean="0"/>
              <a:t>Hybrid Model (Improved Review User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model we combined the scores from Bayesian Model and Review user history model. These scores were then compared to a threshold value of 10</a:t>
            </a:r>
            <a:r>
              <a:rPr lang="en-US" baseline="30000" dirty="0" smtClean="0"/>
              <a:t>-5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model proved to be the better approach amongst all the models that we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5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9111"/>
            <a:ext cx="3652801" cy="36445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5507" y="0"/>
            <a:ext cx="286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</a:rPr>
              <a:t>Original Ratings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1605" y="866273"/>
            <a:ext cx="341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Ratings after applying Hybrid Approach 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1091" y="1281771"/>
            <a:ext cx="1921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210050" y="523220"/>
            <a:ext cx="1987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53" y="3197971"/>
            <a:ext cx="3611669" cy="3660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61" y="3679992"/>
            <a:ext cx="2501058" cy="2695986"/>
          </a:xfrm>
          <a:prstGeom prst="rect">
            <a:avLst/>
          </a:prstGeom>
        </p:spPr>
      </p:pic>
      <p:pic>
        <p:nvPicPr>
          <p:cNvPr id="16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01" y="3679992"/>
            <a:ext cx="2395460" cy="26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6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We were previously working on a project that dealt with the </a:t>
            </a:r>
            <a:r>
              <a:rPr lang="en-US" smtClean="0"/>
              <a:t>opinion farming </a:t>
            </a:r>
            <a:r>
              <a:rPr lang="en-US" dirty="0" smtClean="0"/>
              <a:t>of the customer reviews.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found that </a:t>
            </a:r>
            <a:r>
              <a:rPr lang="en-US" dirty="0" smtClean="0"/>
              <a:t>the reviews </a:t>
            </a:r>
            <a:r>
              <a:rPr lang="en-US" dirty="0"/>
              <a:t>were not coherent with the final output of our study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finding out which feature has the largest number of spam reviews in it, we would able to indicate which features </a:t>
            </a:r>
            <a:r>
              <a:rPr lang="en-US" dirty="0" smtClean="0"/>
              <a:t>are thought to influence </a:t>
            </a:r>
            <a:r>
              <a:rPr lang="en-US" dirty="0"/>
              <a:t>the users in the most impactful way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This </a:t>
            </a:r>
            <a:r>
              <a:rPr lang="en-US" dirty="0" smtClean="0"/>
              <a:t>generated data could be </a:t>
            </a:r>
            <a:r>
              <a:rPr lang="en-US" dirty="0"/>
              <a:t>used by a</a:t>
            </a:r>
            <a:r>
              <a:rPr lang="en-US" dirty="0" smtClean="0"/>
              <a:t> </a:t>
            </a:r>
            <a:r>
              <a:rPr lang="en-US" dirty="0"/>
              <a:t>company for </a:t>
            </a:r>
            <a:r>
              <a:rPr lang="en-US" dirty="0" smtClean="0"/>
              <a:t>the better </a:t>
            </a:r>
            <a:r>
              <a:rPr lang="en-US" dirty="0"/>
              <a:t>marketing </a:t>
            </a:r>
            <a:r>
              <a:rPr lang="en-US" dirty="0" smtClean="0"/>
              <a:t>and promotion of </a:t>
            </a:r>
            <a:r>
              <a:rPr lang="en-US" dirty="0"/>
              <a:t>the </a:t>
            </a:r>
            <a:r>
              <a:rPr lang="en-US" dirty="0" smtClean="0"/>
              <a:t>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2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0685" y="2325189"/>
            <a:ext cx="65053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2719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Spamming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18712" y="2441228"/>
            <a:ext cx="10554574" cy="3636511"/>
          </a:xfrm>
        </p:spPr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Spammers </a:t>
            </a:r>
            <a:r>
              <a:rPr lang="en-US" dirty="0" smtClean="0"/>
              <a:t>work </a:t>
            </a:r>
            <a:r>
              <a:rPr lang="en-US" dirty="0"/>
              <a:t>usually for profits, </a:t>
            </a:r>
            <a:r>
              <a:rPr lang="en-US" dirty="0" smtClean="0"/>
              <a:t>may have connection with the stores.</a:t>
            </a: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Spammers are usually </a:t>
            </a:r>
            <a:r>
              <a:rPr lang="en-US" dirty="0" smtClean="0"/>
              <a:t>hired by brands hungry for publicity as they stronger motivation.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smtClean="0"/>
              <a:t>Brands </a:t>
            </a:r>
            <a:r>
              <a:rPr lang="en-US" dirty="0"/>
              <a:t>with good reputations and stable customer traffic may not hire spammers at all; since they lose much more if they are caught doing </a:t>
            </a:r>
            <a:r>
              <a:rPr lang="en-US" dirty="0" smtClean="0"/>
              <a:t>so.</a:t>
            </a: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smtClean="0"/>
              <a:t>Spams could </a:t>
            </a:r>
            <a:r>
              <a:rPr lang="en-US" dirty="0"/>
              <a:t>be either positive reviews about lousy stores, or negative reviews about good stores.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Not all reviews deviating from mainstream are spam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0084" y="372979"/>
            <a:ext cx="4920916" cy="52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of our Review Dataset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0084" y="1696454"/>
            <a:ext cx="4920916" cy="51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Identification of Spam Using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8916" y="3309871"/>
            <a:ext cx="2463464" cy="828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Identification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87899" y="3309871"/>
            <a:ext cx="2105967" cy="8289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Shingling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9385" y="3309870"/>
            <a:ext cx="2146581" cy="8289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 Classifier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87123" y="3309870"/>
            <a:ext cx="1933395" cy="828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user review history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80084" y="5113415"/>
            <a:ext cx="4920916" cy="481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Improved Review Dataset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80084" y="6269471"/>
            <a:ext cx="4920916" cy="511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on Improved Dataset 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5540542" y="902368"/>
            <a:ext cx="0" cy="79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580648" y="2213812"/>
            <a:ext cx="3959894" cy="109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 flipH="1">
            <a:off x="4040883" y="2213812"/>
            <a:ext cx="1499659" cy="109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540542" y="2213812"/>
            <a:ext cx="802134" cy="109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31189" y="2243811"/>
            <a:ext cx="3113279" cy="109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10" idx="0"/>
          </p:cNvCxnSpPr>
          <p:nvPr/>
        </p:nvCxnSpPr>
        <p:spPr>
          <a:xfrm>
            <a:off x="1580648" y="4138863"/>
            <a:ext cx="3959894" cy="97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0" idx="0"/>
          </p:cNvCxnSpPr>
          <p:nvPr/>
        </p:nvCxnSpPr>
        <p:spPr>
          <a:xfrm>
            <a:off x="4040883" y="4138861"/>
            <a:ext cx="1499659" cy="974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0"/>
          </p:cNvCxnSpPr>
          <p:nvPr/>
        </p:nvCxnSpPr>
        <p:spPr>
          <a:xfrm flipH="1">
            <a:off x="5540542" y="4138860"/>
            <a:ext cx="802134" cy="9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0" idx="0"/>
          </p:cNvCxnSpPr>
          <p:nvPr/>
        </p:nvCxnSpPr>
        <p:spPr>
          <a:xfrm flipH="1">
            <a:off x="5540542" y="4138859"/>
            <a:ext cx="3113279" cy="97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1" idx="0"/>
          </p:cNvCxnSpPr>
          <p:nvPr/>
        </p:nvCxnSpPr>
        <p:spPr>
          <a:xfrm>
            <a:off x="5540542" y="5594678"/>
            <a:ext cx="0" cy="67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994006" y="3309870"/>
            <a:ext cx="1700011" cy="82898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Hybrid Method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34" idx="4"/>
            <a:endCxn id="10" idx="0"/>
          </p:cNvCxnSpPr>
          <p:nvPr/>
        </p:nvCxnSpPr>
        <p:spPr>
          <a:xfrm flipH="1">
            <a:off x="5540542" y="4138859"/>
            <a:ext cx="5303470" cy="974556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  <a:endCxn id="34" idx="0"/>
          </p:cNvCxnSpPr>
          <p:nvPr/>
        </p:nvCxnSpPr>
        <p:spPr>
          <a:xfrm>
            <a:off x="5540542" y="2213812"/>
            <a:ext cx="5303470" cy="109605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Previous 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9582" y="2447949"/>
            <a:ext cx="4646054" cy="44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REVIEW EXTRACTION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7292" y="3220958"/>
            <a:ext cx="4610637" cy="40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POS TAGGING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7292" y="4052209"/>
            <a:ext cx="4610637" cy="4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FEATURE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7289" y="4844984"/>
            <a:ext cx="4610640" cy="479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MULTI DOCUMENT CATEGORIZATION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7292" y="5617136"/>
            <a:ext cx="4610637" cy="403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OPINION ANALYSIS</a:t>
            </a: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5782609" y="2913379"/>
            <a:ext cx="2" cy="307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782611" y="3622620"/>
            <a:ext cx="0" cy="429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5782609" y="4517639"/>
            <a:ext cx="2" cy="32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5782609" y="5324860"/>
            <a:ext cx="2" cy="29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71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detection based on biometric analysis.</a:t>
            </a:r>
          </a:p>
          <a:p>
            <a:r>
              <a:rPr lang="en-US" dirty="0" smtClean="0"/>
              <a:t>Detection based on the depth of the review. More detailed review has greater chances of being true.</a:t>
            </a:r>
          </a:p>
          <a:p>
            <a:r>
              <a:rPr lang="en-US" dirty="0" smtClean="0"/>
              <a:t>Observing the writing style and the level of emotions of the reviewer.</a:t>
            </a:r>
          </a:p>
          <a:p>
            <a:r>
              <a:rPr lang="en-US" dirty="0" smtClean="0"/>
              <a:t>Make association rules and then estimate the degree of truth of the sentence.</a:t>
            </a:r>
          </a:p>
          <a:p>
            <a:r>
              <a:rPr lang="en-US" dirty="0" smtClean="0"/>
              <a:t>Calculate standard deviation from the overall review.</a:t>
            </a:r>
          </a:p>
        </p:txBody>
      </p:sp>
    </p:spTree>
    <p:extLst>
      <p:ext uri="{BB962C8B-B14F-4D97-AF65-F5344CB8AC3E}">
        <p14:creationId xmlns:p14="http://schemas.microsoft.com/office/powerpoint/2010/main" val="4292785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Amazon Mechanical Turk</a:t>
            </a:r>
            <a:r>
              <a:rPr lang="en-GB" dirty="0"/>
              <a:t> (</a:t>
            </a:r>
            <a:r>
              <a:rPr lang="en-GB" b="1" dirty="0" err="1"/>
              <a:t>MTurk</a:t>
            </a:r>
            <a:r>
              <a:rPr lang="en-GB" dirty="0"/>
              <a:t>) is a crowdsourcing Internet marketplace that enables individuals and businesses (known as Requesters) to coordinate the use of human </a:t>
            </a:r>
            <a:r>
              <a:rPr lang="en-GB" dirty="0" smtClean="0"/>
              <a:t>intelligence. </a:t>
            </a:r>
            <a:r>
              <a:rPr lang="en-GB" dirty="0"/>
              <a:t>The Requesters are able to post tasks known as HITs (Human Intelligence Tasks</a:t>
            </a:r>
            <a:r>
              <a:rPr lang="en-GB" dirty="0" smtClean="0"/>
              <a:t>).</a:t>
            </a:r>
          </a:p>
          <a:p>
            <a:r>
              <a:rPr lang="en-GB" dirty="0"/>
              <a:t>40% of New Mechanical </a:t>
            </a:r>
            <a:r>
              <a:rPr lang="en-GB" dirty="0" err="1"/>
              <a:t>Turkers</a:t>
            </a:r>
            <a:r>
              <a:rPr lang="en-GB" dirty="0"/>
              <a:t>' Work Requests Are Now For </a:t>
            </a:r>
            <a:r>
              <a:rPr lang="en-GB" dirty="0" smtClean="0"/>
              <a:t>Spamming</a:t>
            </a:r>
          </a:p>
          <a:p>
            <a:r>
              <a:rPr lang="en-GB" dirty="0" smtClean="0"/>
              <a:t>Yelp dataset consisting of User, Product and Time details.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3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of Common Spam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technique eliminates the most trivial type of spams that a user may encounter on an E Commerce website.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search if the reviews have any vulgar content or are misleading to the user. </a:t>
            </a:r>
          </a:p>
          <a:p>
            <a:r>
              <a:rPr lang="en-US" dirty="0" smtClean="0"/>
              <a:t>The </a:t>
            </a:r>
            <a:r>
              <a:rPr lang="en-US" dirty="0"/>
              <a:t>reviews could also be used to publicize certain set of websites and could also be used to dupe </a:t>
            </a:r>
            <a:r>
              <a:rPr lang="en-US" dirty="0" smtClean="0"/>
              <a:t>customers.</a:t>
            </a:r>
          </a:p>
          <a:p>
            <a:r>
              <a:rPr lang="en-US" dirty="0" smtClean="0"/>
              <a:t>We </a:t>
            </a:r>
            <a:r>
              <a:rPr lang="en-US" dirty="0"/>
              <a:t>have used </a:t>
            </a:r>
            <a:r>
              <a:rPr lang="en-US" dirty="0" smtClean="0"/>
              <a:t>a combination of words </a:t>
            </a:r>
            <a:r>
              <a:rPr lang="en-US" dirty="0"/>
              <a:t>like share, follow, subscribe, click, etc. to identify these type of reviews. All the reviews that contain these words are marked as spam.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87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Shingling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Shingling algorithm is used to detect duplicate and near-duplicate spam </a:t>
            </a:r>
            <a:r>
              <a:rPr lang="en-US" b="1" dirty="0" smtClean="0"/>
              <a:t>reviews.</a:t>
            </a:r>
          </a:p>
          <a:p>
            <a:r>
              <a:rPr lang="en-US" dirty="0" smtClean="0"/>
              <a:t>Given a positive integer  K and a sequence of terms in a review D, define the k-shingles of  D to be the set of all consecutive sequences of k  terms in D.</a:t>
            </a:r>
          </a:p>
          <a:p>
            <a:pPr algn="just"/>
            <a:r>
              <a:rPr lang="en-US" dirty="0" smtClean="0"/>
              <a:t>Let S(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) denote the set of shingles of review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. The degree of similarity between two reviews d1 and d2 is defined by </a:t>
            </a:r>
            <a:r>
              <a:rPr lang="en-US" b="1" dirty="0" err="1" smtClean="0"/>
              <a:t>Jaccard</a:t>
            </a:r>
            <a:r>
              <a:rPr lang="en-US" b="1" dirty="0" smtClean="0"/>
              <a:t> Coefficient.</a:t>
            </a:r>
          </a:p>
          <a:p>
            <a:pPr marL="0" indent="0" algn="just">
              <a:buNone/>
            </a:pPr>
            <a:r>
              <a:rPr lang="en-US" dirty="0" smtClean="0"/>
              <a:t>	J(S(d</a:t>
            </a:r>
            <a:r>
              <a:rPr lang="en-US" baseline="-25000" dirty="0" smtClean="0"/>
              <a:t>1</a:t>
            </a:r>
            <a:r>
              <a:rPr lang="en-US" dirty="0" smtClean="0"/>
              <a:t>), S(d</a:t>
            </a:r>
            <a:r>
              <a:rPr lang="en-US" baseline="-25000" dirty="0" smtClean="0"/>
              <a:t>2</a:t>
            </a:r>
            <a:r>
              <a:rPr lang="en-US" dirty="0" smtClean="0"/>
              <a:t>)) = |S(d</a:t>
            </a:r>
            <a:r>
              <a:rPr lang="en-US" baseline="-25000" dirty="0" smtClean="0"/>
              <a:t>1</a:t>
            </a:r>
            <a:r>
              <a:rPr lang="en-US" dirty="0" smtClean="0"/>
              <a:t>) intersection S(d</a:t>
            </a:r>
            <a:r>
              <a:rPr lang="en-US" baseline="-25000" dirty="0" smtClean="0"/>
              <a:t>2</a:t>
            </a:r>
            <a:r>
              <a:rPr lang="en-US" dirty="0" smtClean="0"/>
              <a:t>) / S(d</a:t>
            </a:r>
            <a:r>
              <a:rPr lang="en-US" baseline="-25000" dirty="0" smtClean="0"/>
              <a:t>1</a:t>
            </a:r>
            <a:r>
              <a:rPr lang="en-US" dirty="0" smtClean="0"/>
              <a:t>) union S(d</a:t>
            </a:r>
            <a:r>
              <a:rPr lang="en-US" baseline="-25000" dirty="0" smtClean="0"/>
              <a:t>2</a:t>
            </a:r>
            <a:r>
              <a:rPr lang="en-US" dirty="0" smtClean="0"/>
              <a:t>)|</a:t>
            </a:r>
            <a:endParaRPr lang="en-US" dirty="0"/>
          </a:p>
          <a:p>
            <a:pPr algn="just"/>
            <a:endParaRPr lang="en-US" b="1" dirty="0" smtClean="0"/>
          </a:p>
          <a:p>
            <a:pPr>
              <a:buNone/>
            </a:pPr>
            <a:r>
              <a:rPr lang="en-US" dirty="0" smtClean="0"/>
              <a:t>   If this coefficient is greater than a particular threshold, then the reviews are spam else not.</a:t>
            </a:r>
          </a:p>
        </p:txBody>
      </p:sp>
    </p:spTree>
    <p:extLst>
      <p:ext uri="{BB962C8B-B14F-4D97-AF65-F5344CB8AC3E}">
        <p14:creationId xmlns:p14="http://schemas.microsoft.com/office/powerpoint/2010/main" val="2496756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528</TotalTime>
  <Words>642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Century Gothic</vt:lpstr>
      <vt:lpstr>Courier New</vt:lpstr>
      <vt:lpstr>Wingdings</vt:lpstr>
      <vt:lpstr>Wingdings 3</vt:lpstr>
      <vt:lpstr>Ion</vt:lpstr>
      <vt:lpstr>IDENTIFICATION AND ANALYSIS OF DESCRIPTIVE OPINION  SPAM</vt:lpstr>
      <vt:lpstr>Objective</vt:lpstr>
      <vt:lpstr>Reasons For Spamming</vt:lpstr>
      <vt:lpstr>PowerPoint Presentation</vt:lpstr>
      <vt:lpstr>Previous Workflow</vt:lpstr>
      <vt:lpstr>Literature Survey</vt:lpstr>
      <vt:lpstr>Our Dataset</vt:lpstr>
      <vt:lpstr>Removal of Common Spam Words</vt:lpstr>
      <vt:lpstr>Shingling Algorithm:</vt:lpstr>
      <vt:lpstr>Shingling Algorithm (Example) :</vt:lpstr>
      <vt:lpstr>Comparison:</vt:lpstr>
      <vt:lpstr>Naïve Bayesian Classifier</vt:lpstr>
      <vt:lpstr>Naïve Bayesian Classifier  (Continued)</vt:lpstr>
      <vt:lpstr>PowerPoint Presentation</vt:lpstr>
      <vt:lpstr>Using reviewer history</vt:lpstr>
      <vt:lpstr>Basic Formulas Used</vt:lpstr>
      <vt:lpstr>PowerPoint Presentation</vt:lpstr>
      <vt:lpstr>Hybrid Model (Improved Review User History)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Ronish Kalia</dc:creator>
  <cp:lastModifiedBy>Ronish Kalia</cp:lastModifiedBy>
  <cp:revision>62</cp:revision>
  <dcterms:created xsi:type="dcterms:W3CDTF">2015-03-15T17:50:21Z</dcterms:created>
  <dcterms:modified xsi:type="dcterms:W3CDTF">2015-05-05T10:48:38Z</dcterms:modified>
</cp:coreProperties>
</file>