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7" r:id="rId4"/>
    <p:sldId id="263" r:id="rId5"/>
    <p:sldId id="261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2F9F"/>
    <a:srgbClr val="8AB5D0"/>
    <a:srgbClr val="C00000"/>
    <a:srgbClr val="FFFF82"/>
    <a:srgbClr val="FFAA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D12D4-0C44-4FB6-BC00-E2DA39A68C3A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0C017-34FC-4C17-BC4D-1B4782045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85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3E9F-1791-446F-B003-FB9D9C602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5F469-3278-4978-87B4-839DA51B4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CD93F-609A-4886-97BE-B27736C8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093B9-CE29-497A-99BF-101264E6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6D2E6-B23B-49F3-9C03-7F432CD5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1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C3C0-C4DF-4E12-B5C9-2B1F5318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C8955-4ADD-405F-B8AF-AD073C5F2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1D0DF-9D0B-4498-97DD-96FDC61E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47FA5-CBB9-44A1-9CB4-1F74E9FB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5F99E-F915-4454-BB7C-D5F060B9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0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C206F-9910-4855-A829-2B69364FA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76CC0-0DC0-469E-8307-1D993F008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5FD04-853F-4C53-BD5F-E5F69236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F86BF-B5CB-4796-9708-CAEBB21A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D6DE6-8003-4545-9906-22BE2542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0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1365-90ED-4604-8F3D-5E2E6666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6FB4-B556-4857-BDF8-7980FB3C8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C046C-6DD9-410D-A165-16DF215A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1C228-F04E-40D7-A949-50218D43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8EE30-9B66-457B-A310-0509AE5C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4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52D0-8D83-407D-80BE-1F941FA3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78FB3-6AC6-4665-A7EA-A4048C453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86AA9-3D75-4458-8F26-8B78C54A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8D38-6F49-4432-870D-9529D52D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366E7-47BF-4354-A391-F2255B79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3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08BD-7ADE-4C9D-913F-2CAD321F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D877E-AA97-4E33-80A8-CB5C34CF2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36D55-BC69-4D00-BA28-40E764627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AEA0D-F6EC-484C-B72B-E3DA48AD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AC498-3F90-4665-BE5D-A052FEBF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BC7BD-3DA9-475E-B4E9-A9D0FB78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1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1F94-5B33-42B8-8717-1F92A023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A69DA-590E-4B28-BA3C-5CAA38585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DF5BE-FEBE-4039-B0CD-CBAB302CC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F2BD7-7189-4EEE-987C-EB515BC7A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CFC44-7712-4F21-B448-FF79D37E2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FBE02-5719-4938-ABE0-A3B4A36F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104D29-69EE-455C-B2AA-74F9995F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8E674-4FB6-406F-83A1-91EB7AAB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1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9A68-45A6-4AF3-85DA-D6FB82C0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3C106-7FA0-444A-8085-FC362A30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D17C3-918B-424D-AFB8-777EA39D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342B9-6B26-44AA-8003-EEC5DAD3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2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D7E68-88CE-4FDF-BED2-203C0816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2EE83-CE1D-40CB-A6FA-C3A4ADAB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88EC3-247F-424D-9A8C-8713E4AF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2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0082-DDBF-4B13-A3F0-DDE20618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EBE30-1CDC-4A56-9E8B-6F84B04FC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C01F7-BD40-4BFF-B02E-DBAA89423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5E088-1D06-4D1A-B4E3-95FE77AE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8E5C4-6D17-49AF-AFF5-1E7BE017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AB792-65BF-4A67-85FB-DC3BF99F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9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3D46-F693-4A9C-B7F6-09D4D12F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1DA29-A1B5-433C-BAB6-C64E31BC3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D1410-81CA-4AE1-B335-15A7B0727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43E8B-F6E1-4E07-97B3-435DE49D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8BC34-F121-4201-BA48-E930912C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56E81-A7CA-48E5-A61E-3BF94161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6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8EB6B-2CA8-4A3A-810F-DB7FEA09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2E912-E666-4667-AE4A-54FE23D55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FF52B-744A-4DFB-B38A-3EEC2AC2A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7F001-4320-461F-8788-93F2133AA4E1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38BBD-D3E0-4878-AA7E-E586FE5BF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C835F-4A62-4EB7-8E7B-DE868C3B5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9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634EA6-5857-473C-989D-3FAD60E982E3}"/>
              </a:ext>
            </a:extLst>
          </p:cNvPr>
          <p:cNvSpPr txBox="1">
            <a:spLocks/>
          </p:cNvSpPr>
          <p:nvPr/>
        </p:nvSpPr>
        <p:spPr>
          <a:xfrm>
            <a:off x="0" y="1174192"/>
            <a:ext cx="7737987" cy="1687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C00000"/>
                </a:solidFill>
                <a:latin typeface="+mn-lt"/>
              </a:rPr>
              <a:t>PROJECT TITLE 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Healthcare</a:t>
            </a:r>
            <a:r>
              <a:rPr lang="en-US" sz="1600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   </a:t>
            </a:r>
            <a:r>
              <a:rPr lang="en-US" sz="4000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Management</a:t>
            </a:r>
            <a:r>
              <a:rPr lang="en-US" sz="1600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   </a:t>
            </a:r>
            <a:r>
              <a:rPr lang="en-US" sz="4000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System</a:t>
            </a:r>
            <a:endParaRPr lang="en-US" sz="4000" dirty="0"/>
          </a:p>
          <a:p>
            <a:pPr algn="ctr">
              <a:lnSpc>
                <a:spcPct val="150000"/>
              </a:lnSpc>
            </a:pPr>
            <a:endParaRPr lang="en-US" sz="2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71EE9B0-9A70-419E-B207-5E84C013EDE7}"/>
              </a:ext>
            </a:extLst>
          </p:cNvPr>
          <p:cNvSpPr txBox="1">
            <a:spLocks/>
          </p:cNvSpPr>
          <p:nvPr/>
        </p:nvSpPr>
        <p:spPr>
          <a:xfrm>
            <a:off x="478915" y="3188125"/>
            <a:ext cx="10759440" cy="33773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Name(Admission No):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05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B2D5CF5-AFE6-401F-AD77-6BCCF4F81578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FD76DEF-FBE4-4048-BA45-CFF54019E1F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6E62C-F18D-5606-3A13-FBA4A414B37F}"/>
              </a:ext>
            </a:extLst>
          </p:cNvPr>
          <p:cNvSpPr txBox="1">
            <a:spLocks noChangeArrowheads="1"/>
          </p:cNvSpPr>
          <p:nvPr/>
        </p:nvSpPr>
        <p:spPr>
          <a:xfrm>
            <a:off x="1432560" y="0"/>
            <a:ext cx="10759440" cy="111155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</a:t>
            </a:r>
            <a:r>
              <a:rPr lang="en-US" sz="2000" b="1" dirty="0">
                <a:solidFill>
                  <a:schemeClr val="bg1"/>
                </a:solidFill>
              </a:rPr>
              <a:t>R1UC201C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Course Name: OOPS USING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8D56F1-B8F7-2D4A-3716-46D936508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879" y="1121390"/>
            <a:ext cx="3798121" cy="52530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C6566B-D82E-B061-90F7-DDC4A8E48684}"/>
              </a:ext>
            </a:extLst>
          </p:cNvPr>
          <p:cNvSpPr txBox="1"/>
          <p:nvPr/>
        </p:nvSpPr>
        <p:spPr>
          <a:xfrm>
            <a:off x="2942548" y="3633296"/>
            <a:ext cx="51535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Ayush Kumar                      (24SCSE1180496)</a:t>
            </a:r>
          </a:p>
          <a:p>
            <a:r>
              <a:rPr lang="en-IN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Abhishek Kumar Sharma  (24SCSE1180642)</a:t>
            </a:r>
          </a:p>
          <a:p>
            <a:r>
              <a:rPr lang="en-IN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Ronit RAJ                             (24SCSE1180136)</a:t>
            </a:r>
          </a:p>
          <a:p>
            <a:r>
              <a:rPr lang="en-IN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Ayush Jha                             (24SCSE1180317)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9BD742-DE97-135B-6E05-4EC4F3C586EC}"/>
              </a:ext>
            </a:extLst>
          </p:cNvPr>
          <p:cNvSpPr txBox="1"/>
          <p:nvPr/>
        </p:nvSpPr>
        <p:spPr>
          <a:xfrm>
            <a:off x="493663" y="5009051"/>
            <a:ext cx="61009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/>
              <a:t>Section: 41 (AIML)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88B7B0-2F29-9331-A655-6E3CE0C048B1}"/>
              </a:ext>
            </a:extLst>
          </p:cNvPr>
          <p:cNvSpPr txBox="1"/>
          <p:nvPr/>
        </p:nvSpPr>
        <p:spPr>
          <a:xfrm>
            <a:off x="493663" y="2684781"/>
            <a:ext cx="61009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Team Details: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EB03B0-5BAB-6816-4EC9-FE05236D747F}"/>
              </a:ext>
            </a:extLst>
          </p:cNvPr>
          <p:cNvSpPr/>
          <p:nvPr/>
        </p:nvSpPr>
        <p:spPr>
          <a:xfrm>
            <a:off x="2694039" y="3633296"/>
            <a:ext cx="4746195" cy="1304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ln>
                <a:solidFill>
                  <a:schemeClr val="accent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5563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634EA6-5857-473C-989D-3FAD60E982E3}"/>
              </a:ext>
            </a:extLst>
          </p:cNvPr>
          <p:cNvSpPr txBox="1">
            <a:spLocks/>
          </p:cNvSpPr>
          <p:nvPr/>
        </p:nvSpPr>
        <p:spPr>
          <a:xfrm>
            <a:off x="290642" y="2054942"/>
            <a:ext cx="11407515" cy="3952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sz="2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71EE9B0-9A70-419E-B207-5E84C013EDE7}"/>
              </a:ext>
            </a:extLst>
          </p:cNvPr>
          <p:cNvSpPr txBox="1">
            <a:spLocks/>
          </p:cNvSpPr>
          <p:nvPr/>
        </p:nvSpPr>
        <p:spPr>
          <a:xfrm>
            <a:off x="773882" y="4379382"/>
            <a:ext cx="10759440" cy="1475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05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B2D5CF5-AFE6-401F-AD77-6BCCF4F81578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FD76DEF-FBE4-4048-BA45-CFF54019E1F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6E62C-F18D-5606-3A13-FBA4A414B37F}"/>
              </a:ext>
            </a:extLst>
          </p:cNvPr>
          <p:cNvSpPr txBox="1">
            <a:spLocks noChangeArrowheads="1"/>
          </p:cNvSpPr>
          <p:nvPr/>
        </p:nvSpPr>
        <p:spPr>
          <a:xfrm>
            <a:off x="1432560" y="0"/>
            <a:ext cx="10759440" cy="111155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R1UC201C			Course Name: OOPS USING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7BF68-AAFA-3265-93D1-D09D14FF520D}"/>
              </a:ext>
            </a:extLst>
          </p:cNvPr>
          <p:cNvSpPr txBox="1"/>
          <p:nvPr/>
        </p:nvSpPr>
        <p:spPr>
          <a:xfrm>
            <a:off x="290642" y="1174192"/>
            <a:ext cx="1190135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Objective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dirty="0">
                <a:solidFill>
                  <a:schemeClr val="accent1"/>
                </a:solidFill>
              </a:rPr>
              <a:t>Modular Design and Scalability </a:t>
            </a:r>
          </a:p>
          <a:p>
            <a:r>
              <a:rPr lang="en-US" sz="2000" dirty="0"/>
              <a:t>        This system is modular and scalable to accommodate different healthcare facilities and evolving needs.</a:t>
            </a:r>
          </a:p>
          <a:p>
            <a:r>
              <a:rPr lang="en-US" sz="2000" dirty="0"/>
              <a:t>        Through  using  JAVA principal we create reusable modules for different components like patients   </a:t>
            </a:r>
          </a:p>
          <a:p>
            <a:r>
              <a:rPr lang="en-US" sz="2000" dirty="0"/>
              <a:t>        management, doctors schedules, billing, inventory etc.</a:t>
            </a:r>
          </a:p>
          <a:p>
            <a:pPr marL="457200" indent="-457200">
              <a:buAutoNum type="arabicParenR" startAt="2"/>
            </a:pPr>
            <a:r>
              <a:rPr lang="en-US" sz="2800" dirty="0">
                <a:solidFill>
                  <a:schemeClr val="accent1"/>
                </a:solidFill>
              </a:rPr>
              <a:t>Security and Data Privacy</a:t>
            </a:r>
          </a:p>
          <a:p>
            <a:r>
              <a:rPr lang="en-US" sz="2000" dirty="0"/>
              <a:t>         Ensure a higher levels of protection of highly sensitives Healthcare data and privacy for all billings </a:t>
            </a:r>
          </a:p>
          <a:p>
            <a:r>
              <a:rPr lang="en-US" sz="2000" dirty="0"/>
              <a:t>         transaction and patients information.</a:t>
            </a:r>
          </a:p>
          <a:p>
            <a:pPr marL="457200" indent="-457200">
              <a:buAutoNum type="arabicParenR" startAt="3"/>
            </a:pPr>
            <a:r>
              <a:rPr lang="en-US" sz="2800" dirty="0">
                <a:solidFill>
                  <a:schemeClr val="accent1"/>
                </a:solidFill>
              </a:rPr>
              <a:t>Performance Optimization</a:t>
            </a:r>
          </a:p>
          <a:p>
            <a:r>
              <a:rPr lang="en-US" sz="2000" dirty="0"/>
              <a:t>        This system handle high volumes of transactions and data without performance bottlenecks and optimize </a:t>
            </a:r>
          </a:p>
          <a:p>
            <a:r>
              <a:rPr lang="en-US" sz="2000" dirty="0"/>
              <a:t>        the garbage collection process to avoid memory leaks.</a:t>
            </a:r>
          </a:p>
          <a:p>
            <a:r>
              <a:rPr lang="en-US" sz="4000" u="sng" dirty="0"/>
              <a:t> </a:t>
            </a:r>
            <a:endParaRPr lang="en-IN" sz="4000" u="sng" dirty="0"/>
          </a:p>
        </p:txBody>
      </p:sp>
    </p:spTree>
    <p:extLst>
      <p:ext uri="{BB962C8B-B14F-4D97-AF65-F5344CB8AC3E}">
        <p14:creationId xmlns:p14="http://schemas.microsoft.com/office/powerpoint/2010/main" val="266417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E71EE9B0-9A70-419E-B207-5E84C013EDE7}"/>
              </a:ext>
            </a:extLst>
          </p:cNvPr>
          <p:cNvSpPr txBox="1">
            <a:spLocks/>
          </p:cNvSpPr>
          <p:nvPr/>
        </p:nvSpPr>
        <p:spPr>
          <a:xfrm>
            <a:off x="773882" y="4379382"/>
            <a:ext cx="10759440" cy="1475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05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B2D5CF5-AFE6-401F-AD77-6BCCF4F81578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FD76DEF-FBE4-4048-BA45-CFF54019E1F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6E62C-F18D-5606-3A13-FBA4A414B37F}"/>
              </a:ext>
            </a:extLst>
          </p:cNvPr>
          <p:cNvSpPr txBox="1">
            <a:spLocks noChangeArrowheads="1"/>
          </p:cNvSpPr>
          <p:nvPr/>
        </p:nvSpPr>
        <p:spPr>
          <a:xfrm>
            <a:off x="1432560" y="0"/>
            <a:ext cx="10759440" cy="111155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</a:t>
            </a:r>
            <a:r>
              <a:rPr lang="en-US" sz="2000" b="1" dirty="0">
                <a:solidFill>
                  <a:schemeClr val="bg1"/>
                </a:solidFill>
              </a:rPr>
              <a:t>R1UC201C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Course Name: OOPS USING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276" y="1733360"/>
            <a:ext cx="3253859" cy="873323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149236" y="2802408"/>
            <a:ext cx="2729389" cy="341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6"/>
              </a:lnSpc>
              <a:buNone/>
            </a:pPr>
            <a:r>
              <a:rPr lang="en-US" sz="2149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Data Aggregation</a:t>
            </a:r>
            <a:endParaRPr lang="en-US" sz="2149" dirty="0"/>
          </a:p>
        </p:txBody>
      </p:sp>
      <p:sp>
        <p:nvSpPr>
          <p:cNvPr id="9" name="Text 3"/>
          <p:cNvSpPr/>
          <p:nvPr/>
        </p:nvSpPr>
        <p:spPr>
          <a:xfrm>
            <a:off x="1149235" y="3228484"/>
            <a:ext cx="3084899" cy="28085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51"/>
              </a:lnSpc>
              <a:buNone/>
            </a:pPr>
            <a:r>
              <a:rPr lang="en-US" sz="1719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Consolidated data of a various hospital management </a:t>
            </a:r>
            <a:r>
              <a:rPr lang="en-US" sz="1750" dirty="0"/>
              <a:t>System like patients data, medical record, billing system,</a:t>
            </a:r>
          </a:p>
          <a:p>
            <a:pPr marL="0" indent="0" algn="l">
              <a:lnSpc>
                <a:spcPts val="2751"/>
              </a:lnSpc>
              <a:buNone/>
            </a:pPr>
            <a:r>
              <a:rPr lang="en-IN" sz="1750" dirty="0"/>
              <a:t>Appointment Scheduling</a:t>
            </a:r>
            <a:r>
              <a:rPr lang="en-US" sz="1750" dirty="0"/>
              <a:t> </a:t>
            </a: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613" y="1746482"/>
            <a:ext cx="3253978" cy="873323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4649021" y="2818060"/>
            <a:ext cx="3073134" cy="410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6"/>
              </a:lnSpc>
              <a:buNone/>
            </a:pPr>
            <a:r>
              <a:rPr lang="en-US" sz="2149" b="1" dirty="0">
                <a:solidFill>
                  <a:srgbClr val="015F98"/>
                </a:solidFill>
                <a:latin typeface="Nunito" pitchFamily="34" charset="0"/>
              </a:rPr>
              <a:t>Security challenges</a:t>
            </a:r>
            <a:endParaRPr lang="en-US" sz="2149" dirty="0"/>
          </a:p>
        </p:txBody>
      </p:sp>
      <p:sp>
        <p:nvSpPr>
          <p:cNvPr id="13" name="Text 5"/>
          <p:cNvSpPr/>
          <p:nvPr/>
        </p:nvSpPr>
        <p:spPr>
          <a:xfrm>
            <a:off x="4687252" y="3293451"/>
            <a:ext cx="2817495" cy="17798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51"/>
              </a:lnSpc>
              <a:buNone/>
            </a:pPr>
            <a:r>
              <a:rPr lang="en-US" sz="1719" dirty="0">
                <a:solidFill>
                  <a:srgbClr val="00002E"/>
                </a:solidFill>
                <a:latin typeface="PT Sans" pitchFamily="34" charset="0"/>
              </a:rPr>
              <a:t>Sensitive medical data is at risk of unauthorized access, breaches, or leaks due to weak security protocols</a:t>
            </a:r>
            <a:endParaRPr lang="en-US" sz="1719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7064" y="1753691"/>
            <a:ext cx="3253978" cy="873323"/>
          </a:xfrm>
          <a:prstGeom prst="rect">
            <a:avLst/>
          </a:prstGeom>
        </p:spPr>
      </p:pic>
      <p:sp>
        <p:nvSpPr>
          <p:cNvPr id="16" name="Text 6"/>
          <p:cNvSpPr/>
          <p:nvPr/>
        </p:nvSpPr>
        <p:spPr>
          <a:xfrm>
            <a:off x="7780591" y="2871337"/>
            <a:ext cx="4411409" cy="5576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6"/>
              </a:lnSpc>
              <a:buNone/>
            </a:pPr>
            <a:r>
              <a:rPr lang="en-US" sz="2149" b="1" dirty="0">
                <a:solidFill>
                  <a:srgbClr val="AD1F96"/>
                </a:solidFill>
                <a:latin typeface="Nunito" pitchFamily="34" charset="0"/>
              </a:rPr>
              <a:t>Communication and collaboration</a:t>
            </a:r>
            <a:endParaRPr lang="en-US" sz="2149" dirty="0"/>
          </a:p>
        </p:txBody>
      </p:sp>
      <p:sp>
        <p:nvSpPr>
          <p:cNvPr id="17" name="Text 7"/>
          <p:cNvSpPr/>
          <p:nvPr/>
        </p:nvSpPr>
        <p:spPr>
          <a:xfrm>
            <a:off x="8387064" y="3371573"/>
            <a:ext cx="2817495" cy="26654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51"/>
              </a:lnSpc>
              <a:buNone/>
            </a:pPr>
            <a:r>
              <a:rPr lang="en-US" sz="1719" dirty="0">
                <a:solidFill>
                  <a:srgbClr val="00002E"/>
                </a:solidFill>
                <a:latin typeface="PT Sans" pitchFamily="34" charset="0"/>
              </a:rPr>
              <a:t>Communication gaps between departments, doctors, and patients can lead to delay in treatment and confusion over medical instruction.</a:t>
            </a:r>
            <a:endParaRPr lang="en-US" sz="1719" dirty="0"/>
          </a:p>
        </p:txBody>
      </p:sp>
      <p:sp>
        <p:nvSpPr>
          <p:cNvPr id="19" name="Text 1">
            <a:extLst>
              <a:ext uri="{FF2B5EF4-FFF2-40B4-BE49-F238E27FC236}">
                <a16:creationId xmlns:a16="http://schemas.microsoft.com/office/drawing/2014/main" id="{F73CB4B7-6172-4AE3-1710-933E0EE1DEE7}"/>
              </a:ext>
            </a:extLst>
          </p:cNvPr>
          <p:cNvSpPr/>
          <p:nvPr/>
        </p:nvSpPr>
        <p:spPr>
          <a:xfrm>
            <a:off x="3999492" y="1753267"/>
            <a:ext cx="6014561" cy="6823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73"/>
              </a:lnSpc>
              <a:buNone/>
            </a:pPr>
            <a:endParaRPr 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8AE7B7-BA7E-1926-F532-289061B1A2D5}"/>
              </a:ext>
            </a:extLst>
          </p:cNvPr>
          <p:cNvSpPr txBox="1"/>
          <p:nvPr/>
        </p:nvSpPr>
        <p:spPr>
          <a:xfrm>
            <a:off x="4904660" y="113440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Problem Statement </a:t>
            </a:r>
            <a:endParaRPr lang="en-IN" sz="2400" b="1" u="sng" dirty="0"/>
          </a:p>
        </p:txBody>
      </p:sp>
    </p:spTree>
    <p:extLst>
      <p:ext uri="{BB962C8B-B14F-4D97-AF65-F5344CB8AC3E}">
        <p14:creationId xmlns:p14="http://schemas.microsoft.com/office/powerpoint/2010/main" val="324340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05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B2D5CF5-AFE6-401F-AD77-6BCCF4F81578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FD76DEF-FBE4-4048-BA45-CFF54019E1F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6E62C-F18D-5606-3A13-FBA4A414B37F}"/>
              </a:ext>
            </a:extLst>
          </p:cNvPr>
          <p:cNvSpPr txBox="1">
            <a:spLocks noChangeArrowheads="1"/>
          </p:cNvSpPr>
          <p:nvPr/>
        </p:nvSpPr>
        <p:spPr>
          <a:xfrm>
            <a:off x="1432560" y="0"/>
            <a:ext cx="10759440" cy="111155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</a:t>
            </a:r>
            <a:r>
              <a:rPr lang="en-US" sz="2000" b="1" dirty="0">
                <a:solidFill>
                  <a:schemeClr val="bg1"/>
                </a:solidFill>
              </a:rPr>
              <a:t>R1UC201C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Course Name: OOPS USING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1F285-F80D-6848-5D90-CE7F80CFC9CD}"/>
              </a:ext>
            </a:extLst>
          </p:cNvPr>
          <p:cNvSpPr txBox="1"/>
          <p:nvPr/>
        </p:nvSpPr>
        <p:spPr>
          <a:xfrm>
            <a:off x="226141" y="1262163"/>
            <a:ext cx="11965856" cy="7464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1B1B27"/>
                </a:solidFill>
                <a:latin typeface="Raleway" pitchFamily="34" charset="0"/>
              </a:rPr>
              <a:t>  </a:t>
            </a:r>
            <a:r>
              <a:rPr lang="en-US" sz="3600" dirty="0">
                <a:solidFill>
                  <a:srgbClr val="1B1B27"/>
                </a:solidFill>
                <a:latin typeface="Raleway" pitchFamily="34" charset="0"/>
              </a:rPr>
              <a:t>System Architecture</a:t>
            </a:r>
          </a:p>
          <a:p>
            <a:pPr marL="0" marR="0" lvl="0" indent="0" algn="l" defTabSz="914400" rtl="0" eaLnBrk="1" fontAlgn="auto" latinLnBrk="0" hangingPunct="1">
              <a:lnSpc>
                <a:spcPts val="50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1B1B27"/>
                </a:solidFill>
                <a:latin typeface="Raleway" pitchFamily="34" charset="0"/>
              </a:rPr>
              <a:t> 										</a:t>
            </a:r>
          </a:p>
          <a:p>
            <a:pPr marL="0" marR="0" lvl="0" indent="0" algn="l" defTabSz="914400" rtl="0" eaLnBrk="1" fontAlgn="auto" latinLnBrk="0" hangingPunct="1">
              <a:lnSpc>
                <a:spcPts val="50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1B1B27"/>
                </a:solidFill>
                <a:latin typeface="Raleway" pitchFamily="34" charset="0"/>
              </a:rPr>
              <a:t>    </a:t>
            </a:r>
            <a:r>
              <a:rPr lang="en-US" sz="1600" dirty="0">
                <a:solidFill>
                  <a:srgbClr val="1B1B27"/>
                </a:solidFill>
                <a:latin typeface="Raleway" pitchFamily="34" charset="0"/>
              </a:rPr>
              <a:t>      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1B1B27"/>
                </a:solidFill>
                <a:latin typeface="Raleway" pitchFamily="34" charset="0"/>
              </a:rPr>
              <a:t>      </a:t>
            </a:r>
            <a:endParaRPr lang="en-US" sz="2400" dirty="0">
              <a:solidFill>
                <a:srgbClr val="1B1B27"/>
              </a:solidFill>
              <a:latin typeface="Raleway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50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1B1B27"/>
                </a:solidFill>
                <a:latin typeface="Raleway" pitchFamily="34" charset="0"/>
              </a:rPr>
              <a:t>       </a:t>
            </a:r>
          </a:p>
          <a:p>
            <a:pPr marL="0" marR="0" lvl="0" indent="0" algn="l" defTabSz="914400" rtl="0" eaLnBrk="1" fontAlgn="auto" latinLnBrk="0" hangingPunct="1">
              <a:lnSpc>
                <a:spcPts val="50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B1B27"/>
              </a:solidFill>
              <a:effectLst/>
              <a:uLnTx/>
              <a:uFillTx/>
              <a:latin typeface="Raleway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50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1B1B27"/>
              </a:solidFill>
              <a:latin typeface="Raleway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50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B1B27"/>
              </a:solidFill>
              <a:effectLst/>
              <a:uLnTx/>
              <a:uFillTx/>
              <a:latin typeface="Raleway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50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1B1B27"/>
              </a:solidFill>
              <a:latin typeface="Raleway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50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B1B27"/>
              </a:solidFill>
              <a:effectLst/>
              <a:uLnTx/>
              <a:uFillTx/>
              <a:latin typeface="Raleway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50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1B1B27"/>
              </a:solidFill>
              <a:latin typeface="Raleway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50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E34D3-A6C8-DC4A-F02C-2BC59D5FD5F5}"/>
              </a:ext>
            </a:extLst>
          </p:cNvPr>
          <p:cNvSpPr txBox="1"/>
          <p:nvPr/>
        </p:nvSpPr>
        <p:spPr>
          <a:xfrm>
            <a:off x="9566787" y="3429000"/>
            <a:ext cx="2369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B1B27"/>
                </a:solidFill>
                <a:latin typeface="Raleway" pitchFamily="34" charset="0"/>
              </a:rPr>
              <a:t>Security is a critical  aspect of the user interface(UI) and responsible for interacting information, medical records, System architecture .</a:t>
            </a:r>
          </a:p>
          <a:p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341E5-F767-DD57-7955-54848BB01FB2}"/>
              </a:ext>
            </a:extLst>
          </p:cNvPr>
          <p:cNvSpPr txBox="1"/>
          <p:nvPr/>
        </p:nvSpPr>
        <p:spPr>
          <a:xfrm>
            <a:off x="6812280" y="3491812"/>
            <a:ext cx="22614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B1B27"/>
                </a:solidFill>
                <a:latin typeface="Raleway" pitchFamily="34" charset="0"/>
              </a:rPr>
              <a:t>The system stores all  patients user experience providing  with the database and appointments and billing details.in a relational database ,such as MySQL, PostgreSQL or Oracle database.</a:t>
            </a:r>
          </a:p>
          <a:p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6CC5B5-1031-C165-EC69-540342EEF639}"/>
              </a:ext>
            </a:extLst>
          </p:cNvPr>
          <p:cNvSpPr txBox="1"/>
          <p:nvPr/>
        </p:nvSpPr>
        <p:spPr>
          <a:xfrm>
            <a:off x="3483734" y="3429000"/>
            <a:ext cx="24334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B1B27"/>
                </a:solidFill>
                <a:latin typeface="Raleway" pitchFamily="34" charset="0"/>
              </a:rPr>
              <a:t>The data access layer is a seamless interaction for            performing CRUD (Create, read, Update ,Delete)</a:t>
            </a:r>
          </a:p>
          <a:p>
            <a:endParaRPr lang="en-US" sz="1400" dirty="0">
              <a:solidFill>
                <a:srgbClr val="1B1B27"/>
              </a:solidFill>
              <a:latin typeface="Raleway" pitchFamily="34" charset="0"/>
            </a:endParaRPr>
          </a:p>
          <a:p>
            <a:endParaRPr lang="en-IN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0950A-A225-2F17-16D3-02D30C28D467}"/>
              </a:ext>
            </a:extLst>
          </p:cNvPr>
          <p:cNvSpPr txBox="1"/>
          <p:nvPr/>
        </p:nvSpPr>
        <p:spPr>
          <a:xfrm>
            <a:off x="385424" y="3891896"/>
            <a:ext cx="2094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B1B27"/>
                </a:solidFill>
                <a:latin typeface="Raleway" pitchFamily="34" charset="0"/>
              </a:rPr>
              <a:t>      </a:t>
            </a:r>
            <a:endParaRPr lang="en-IN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F3C82-7400-D0A6-9236-126A101C4538}"/>
              </a:ext>
            </a:extLst>
          </p:cNvPr>
          <p:cNvSpPr txBox="1"/>
          <p:nvPr/>
        </p:nvSpPr>
        <p:spPr>
          <a:xfrm>
            <a:off x="395256" y="3491812"/>
            <a:ext cx="21416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B1B27"/>
                </a:solidFill>
                <a:latin typeface="Raleway" pitchFamily="34" charset="0"/>
              </a:rPr>
              <a:t>This layer is responsible for different user type like doctors, patients and administrators.</a:t>
            </a:r>
          </a:p>
          <a:p>
            <a:endParaRPr lang="en-IN" sz="1400" dirty="0"/>
          </a:p>
        </p:txBody>
      </p:sp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32186069-3781-435C-525B-784EC41DE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13" y="1955093"/>
            <a:ext cx="2063871" cy="553935"/>
          </a:xfrm>
          <a:prstGeom prst="rect">
            <a:avLst/>
          </a:prstGeom>
        </p:spPr>
      </p:pic>
      <p:pic>
        <p:nvPicPr>
          <p:cNvPr id="11" name="Image 3" descr="preencoded.png">
            <a:extLst>
              <a:ext uri="{FF2B5EF4-FFF2-40B4-BE49-F238E27FC236}">
                <a16:creationId xmlns:a16="http://schemas.microsoft.com/office/drawing/2014/main" id="{F42470FF-B693-F6E8-4E1B-D8CF7F41E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542" y="1904185"/>
            <a:ext cx="2063947" cy="553935"/>
          </a:xfrm>
          <a:prstGeom prst="rect">
            <a:avLst/>
          </a:prstGeom>
        </p:spPr>
      </p:pic>
      <p:pic>
        <p:nvPicPr>
          <p:cNvPr id="13" name="Image 4" descr="preencoded.png">
            <a:extLst>
              <a:ext uri="{FF2B5EF4-FFF2-40B4-BE49-F238E27FC236}">
                <a16:creationId xmlns:a16="http://schemas.microsoft.com/office/drawing/2014/main" id="{AAE41473-2A5C-0A05-4CF2-468FCD3D1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9795" y="1904184"/>
            <a:ext cx="2063947" cy="5539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CBB8A2-F09C-81E3-A6EC-3CB37E5832BC}"/>
              </a:ext>
            </a:extLst>
          </p:cNvPr>
          <p:cNvSpPr txBox="1"/>
          <p:nvPr/>
        </p:nvSpPr>
        <p:spPr>
          <a:xfrm flipH="1">
            <a:off x="226138" y="2590441"/>
            <a:ext cx="283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Raleway" pitchFamily="34" charset="0"/>
              </a:rPr>
              <a:t>PRESENTATION LAYER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D8B61-E007-AE52-69E6-B1C79AFE5F59}"/>
              </a:ext>
            </a:extLst>
          </p:cNvPr>
          <p:cNvSpPr txBox="1"/>
          <p:nvPr/>
        </p:nvSpPr>
        <p:spPr>
          <a:xfrm>
            <a:off x="3370908" y="2564928"/>
            <a:ext cx="262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Raleway" pitchFamily="34" charset="0"/>
              </a:rPr>
              <a:t>DATA ACCESS LAYER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BC0598-8E25-1B6F-B0C1-0AA3D2A34994}"/>
              </a:ext>
            </a:extLst>
          </p:cNvPr>
          <p:cNvSpPr txBox="1"/>
          <p:nvPr/>
        </p:nvSpPr>
        <p:spPr>
          <a:xfrm>
            <a:off x="6812280" y="2599362"/>
            <a:ext cx="238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B52F9F"/>
                </a:solidFill>
                <a:latin typeface="Raleway" pitchFamily="34" charset="0"/>
              </a:rPr>
              <a:t>DATABASE LAYER</a:t>
            </a:r>
            <a:endParaRPr lang="en-IN" b="1" dirty="0">
              <a:solidFill>
                <a:srgbClr val="B52F9F"/>
              </a:solidFill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DA2390A4-38BA-BE39-348F-2E15251EC555}"/>
              </a:ext>
            </a:extLst>
          </p:cNvPr>
          <p:cNvSpPr/>
          <p:nvPr/>
        </p:nvSpPr>
        <p:spPr>
          <a:xfrm>
            <a:off x="9566787" y="1904185"/>
            <a:ext cx="2271252" cy="553934"/>
          </a:xfrm>
          <a:prstGeom prst="chevr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E0A61A-BC27-C834-F26A-128E60FCBD04}"/>
              </a:ext>
            </a:extLst>
          </p:cNvPr>
          <p:cNvSpPr txBox="1"/>
          <p:nvPr/>
        </p:nvSpPr>
        <p:spPr>
          <a:xfrm>
            <a:off x="9566787" y="2595694"/>
            <a:ext cx="246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Raleway" pitchFamily="34" charset="0"/>
              </a:rPr>
              <a:t>SECURITY LEVELS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C19271-DCE3-60F0-EDAB-E7EC4172F392}"/>
              </a:ext>
            </a:extLst>
          </p:cNvPr>
          <p:cNvSpPr txBox="1"/>
          <p:nvPr/>
        </p:nvSpPr>
        <p:spPr>
          <a:xfrm>
            <a:off x="10564761" y="2025027"/>
            <a:ext cx="75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76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05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B2D5CF5-AFE6-401F-AD77-6BCCF4F81578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FD76DEF-FBE4-4048-BA45-CFF54019E1F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6E62C-F18D-5606-3A13-FBA4A414B37F}"/>
              </a:ext>
            </a:extLst>
          </p:cNvPr>
          <p:cNvSpPr txBox="1">
            <a:spLocks noChangeArrowheads="1"/>
          </p:cNvSpPr>
          <p:nvPr/>
        </p:nvSpPr>
        <p:spPr>
          <a:xfrm>
            <a:off x="1432560" y="0"/>
            <a:ext cx="10759440" cy="111155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</a:t>
            </a:r>
            <a:r>
              <a:rPr lang="en-US" sz="2000" b="1" dirty="0">
                <a:solidFill>
                  <a:schemeClr val="bg1"/>
                </a:solidFill>
              </a:rPr>
              <a:t>R1UC201C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Course Name:  OOPS USING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BA24B8-73C0-92FC-830E-BCFCD1B5C430}"/>
              </a:ext>
            </a:extLst>
          </p:cNvPr>
          <p:cNvSpPr txBox="1"/>
          <p:nvPr/>
        </p:nvSpPr>
        <p:spPr>
          <a:xfrm>
            <a:off x="7127314" y="2294593"/>
            <a:ext cx="24984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endParaRPr lang="en-IN" sz="28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endParaRPr lang="en-IN" sz="28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endParaRPr lang="en-IN" sz="28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endParaRPr lang="en-IN" sz="28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endParaRPr lang="en-IN" sz="28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8" name="AutoShape 2">
            <a:extLst>
              <a:ext uri="{FF2B5EF4-FFF2-40B4-BE49-F238E27FC236}">
                <a16:creationId xmlns:a16="http://schemas.microsoft.com/office/drawing/2014/main" id="{BB865E68-F8DA-AF25-17FE-36C71EE20D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7B9D4F05-CF37-23B6-6EB3-939DC18BAC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DEBAD-62FB-EEC9-E602-2CF50DAC7311}"/>
              </a:ext>
            </a:extLst>
          </p:cNvPr>
          <p:cNvSpPr txBox="1"/>
          <p:nvPr/>
        </p:nvSpPr>
        <p:spPr>
          <a:xfrm>
            <a:off x="0" y="1262163"/>
            <a:ext cx="11975690" cy="554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Technical Stack :</a:t>
            </a:r>
          </a:p>
          <a:p>
            <a:pPr marL="0" indent="0">
              <a:buNone/>
            </a:pPr>
            <a:endParaRPr lang="en-US" sz="2800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JAVA                                              DATABASE                                             FRONT-END TECHNOLOGIES:                                                </a:t>
            </a:r>
          </a:p>
          <a:p>
            <a:pPr marL="0" indent="0">
              <a:buNone/>
            </a:pPr>
            <a:endParaRPr lang="en-US" sz="2400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                                                     </a:t>
            </a:r>
          </a:p>
          <a:p>
            <a:pPr marL="0" indent="0">
              <a:buNone/>
            </a:pPr>
            <a:endParaRPr lang="en-US" sz="2400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  <a:p>
            <a:pPr marL="0" indent="0">
              <a:lnSpc>
                <a:spcPts val="5550"/>
              </a:lnSpc>
              <a:buNone/>
            </a:pPr>
            <a:endParaRPr lang="en-US" sz="1800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  <a:p>
            <a:pPr marL="0" indent="0">
              <a:lnSpc>
                <a:spcPts val="5550"/>
              </a:lnSpc>
              <a:buNone/>
            </a:pPr>
            <a:endParaRPr lang="en-US" dirty="0">
              <a:solidFill>
                <a:srgbClr val="1B1B27"/>
              </a:solidFill>
              <a:latin typeface="Raleway" pitchFamily="34" charset="0"/>
            </a:endParaRPr>
          </a:p>
          <a:p>
            <a:pPr marL="0" indent="0">
              <a:lnSpc>
                <a:spcPts val="5550"/>
              </a:lnSpc>
              <a:buNone/>
            </a:pPr>
            <a:endParaRPr lang="en-US" sz="1800" dirty="0">
              <a:solidFill>
                <a:srgbClr val="1B1B27"/>
              </a:solidFill>
              <a:latin typeface="Raleway" pitchFamily="34" charset="0"/>
            </a:endParaRPr>
          </a:p>
          <a:p>
            <a:pPr marL="0" indent="0">
              <a:lnSpc>
                <a:spcPts val="5550"/>
              </a:lnSpc>
              <a:buNone/>
            </a:pPr>
            <a:endParaRPr lang="en-US" dirty="0">
              <a:solidFill>
                <a:srgbClr val="1B1B27"/>
              </a:solidFill>
              <a:latin typeface="Raleway" pitchFamily="34" charset="0"/>
            </a:endParaRPr>
          </a:p>
        </p:txBody>
      </p:sp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241A03F-9DB9-3CBC-E442-6F1C6CF82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346" y="2226425"/>
            <a:ext cx="634921" cy="6349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1F28D8-0FC4-E77F-1A9D-C949882F6CE5}"/>
              </a:ext>
            </a:extLst>
          </p:cNvPr>
          <p:cNvSpPr txBox="1"/>
          <p:nvPr/>
        </p:nvSpPr>
        <p:spPr>
          <a:xfrm>
            <a:off x="4065729" y="3498605"/>
            <a:ext cx="34546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MySQL or PostgreSQL: Popular relational databases used for storing patients record, appointment, billing Information etc. Both support ACID                                                          transactions, ensuring data integrity. 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8B44ED-6E1D-6994-F72E-C33A01324786}"/>
              </a:ext>
            </a:extLst>
          </p:cNvPr>
          <p:cNvSpPr txBox="1"/>
          <p:nvPr/>
        </p:nvSpPr>
        <p:spPr>
          <a:xfrm>
            <a:off x="8376548" y="3733800"/>
            <a:ext cx="3328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HTML/CSS: For structuring and styling the user interface in web-based application. JAVA Script: For client-side interactivity</a:t>
            </a:r>
          </a:p>
          <a:p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CFA24-D4EF-B088-EF9F-5E7E0E19693F}"/>
              </a:ext>
            </a:extLst>
          </p:cNvPr>
          <p:cNvSpPr txBox="1"/>
          <p:nvPr/>
        </p:nvSpPr>
        <p:spPr>
          <a:xfrm>
            <a:off x="385278" y="3515032"/>
            <a:ext cx="28385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core programming Language used for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Developing the backend.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And business logic.                                              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7279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05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B2D5CF5-AFE6-401F-AD77-6BCCF4F81578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FD76DEF-FBE4-4048-BA45-CFF54019E1F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6E62C-F18D-5606-3A13-FBA4A414B37F}"/>
              </a:ext>
            </a:extLst>
          </p:cNvPr>
          <p:cNvSpPr txBox="1">
            <a:spLocks noChangeArrowheads="1"/>
          </p:cNvSpPr>
          <p:nvPr/>
        </p:nvSpPr>
        <p:spPr>
          <a:xfrm>
            <a:off x="1432560" y="0"/>
            <a:ext cx="10759440" cy="111155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R1UC201C			Course Name: OOPS USING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621F16F-3D6C-8584-B1F3-7CDB094022BC}"/>
              </a:ext>
            </a:extLst>
          </p:cNvPr>
          <p:cNvSpPr/>
          <p:nvPr/>
        </p:nvSpPr>
        <p:spPr>
          <a:xfrm>
            <a:off x="2161183" y="2123298"/>
            <a:ext cx="2824758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endParaRPr lang="en-US" sz="1822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DF87F4AA-D6FC-D887-E750-2FFDBFB1C719}"/>
              </a:ext>
            </a:extLst>
          </p:cNvPr>
          <p:cNvSpPr/>
          <p:nvPr/>
        </p:nvSpPr>
        <p:spPr>
          <a:xfrm>
            <a:off x="2161183" y="2724994"/>
            <a:ext cx="3638054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</a:t>
            </a:r>
            <a:endParaRPr lang="en-US" sz="1458" dirty="0"/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998DD4BA-BE0B-E1F1-C6BF-7309118E35E4}"/>
              </a:ext>
            </a:extLst>
          </p:cNvPr>
          <p:cNvSpPr/>
          <p:nvPr/>
        </p:nvSpPr>
        <p:spPr>
          <a:xfrm>
            <a:off x="306244" y="1444648"/>
            <a:ext cx="3638054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endParaRPr lang="en-US" sz="1822" dirty="0"/>
          </a:p>
        </p:txBody>
      </p:sp>
      <p:sp>
        <p:nvSpPr>
          <p:cNvPr id="14" name="Text 7">
            <a:extLst>
              <a:ext uri="{FF2B5EF4-FFF2-40B4-BE49-F238E27FC236}">
                <a16:creationId xmlns:a16="http://schemas.microsoft.com/office/drawing/2014/main" id="{013C4B3B-6BE9-FDAD-12C9-4518F01167D6}"/>
              </a:ext>
            </a:extLst>
          </p:cNvPr>
          <p:cNvSpPr/>
          <p:nvPr/>
        </p:nvSpPr>
        <p:spPr>
          <a:xfrm>
            <a:off x="6596955" y="2724994"/>
            <a:ext cx="3638054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endParaRPr lang="en-US" sz="1458" dirty="0"/>
          </a:p>
        </p:txBody>
      </p:sp>
      <p:sp>
        <p:nvSpPr>
          <p:cNvPr id="16" name="Text 9">
            <a:extLst>
              <a:ext uri="{FF2B5EF4-FFF2-40B4-BE49-F238E27FC236}">
                <a16:creationId xmlns:a16="http://schemas.microsoft.com/office/drawing/2014/main" id="{AC4688D6-12AB-043D-BF70-E0181958ADF7}"/>
              </a:ext>
            </a:extLst>
          </p:cNvPr>
          <p:cNvSpPr/>
          <p:nvPr/>
        </p:nvSpPr>
        <p:spPr>
          <a:xfrm>
            <a:off x="-562352" y="1369652"/>
            <a:ext cx="3638054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endParaRPr lang="en-US" sz="1822" dirty="0"/>
          </a:p>
        </p:txBody>
      </p:sp>
      <p:sp>
        <p:nvSpPr>
          <p:cNvPr id="17" name="Text 10">
            <a:extLst>
              <a:ext uri="{FF2B5EF4-FFF2-40B4-BE49-F238E27FC236}">
                <a16:creationId xmlns:a16="http://schemas.microsoft.com/office/drawing/2014/main" id="{221573C0-1EDE-5362-8CE8-AB10A4BF1E6C}"/>
              </a:ext>
            </a:extLst>
          </p:cNvPr>
          <p:cNvSpPr/>
          <p:nvPr/>
        </p:nvSpPr>
        <p:spPr>
          <a:xfrm>
            <a:off x="2161183" y="4741763"/>
            <a:ext cx="3638054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endParaRPr lang="en-US" sz="1458" dirty="0"/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DDCE0B87-5BA4-2BB5-6E54-0DE809C31575}"/>
              </a:ext>
            </a:extLst>
          </p:cNvPr>
          <p:cNvSpPr/>
          <p:nvPr/>
        </p:nvSpPr>
        <p:spPr>
          <a:xfrm>
            <a:off x="6546625" y="4267579"/>
            <a:ext cx="3428107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endParaRPr lang="en-US" sz="1822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B8889A-4DFA-6EB8-1407-EDF592B381F5}"/>
              </a:ext>
            </a:extLst>
          </p:cNvPr>
          <p:cNvSpPr txBox="1"/>
          <p:nvPr/>
        </p:nvSpPr>
        <p:spPr>
          <a:xfrm>
            <a:off x="220736" y="1177451"/>
            <a:ext cx="11528811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1B1B27"/>
                </a:solidFill>
                <a:effectLst/>
                <a:uLnTx/>
                <a:uFillTx/>
                <a:latin typeface="Raleway" pitchFamily="34" charset="0"/>
                <a:ea typeface="Raleway" pitchFamily="34" charset="-122"/>
                <a:cs typeface="Raleway" pitchFamily="34" charset="-120"/>
              </a:rPr>
              <a:t>Conclusion and Future Enhancements</a:t>
            </a:r>
          </a:p>
          <a:p>
            <a:pPr marL="571500" marR="0" lvl="0" indent="-5715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800" dirty="0">
                <a:solidFill>
                  <a:srgbClr val="1B1B27"/>
                </a:solidFill>
                <a:latin typeface="Raleway" pitchFamily="34" charset="0"/>
              </a:rPr>
              <a:t>Conclusion</a:t>
            </a:r>
          </a:p>
          <a:p>
            <a:pPr marL="571500" marR="0" lvl="0" indent="-5715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800" dirty="0">
              <a:solidFill>
                <a:srgbClr val="1B1B27"/>
              </a:solidFill>
              <a:latin typeface="Raleway" pitchFamily="34" charset="0"/>
            </a:endParaRPr>
          </a:p>
          <a:p>
            <a:pPr marL="571500" marR="0" lvl="0" indent="-5715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800" dirty="0">
              <a:solidFill>
                <a:srgbClr val="1B1B27"/>
              </a:solidFill>
              <a:latin typeface="Raleway" pitchFamily="34" charset="0"/>
            </a:endParaRPr>
          </a:p>
          <a:p>
            <a:pPr marL="571500" marR="0" lvl="0" indent="-5715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800" dirty="0">
              <a:solidFill>
                <a:srgbClr val="1B1B27"/>
              </a:solidFill>
              <a:latin typeface="Raleway" pitchFamily="34" charset="0"/>
            </a:endParaRPr>
          </a:p>
          <a:p>
            <a:pPr marL="457200" marR="0" lvl="0" indent="-4572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800" dirty="0">
                <a:solidFill>
                  <a:srgbClr val="1B1B27"/>
                </a:solidFill>
                <a:latin typeface="Raleway" pitchFamily="34" charset="0"/>
              </a:rPr>
              <a:t>Future Enhancement   </a:t>
            </a:r>
          </a:p>
          <a:p>
            <a:pPr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rgbClr val="1B1B27"/>
                </a:solidFill>
                <a:latin typeface="Raleway" pitchFamily="34" charset="0"/>
              </a:rPr>
              <a:t>      </a:t>
            </a:r>
            <a:r>
              <a:rPr lang="en-US" sz="2000" b="1" dirty="0">
                <a:solidFill>
                  <a:srgbClr val="1B1B27"/>
                </a:solidFill>
                <a:latin typeface="Raleway" pitchFamily="34" charset="0"/>
              </a:rPr>
              <a:t>Artificial intelligence and ML        Pharmacy Management                    Telemedicine Feature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1B1B27"/>
              </a:solidFill>
              <a:effectLst/>
              <a:uLnTx/>
              <a:uFillTx/>
              <a:latin typeface="Raleway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solidFill>
                <a:srgbClr val="1B1B27"/>
              </a:solidFill>
              <a:latin typeface="Raleway" pitchFamily="34" charset="0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1B1B27"/>
              </a:solidFill>
              <a:effectLst/>
              <a:uLnTx/>
              <a:uFillTx/>
              <a:latin typeface="Raleway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solidFill>
                <a:srgbClr val="1B1B27"/>
              </a:solidFill>
              <a:latin typeface="Raleway" pitchFamily="34" charset="0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1B1B27"/>
              </a:solidFill>
              <a:effectLst/>
              <a:uLnTx/>
              <a:uFillTx/>
              <a:latin typeface="Raleway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solidFill>
                <a:srgbClr val="1B1B27"/>
              </a:solidFill>
              <a:latin typeface="Raleway" pitchFamily="34" charset="0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F7BB67-3354-B341-640B-8B577049914E}"/>
              </a:ext>
            </a:extLst>
          </p:cNvPr>
          <p:cNvSpPr txBox="1"/>
          <p:nvPr/>
        </p:nvSpPr>
        <p:spPr>
          <a:xfrm>
            <a:off x="8609829" y="4229449"/>
            <a:ext cx="30165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B1B27"/>
                </a:solidFill>
                <a:latin typeface="Raleway" pitchFamily="34" charset="0"/>
              </a:rPr>
              <a:t>Incorporating AI and machine learning algorithms can improve  decision-making by providing predictive analytics for patient consultation .</a:t>
            </a:r>
          </a:p>
          <a:p>
            <a:r>
              <a:rPr lang="en-US" sz="1600" dirty="0">
                <a:solidFill>
                  <a:srgbClr val="1B1B27"/>
                </a:solidFill>
                <a:latin typeface="Raleway" pitchFamily="34" charset="0"/>
              </a:rPr>
              <a:t> </a:t>
            </a: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C0AAC-A0AC-BDBC-AF1E-82D69A35237D}"/>
              </a:ext>
            </a:extLst>
          </p:cNvPr>
          <p:cNvSpPr txBox="1"/>
          <p:nvPr/>
        </p:nvSpPr>
        <p:spPr>
          <a:xfrm>
            <a:off x="644671" y="4155608"/>
            <a:ext cx="30330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B1B27"/>
                </a:solidFill>
                <a:latin typeface="Raleway" pitchFamily="34" charset="0"/>
              </a:rPr>
              <a:t>Adding a pharmacy management module to manage inventory, prescriptions, and medication dispensing could streamline the </a:t>
            </a:r>
          </a:p>
          <a:p>
            <a:r>
              <a:rPr lang="en-US" sz="1600" dirty="0">
                <a:solidFill>
                  <a:srgbClr val="1B1B27"/>
                </a:solidFill>
                <a:latin typeface="Raleway" pitchFamily="34" charset="0"/>
              </a:rPr>
              <a:t>Virtual health outcome. 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464F9-938B-292B-2A34-B30626102DFF}"/>
              </a:ext>
            </a:extLst>
          </p:cNvPr>
          <p:cNvSpPr txBox="1"/>
          <p:nvPr/>
        </p:nvSpPr>
        <p:spPr>
          <a:xfrm>
            <a:off x="4627726" y="4220330"/>
            <a:ext cx="31119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rgbClr val="1B1B27"/>
                </a:solidFill>
                <a:latin typeface="Raleway" pitchFamily="34" charset="0"/>
              </a:rPr>
              <a:t>This system could be </a:t>
            </a:r>
          </a:p>
          <a:p>
            <a:pPr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rgbClr val="1B1B27"/>
                </a:solidFill>
                <a:latin typeface="Raleway" pitchFamily="34" charset="0"/>
              </a:rPr>
              <a:t>enhanced with </a:t>
            </a:r>
          </a:p>
          <a:p>
            <a:pPr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rgbClr val="1B1B27"/>
                </a:solidFill>
                <a:latin typeface="Raleway" pitchFamily="34" charset="0"/>
              </a:rPr>
              <a:t>telemedicine capabilities, </a:t>
            </a:r>
          </a:p>
          <a:p>
            <a:pPr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rgbClr val="1B1B27"/>
                </a:solidFill>
                <a:latin typeface="Raleway" pitchFamily="34" charset="0"/>
              </a:rPr>
              <a:t>allowing doctors to conduct            </a:t>
            </a:r>
          </a:p>
          <a:p>
            <a:pPr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rgbClr val="1B1B27"/>
                </a:solidFill>
                <a:latin typeface="Raleway" pitchFamily="34" charset="0"/>
              </a:rPr>
              <a:t>The medication process.                       </a:t>
            </a:r>
          </a:p>
          <a:p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9EC9ED-3CC7-2E64-BA1F-C9737E48E054}"/>
              </a:ext>
            </a:extLst>
          </p:cNvPr>
          <p:cNvSpPr txBox="1"/>
          <p:nvPr/>
        </p:nvSpPr>
        <p:spPr>
          <a:xfrm>
            <a:off x="364091" y="2316692"/>
            <a:ext cx="116392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B1B27"/>
                </a:solidFill>
                <a:latin typeface="Raleway" pitchFamily="34" charset="0"/>
              </a:rPr>
              <a:t>The  Healthcare Management system(HMS) developed using JAVA provides a comprehensive solution to address many of the critical challenges faced by healthcare institutions . By integrating functionalities such as patient data management ,appointment scheduling, medical record handling, billing automation, and secure data processing etc. The HMS offers a user-friendly interface for both healthcare providers and patients, streamlining communication. 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20289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791</Words>
  <Application>Microsoft Office PowerPoint</Application>
  <PresentationFormat>Widescreen</PresentationFormat>
  <Paragraphs>117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Aptos</vt:lpstr>
      <vt:lpstr>Aptos Serif</vt:lpstr>
      <vt:lpstr>Arial</vt:lpstr>
      <vt:lpstr>Calibri</vt:lpstr>
      <vt:lpstr>Calibri Light</vt:lpstr>
      <vt:lpstr>Nunito</vt:lpstr>
      <vt:lpstr>PT Sans</vt:lpstr>
      <vt:lpstr>Raleway</vt:lpstr>
      <vt:lpstr>Times New Roman</vt:lpstr>
      <vt:lpstr>Tinos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Prabu K</dc:creator>
  <cp:lastModifiedBy>IYUS __</cp:lastModifiedBy>
  <cp:revision>172</cp:revision>
  <dcterms:created xsi:type="dcterms:W3CDTF">2023-11-05T07:10:02Z</dcterms:created>
  <dcterms:modified xsi:type="dcterms:W3CDTF">2025-05-25T09:23:52Z</dcterms:modified>
</cp:coreProperties>
</file>