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Oswald Bold" charset="1" panose="00000800000000000000"/>
      <p:regular r:id="rId23"/>
    </p:embeddedFont>
    <p:embeddedFont>
      <p:font typeface="Open Sauce Bold" charset="1" panose="00000800000000000000"/>
      <p:regular r:id="rId24"/>
    </p:embeddedFont>
    <p:embeddedFont>
      <p:font typeface="Montserrat Bold" charset="1" panose="00000800000000000000"/>
      <p:regular r:id="rId25"/>
    </p:embeddedFont>
    <p:embeddedFont>
      <p:font typeface="Montserrat" charset="1" panose="00000500000000000000"/>
      <p:regular r:id="rId26"/>
    </p:embeddedFont>
    <p:embeddedFont>
      <p:font typeface="DM Sans Bold" charset="1" panose="00000000000000000000"/>
      <p:regular r:id="rId27"/>
    </p:embeddedFont>
    <p:embeddedFont>
      <p:font typeface="DM Sans" charset="1" panose="00000000000000000000"/>
      <p:regular r:id="rId28"/>
    </p:embeddedFont>
    <p:embeddedFont>
      <p:font typeface="Montserrat Light Bold" charset="1" panose="00000800000000000000"/>
      <p:regular r:id="rId29"/>
    </p:embeddedFont>
    <p:embeddedFont>
      <p:font typeface="Montserrat Light" charset="1" panose="00000400000000000000"/>
      <p:regular r:id="rId30"/>
    </p:embeddedFont>
    <p:embeddedFont>
      <p:font typeface="Garet Bold" charset="1" panose="00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16.pn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4195446" y="534401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112380" y="2802222"/>
            <a:ext cx="10063241" cy="4682555"/>
            <a:chOff x="0" y="0"/>
            <a:chExt cx="2138563" cy="9951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8563" cy="995101"/>
            </a:xfrm>
            <a:custGeom>
              <a:avLst/>
              <a:gdLst/>
              <a:ahLst/>
              <a:cxnLst/>
              <a:rect r="r" b="b" t="t" l="l"/>
              <a:pathLst>
                <a:path h="995101" w="2138563">
                  <a:moveTo>
                    <a:pt x="0" y="0"/>
                  </a:moveTo>
                  <a:lnTo>
                    <a:pt x="2138563" y="0"/>
                  </a:lnTo>
                  <a:lnTo>
                    <a:pt x="2138563" y="995101"/>
                  </a:lnTo>
                  <a:lnTo>
                    <a:pt x="0" y="9951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138563" cy="10141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519302" y="2869550"/>
            <a:ext cx="9249396" cy="4433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8"/>
              </a:lnSpc>
            </a:pPr>
            <a:r>
              <a:rPr lang="en-US" sz="6419" spc="62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INVESTIGATING S-BOX ALTERATIONS </a:t>
            </a:r>
          </a:p>
          <a:p>
            <a:pPr algn="ctr">
              <a:lnSpc>
                <a:spcPts val="8858"/>
              </a:lnSpc>
            </a:pPr>
            <a:r>
              <a:rPr lang="en-US" sz="6419" spc="62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WITH THE HELP OF LSTM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471448" y="9859894"/>
            <a:ext cx="10178382" cy="42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8"/>
              </a:lnSpc>
            </a:pPr>
            <a:r>
              <a:rPr lang="en-US" sz="2563" spc="251">
                <a:solidFill>
                  <a:srgbClr val="0CC0D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PRESENTED BY VASU SHARMA AND RONIT SAINI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85381">
            <a:off x="5013882" y="5428114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0" y="0"/>
                </a:moveTo>
                <a:lnTo>
                  <a:pt x="1776375" y="0"/>
                </a:lnTo>
                <a:lnTo>
                  <a:pt x="1776375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1148" y="2402959"/>
            <a:ext cx="5902069" cy="2213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3"/>
              </a:lnSpc>
            </a:pPr>
            <a:r>
              <a:rPr lang="en-US" sz="2466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Modifying the S-box </a:t>
            </a:r>
            <a:r>
              <a:rPr lang="en-US" sz="246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 the PRESENT cipher</a:t>
            </a:r>
            <a:r>
              <a:rPr lang="en-US" sz="2466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 significantly impacts</a:t>
            </a:r>
            <a:r>
              <a:rPr lang="en-US" sz="246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both </a:t>
            </a:r>
            <a:r>
              <a:rPr lang="en-US" sz="2466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cryptographic security</a:t>
            </a:r>
            <a:r>
              <a:rPr lang="en-US" sz="246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and the predictive accuracy of machine learning models.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77824" y="6299051"/>
            <a:ext cx="3824245" cy="2981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6"/>
              </a:lnSpc>
            </a:pPr>
            <a:r>
              <a:rPr lang="en-US" sz="237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Our study revealed a </a:t>
            </a:r>
            <a:r>
              <a:rPr lang="en-US" sz="2375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decrease in overall model performance</a:t>
            </a:r>
            <a:r>
              <a:rPr lang="en-US" sz="237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when using a modified S-box, with a mean </a:t>
            </a:r>
            <a:r>
              <a:rPr lang="en-US" sz="2375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accuracy drop from 53.83% to 50.06%.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-8970905">
            <a:off x="1690573" y="4886023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87923">
            <a:off x="-6606861" y="668412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88812" y="661492"/>
            <a:ext cx="8143184" cy="8964016"/>
          </a:xfrm>
          <a:custGeom>
            <a:avLst/>
            <a:gdLst/>
            <a:ahLst/>
            <a:cxnLst/>
            <a:rect r="r" b="b" t="t" l="l"/>
            <a:pathLst>
              <a:path h="8964016" w="8143184">
                <a:moveTo>
                  <a:pt x="0" y="0"/>
                </a:moveTo>
                <a:lnTo>
                  <a:pt x="8143184" y="0"/>
                </a:lnTo>
                <a:lnTo>
                  <a:pt x="8143184" y="8964016"/>
                </a:lnTo>
                <a:lnTo>
                  <a:pt x="0" y="89640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445007"/>
            <a:ext cx="8904094" cy="159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57485" y="1991411"/>
            <a:ext cx="4227333" cy="3036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1"/>
              </a:lnSpc>
            </a:pPr>
            <a:r>
              <a:rPr lang="en-US" sz="243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Bit-wise analysis showed that while </a:t>
            </a:r>
            <a:r>
              <a:rPr lang="en-US" sz="2436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32 bits saw</a:t>
            </a:r>
            <a:r>
              <a:rPr lang="en-US" sz="243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2436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improved accuracy</a:t>
            </a:r>
            <a:r>
              <a:rPr lang="en-US" sz="243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lang="en-US" sz="2436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32 bits experienced</a:t>
            </a:r>
            <a:r>
              <a:rPr lang="en-US" sz="243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2436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degradation</a:t>
            </a:r>
            <a:r>
              <a:rPr lang="en-US" sz="243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highlighting the nuanced impact of S-box modifications.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23217" y="6614829"/>
            <a:ext cx="4830859" cy="323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1"/>
              </a:lnSpc>
            </a:pPr>
            <a:r>
              <a:rPr lang="en-US" sz="2322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Insights gained from this study can inform future research in cryptography and machine learning, </a:t>
            </a:r>
            <a:r>
              <a:rPr lang="en-US" sz="2322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emphasizing the need for robust evaluation frameworks</a:t>
            </a:r>
            <a:r>
              <a:rPr lang="en-US" sz="2322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when introducing changes to cryptographic protocols.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-8970905">
            <a:off x="7707552" y="5864446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5033" y="4678112"/>
            <a:ext cx="4113179" cy="4087473"/>
            <a:chOff x="0" y="0"/>
            <a:chExt cx="1279723" cy="1271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321316" y="3653528"/>
            <a:ext cx="2049168" cy="20491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19617" y="3653528"/>
            <a:ext cx="2049168" cy="20491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933709" y="3653528"/>
            <a:ext cx="2049168" cy="204916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3732628" y="4016965"/>
            <a:ext cx="1211702" cy="1322294"/>
          </a:xfrm>
          <a:custGeom>
            <a:avLst/>
            <a:gdLst/>
            <a:ahLst/>
            <a:cxnLst/>
            <a:rect r="r" b="b" t="t" l="l"/>
            <a:pathLst>
              <a:path h="1322294" w="1211702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563658" y="4016965"/>
            <a:ext cx="1160684" cy="1393835"/>
          </a:xfrm>
          <a:custGeom>
            <a:avLst/>
            <a:gdLst/>
            <a:ahLst/>
            <a:cxnLst/>
            <a:rect r="r" b="b" t="t" l="l"/>
            <a:pathLst>
              <a:path h="1393835" w="1160684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272985" y="3986188"/>
            <a:ext cx="1353071" cy="1353071"/>
          </a:xfrm>
          <a:custGeom>
            <a:avLst/>
            <a:gdLst/>
            <a:ahLst/>
            <a:cxnLst/>
            <a:rect r="r" b="b" t="t" l="l"/>
            <a:pathLst>
              <a:path h="1353071" w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343797" y="1155414"/>
            <a:ext cx="13617940" cy="159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FUTURE DIRECTIONS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74589" y="5605654"/>
            <a:ext cx="3548894" cy="2294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8"/>
              </a:lnSpc>
            </a:pPr>
            <a:r>
              <a:rPr lang="en-US" sz="2245" spc="22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Investigate further optimizations or variations in S-box design to enhance both security and model performance.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424762" y="5596129"/>
            <a:ext cx="3326261" cy="2524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5"/>
              </a:lnSpc>
            </a:pPr>
            <a:r>
              <a:rPr lang="en-US" sz="2105" spc="20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Explore additional machine learning techniques to mitigate the impact of S-box modifications on predictive accuracy.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78209" y="5605654"/>
            <a:ext cx="3572495" cy="221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2"/>
              </a:lnSpc>
            </a:pPr>
            <a:r>
              <a:rPr lang="en-US" sz="2161" spc="211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Collaborate with cryptographic experts to integrate findings into practical security assessments and protocol designs.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53142" y="60232"/>
            <a:ext cx="8381716" cy="968468"/>
            <a:chOff x="0" y="0"/>
            <a:chExt cx="812800" cy="9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3915"/>
            </a:xfrm>
            <a:custGeom>
              <a:avLst/>
              <a:gdLst/>
              <a:ahLst/>
              <a:cxnLst/>
              <a:rect r="r" b="b" t="t" l="l"/>
              <a:pathLst>
                <a:path h="939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3915"/>
                  </a:lnTo>
                  <a:lnTo>
                    <a:pt x="0" y="93915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141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39"/>
                </a:lnSpc>
              </a:pPr>
              <a:r>
                <a:rPr lang="en-US" sz="4799">
                  <a:solidFill>
                    <a:srgbClr val="FDFBFB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Present.c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6051" y="2068462"/>
            <a:ext cx="6551263" cy="6717328"/>
          </a:xfrm>
          <a:custGeom>
            <a:avLst/>
            <a:gdLst/>
            <a:ahLst/>
            <a:cxnLst/>
            <a:rect r="r" b="b" t="t" l="l"/>
            <a:pathLst>
              <a:path h="6717328" w="6551263">
                <a:moveTo>
                  <a:pt x="0" y="0"/>
                </a:moveTo>
                <a:lnTo>
                  <a:pt x="6551263" y="0"/>
                </a:lnTo>
                <a:lnTo>
                  <a:pt x="6551263" y="6717328"/>
                </a:lnTo>
                <a:lnTo>
                  <a:pt x="0" y="671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17314" y="2077256"/>
            <a:ext cx="6518400" cy="6716188"/>
          </a:xfrm>
          <a:custGeom>
            <a:avLst/>
            <a:gdLst/>
            <a:ahLst/>
            <a:cxnLst/>
            <a:rect r="r" b="b" t="t" l="l"/>
            <a:pathLst>
              <a:path h="6716188" w="6518400">
                <a:moveTo>
                  <a:pt x="0" y="0"/>
                </a:moveTo>
                <a:lnTo>
                  <a:pt x="6518399" y="0"/>
                </a:lnTo>
                <a:lnTo>
                  <a:pt x="6518399" y="6716188"/>
                </a:lnTo>
                <a:lnTo>
                  <a:pt x="0" y="67161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0" t="0" r="-62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35713" y="2077256"/>
            <a:ext cx="5086236" cy="6716188"/>
          </a:xfrm>
          <a:custGeom>
            <a:avLst/>
            <a:gdLst/>
            <a:ahLst/>
            <a:cxnLst/>
            <a:rect r="r" b="b" t="t" l="l"/>
            <a:pathLst>
              <a:path h="6716188" w="5086236">
                <a:moveTo>
                  <a:pt x="0" y="0"/>
                </a:moveTo>
                <a:lnTo>
                  <a:pt x="5086236" y="0"/>
                </a:lnTo>
                <a:lnTo>
                  <a:pt x="5086236" y="6716188"/>
                </a:lnTo>
                <a:lnTo>
                  <a:pt x="0" y="6716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53142" y="60232"/>
            <a:ext cx="8381716" cy="968468"/>
            <a:chOff x="0" y="0"/>
            <a:chExt cx="812800" cy="9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3915"/>
            </a:xfrm>
            <a:custGeom>
              <a:avLst/>
              <a:gdLst/>
              <a:ahLst/>
              <a:cxnLst/>
              <a:rect r="r" b="b" t="t" l="l"/>
              <a:pathLst>
                <a:path h="939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3915"/>
                  </a:lnTo>
                  <a:lnTo>
                    <a:pt x="0" y="93915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141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39"/>
                </a:lnSpc>
              </a:pPr>
              <a:r>
                <a:rPr lang="en-US" sz="4799">
                  <a:solidFill>
                    <a:srgbClr val="FDFBFB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Dataset.py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2117" y="1028700"/>
            <a:ext cx="9514339" cy="8828446"/>
          </a:xfrm>
          <a:custGeom>
            <a:avLst/>
            <a:gdLst/>
            <a:ahLst/>
            <a:cxnLst/>
            <a:rect r="r" b="b" t="t" l="l"/>
            <a:pathLst>
              <a:path h="8828446" w="9514339">
                <a:moveTo>
                  <a:pt x="0" y="0"/>
                </a:moveTo>
                <a:lnTo>
                  <a:pt x="9514340" y="0"/>
                </a:lnTo>
                <a:lnTo>
                  <a:pt x="9514340" y="8828446"/>
                </a:lnTo>
                <a:lnTo>
                  <a:pt x="0" y="8828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4052" b="-61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96370" y="1028700"/>
            <a:ext cx="7741260" cy="9013929"/>
          </a:xfrm>
          <a:custGeom>
            <a:avLst/>
            <a:gdLst/>
            <a:ahLst/>
            <a:cxnLst/>
            <a:rect r="r" b="b" t="t" l="l"/>
            <a:pathLst>
              <a:path h="9013929" w="7741260">
                <a:moveTo>
                  <a:pt x="0" y="0"/>
                </a:moveTo>
                <a:lnTo>
                  <a:pt x="7741259" y="0"/>
                </a:lnTo>
                <a:lnTo>
                  <a:pt x="7741259" y="9013929"/>
                </a:lnTo>
                <a:lnTo>
                  <a:pt x="0" y="90139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26" t="0" r="-5267" b="-3263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53142" y="60232"/>
            <a:ext cx="8381716" cy="968468"/>
            <a:chOff x="0" y="0"/>
            <a:chExt cx="812800" cy="9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3915"/>
            </a:xfrm>
            <a:custGeom>
              <a:avLst/>
              <a:gdLst/>
              <a:ahLst/>
              <a:cxnLst/>
              <a:rect r="r" b="b" t="t" l="l"/>
              <a:pathLst>
                <a:path h="939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3915"/>
                  </a:lnTo>
                  <a:lnTo>
                    <a:pt x="0" y="93915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141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39"/>
                </a:lnSpc>
              </a:pPr>
              <a:r>
                <a:rPr lang="en-US" sz="4799">
                  <a:solidFill>
                    <a:srgbClr val="FDFBFB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LSTM model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16038" y="1327993"/>
            <a:ext cx="17624007" cy="5601576"/>
          </a:xfrm>
          <a:custGeom>
            <a:avLst/>
            <a:gdLst/>
            <a:ahLst/>
            <a:cxnLst/>
            <a:rect r="r" b="b" t="t" l="l"/>
            <a:pathLst>
              <a:path h="5601576" w="17624007">
                <a:moveTo>
                  <a:pt x="0" y="0"/>
                </a:moveTo>
                <a:lnTo>
                  <a:pt x="17624007" y="0"/>
                </a:lnTo>
                <a:lnTo>
                  <a:pt x="17624007" y="5601576"/>
                </a:lnTo>
                <a:lnTo>
                  <a:pt x="0" y="5601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8635" y="7224844"/>
            <a:ext cx="17259300" cy="2606460"/>
          </a:xfrm>
          <a:custGeom>
            <a:avLst/>
            <a:gdLst/>
            <a:ahLst/>
            <a:cxnLst/>
            <a:rect r="r" b="b" t="t" l="l"/>
            <a:pathLst>
              <a:path h="2606460" w="17259300">
                <a:moveTo>
                  <a:pt x="0" y="0"/>
                </a:moveTo>
                <a:lnTo>
                  <a:pt x="17259300" y="0"/>
                </a:lnTo>
                <a:lnTo>
                  <a:pt x="17259300" y="2606461"/>
                </a:lnTo>
                <a:lnTo>
                  <a:pt x="0" y="2606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53142" y="60232"/>
            <a:ext cx="8381716" cy="968468"/>
            <a:chOff x="0" y="0"/>
            <a:chExt cx="812800" cy="9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3915"/>
            </a:xfrm>
            <a:custGeom>
              <a:avLst/>
              <a:gdLst/>
              <a:ahLst/>
              <a:cxnLst/>
              <a:rect r="r" b="b" t="t" l="l"/>
              <a:pathLst>
                <a:path h="939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3915"/>
                  </a:lnTo>
                  <a:lnTo>
                    <a:pt x="0" y="93915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141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39"/>
                </a:lnSpc>
              </a:pPr>
              <a:r>
                <a:rPr lang="en-US" sz="4799">
                  <a:solidFill>
                    <a:srgbClr val="FDFBFB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LSTM model (continued)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701158" y="1028700"/>
            <a:ext cx="9838233" cy="5221899"/>
          </a:xfrm>
          <a:custGeom>
            <a:avLst/>
            <a:gdLst/>
            <a:ahLst/>
            <a:cxnLst/>
            <a:rect r="r" b="b" t="t" l="l"/>
            <a:pathLst>
              <a:path h="5221899" w="9838233">
                <a:moveTo>
                  <a:pt x="0" y="0"/>
                </a:moveTo>
                <a:lnTo>
                  <a:pt x="9838233" y="0"/>
                </a:lnTo>
                <a:lnTo>
                  <a:pt x="9838233" y="5221899"/>
                </a:lnTo>
                <a:lnTo>
                  <a:pt x="0" y="5221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01158" y="6158532"/>
            <a:ext cx="9838233" cy="4128468"/>
          </a:xfrm>
          <a:custGeom>
            <a:avLst/>
            <a:gdLst/>
            <a:ahLst/>
            <a:cxnLst/>
            <a:rect r="r" b="b" t="t" l="l"/>
            <a:pathLst>
              <a:path h="4128468" w="9838233">
                <a:moveTo>
                  <a:pt x="0" y="0"/>
                </a:moveTo>
                <a:lnTo>
                  <a:pt x="9838233" y="0"/>
                </a:lnTo>
                <a:lnTo>
                  <a:pt x="9838233" y="4128468"/>
                </a:lnTo>
                <a:lnTo>
                  <a:pt x="0" y="4128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53142" y="60232"/>
            <a:ext cx="8381716" cy="968468"/>
            <a:chOff x="0" y="0"/>
            <a:chExt cx="812800" cy="9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3915"/>
            </a:xfrm>
            <a:custGeom>
              <a:avLst/>
              <a:gdLst/>
              <a:ahLst/>
              <a:cxnLst/>
              <a:rect r="r" b="b" t="t" l="l"/>
              <a:pathLst>
                <a:path h="939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3915"/>
                  </a:lnTo>
                  <a:lnTo>
                    <a:pt x="0" y="93915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141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39"/>
                </a:lnSpc>
              </a:pPr>
              <a:r>
                <a:rPr lang="en-US" sz="4799">
                  <a:solidFill>
                    <a:srgbClr val="FDFBFB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LSTM model (continued)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138817"/>
            <a:ext cx="16230600" cy="8119483"/>
          </a:xfrm>
          <a:custGeom>
            <a:avLst/>
            <a:gdLst/>
            <a:ahLst/>
            <a:cxnLst/>
            <a:rect r="r" b="b" t="t" l="l"/>
            <a:pathLst>
              <a:path h="8119483" w="16230600">
                <a:moveTo>
                  <a:pt x="0" y="0"/>
                </a:moveTo>
                <a:lnTo>
                  <a:pt x="16230600" y="0"/>
                </a:lnTo>
                <a:lnTo>
                  <a:pt x="16230600" y="8119483"/>
                </a:lnTo>
                <a:lnTo>
                  <a:pt x="0" y="8119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36" t="0" r="-43495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7447" y="-234248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3125" y="4549842"/>
            <a:ext cx="13570498" cy="1625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95"/>
              </a:lnSpc>
            </a:pPr>
            <a:r>
              <a:rPr lang="en-US" sz="13557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110" y="3430681"/>
            <a:ext cx="10931952" cy="2418526"/>
            <a:chOff x="0" y="0"/>
            <a:chExt cx="367392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3928" cy="812800"/>
            </a:xfrm>
            <a:custGeom>
              <a:avLst/>
              <a:gdLst/>
              <a:ahLst/>
              <a:cxnLst/>
              <a:rect r="r" b="b" t="t" l="l"/>
              <a:pathLst>
                <a:path h="812800" w="3673928">
                  <a:moveTo>
                    <a:pt x="3673928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73928" y="624840"/>
                  </a:lnTo>
                  <a:lnTo>
                    <a:pt x="3673928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673928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69753" y="3558760"/>
            <a:ext cx="11572588" cy="2012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3"/>
              </a:lnSpc>
            </a:pPr>
            <a:r>
              <a:rPr lang="en-US" sz="3630">
                <a:solidFill>
                  <a:srgbClr val="100F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Explore Cryptographic Implications:</a:t>
            </a:r>
          </a:p>
          <a:p>
            <a:pPr algn="ctr">
              <a:lnSpc>
                <a:spcPts val="3707"/>
              </a:lnSpc>
            </a:pPr>
            <a:r>
              <a:rPr lang="en-US" sz="2648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Investigate the effects of S-box modifications on cryptographic strength and vulnerabilities in the PRESENT cipher.</a:t>
            </a:r>
          </a:p>
          <a:p>
            <a:pPr algn="l">
              <a:lnSpc>
                <a:spcPts val="3707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887923">
            <a:off x="-2683214" y="754380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49642" y="1014376"/>
            <a:ext cx="11452665" cy="159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GOALS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078181" y="6668357"/>
            <a:ext cx="10931952" cy="2418526"/>
            <a:chOff x="0" y="0"/>
            <a:chExt cx="3673928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73928" cy="812800"/>
            </a:xfrm>
            <a:custGeom>
              <a:avLst/>
              <a:gdLst/>
              <a:ahLst/>
              <a:cxnLst/>
              <a:rect r="r" b="b" t="t" l="l"/>
              <a:pathLst>
                <a:path h="812800" w="3673928">
                  <a:moveTo>
                    <a:pt x="3673928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73928" y="624840"/>
                  </a:lnTo>
                  <a:lnTo>
                    <a:pt x="3673928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73928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875975" y="6844436"/>
            <a:ext cx="11336363" cy="1431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55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Evaluate Machine Learning Performance:</a:t>
            </a:r>
          </a:p>
          <a:p>
            <a:pPr algn="ctr">
              <a:lnSpc>
                <a:spcPts val="3372"/>
              </a:lnSpc>
              <a:spcBef>
                <a:spcPct val="0"/>
              </a:spcBef>
            </a:pPr>
            <a:r>
              <a:rPr lang="en-US" sz="259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Assess how these modifications affect an LSTM model's ability to predict plaintext from ciphertext.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1092275"/>
            <a:ext cx="18288000" cy="4914443"/>
            <a:chOff x="0" y="0"/>
            <a:chExt cx="4816593" cy="12943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294339"/>
            </a:xfrm>
            <a:custGeom>
              <a:avLst/>
              <a:gdLst/>
              <a:ahLst/>
              <a:cxnLst/>
              <a:rect r="r" b="b" t="t" l="l"/>
              <a:pathLst>
                <a:path h="129433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339"/>
                  </a:lnTo>
                  <a:lnTo>
                    <a:pt x="0" y="129433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1313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19035" y="152179"/>
            <a:ext cx="6471514" cy="329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6"/>
              </a:lnSpc>
            </a:pPr>
            <a:r>
              <a:rPr lang="en-US" sz="4765" spc="4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BACKGROUND ON PRESENT CIPHER AND </a:t>
            </a:r>
          </a:p>
          <a:p>
            <a:pPr algn="ctr">
              <a:lnSpc>
                <a:spcPts val="6576"/>
              </a:lnSpc>
            </a:pPr>
            <a:r>
              <a:rPr lang="en-US" sz="4765" spc="4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S-BOX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9569" y="3822168"/>
            <a:ext cx="9034431" cy="3288164"/>
            <a:chOff x="0" y="0"/>
            <a:chExt cx="1744696" cy="6349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44696" cy="634998"/>
            </a:xfrm>
            <a:custGeom>
              <a:avLst/>
              <a:gdLst/>
              <a:ahLst/>
              <a:cxnLst/>
              <a:rect r="r" b="b" t="t" l="l"/>
              <a:pathLst>
                <a:path h="634998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634998"/>
                  </a:lnTo>
                  <a:lnTo>
                    <a:pt x="0" y="6349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744696" cy="654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28942" y="3882640"/>
            <a:ext cx="8325850" cy="311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1"/>
              </a:lnSpc>
            </a:pPr>
            <a:r>
              <a:rPr lang="en-US" sz="2559" spc="25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Overview of the PRESENT Cipher:</a:t>
            </a:r>
          </a:p>
          <a:p>
            <a:pPr algn="l">
              <a:lnSpc>
                <a:spcPts val="3531"/>
              </a:lnSpc>
            </a:pPr>
          </a:p>
          <a:p>
            <a:pPr algn="l" marL="552546" indent="-276273" lvl="1">
              <a:lnSpc>
                <a:spcPts val="3582"/>
              </a:lnSpc>
              <a:buFont typeface="Arial"/>
              <a:buChar char="•"/>
            </a:pPr>
            <a:r>
              <a:rPr lang="en-US" sz="2559" spc="25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Designed for lightweight applications</a:t>
            </a:r>
          </a:p>
          <a:p>
            <a:pPr algn="l">
              <a:lnSpc>
                <a:spcPts val="3582"/>
              </a:lnSpc>
            </a:pPr>
          </a:p>
          <a:p>
            <a:pPr algn="l" marL="552546" indent="-276273" lvl="1">
              <a:lnSpc>
                <a:spcPts val="3582"/>
              </a:lnSpc>
              <a:buFont typeface="Arial"/>
              <a:buChar char="•"/>
            </a:pPr>
            <a:r>
              <a:rPr lang="en-US" sz="2559" spc="25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The PRESENT cipher </a:t>
            </a:r>
            <a:r>
              <a:rPr lang="en-US" sz="2559" spc="25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uses an S-box to enhance security</a:t>
            </a:r>
            <a:r>
              <a:rPr lang="en-US" sz="2559" spc="25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by substituting bits during encryption.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933806" y="7247593"/>
            <a:ext cx="9034431" cy="2808103"/>
            <a:chOff x="0" y="0"/>
            <a:chExt cx="1744696" cy="5422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077634" y="7302265"/>
            <a:ext cx="8746775" cy="266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2582" spc="25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Importance of the S-box:</a:t>
            </a:r>
          </a:p>
          <a:p>
            <a:pPr algn="l">
              <a:lnSpc>
                <a:spcPts val="3564"/>
              </a:lnSpc>
            </a:pPr>
          </a:p>
          <a:p>
            <a:pPr algn="l" marL="557632" indent="-278816" lvl="1">
              <a:lnSpc>
                <a:spcPts val="3564"/>
              </a:lnSpc>
              <a:buFont typeface="Arial"/>
              <a:buChar char="•"/>
            </a:pPr>
            <a:r>
              <a:rPr lang="en-US" sz="2582" spc="25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-US" sz="2582" spc="25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S-box's design directly affects the cipher's resistance</a:t>
            </a:r>
            <a:r>
              <a:rPr lang="en-US" sz="2582" spc="25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against attacks and overall cryptographic strength.</a:t>
            </a:r>
          </a:p>
          <a:p>
            <a:pPr algn="l">
              <a:lnSpc>
                <a:spcPts val="356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718724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6015668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89210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89210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840577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845072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87170" y="409184"/>
            <a:ext cx="12134040" cy="211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83"/>
              </a:lnSpc>
            </a:pPr>
            <a:r>
              <a:rPr lang="en-US" sz="6147" spc="32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MOTIVATION FOR MODIFYING THE S-BOX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63184" y="3225526"/>
            <a:ext cx="8024816" cy="329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6"/>
              </a:lnSpc>
            </a:pPr>
          </a:p>
          <a:p>
            <a:pPr algn="ctr">
              <a:lnSpc>
                <a:spcPts val="4386"/>
              </a:lnSpc>
            </a:pPr>
            <a:r>
              <a:rPr lang="en-US" sz="3178" spc="31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2. </a:t>
            </a:r>
            <a:r>
              <a:rPr lang="en-US" sz="3178" spc="31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Understanding these impacts </a:t>
            </a:r>
            <a:r>
              <a:rPr lang="en-US" sz="3178" spc="311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can lead to insights into potential vulnerabilities and improvements</a:t>
            </a:r>
            <a:r>
              <a:rPr lang="en-US" sz="3178" spc="31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78" spc="311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 cryptographic protocols.</a:t>
            </a:r>
          </a:p>
          <a:p>
            <a:pPr algn="ctr" marL="0" indent="0" lvl="0">
              <a:lnSpc>
                <a:spcPts val="4386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50941" y="3366801"/>
            <a:ext cx="8518315" cy="3238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05933" indent="-352967" lvl="1">
              <a:lnSpc>
                <a:spcPts val="5198"/>
              </a:lnSpc>
              <a:buAutoNum type="arabicPeriod" startAt="1"/>
            </a:pPr>
            <a:r>
              <a:rPr lang="en-US" sz="3269" spc="32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By modifying the S-box, we aim to </a:t>
            </a:r>
            <a:r>
              <a:rPr lang="en-US" sz="3269" spc="32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assess its impact on both cryptographic security</a:t>
            </a:r>
            <a:r>
              <a:rPr lang="en-US" sz="3269" spc="32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and the </a:t>
            </a:r>
            <a:r>
              <a:rPr lang="en-US" sz="3269" spc="32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predictive accuracy</a:t>
            </a:r>
            <a:r>
              <a:rPr lang="en-US" sz="3269" spc="32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of machine learning models.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908899" y="6005886"/>
            <a:ext cx="7132181" cy="198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0"/>
              </a:lnSpc>
            </a:pPr>
            <a:r>
              <a:rPr lang="en-US" sz="2710" spc="26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LSTM Model :</a:t>
            </a:r>
          </a:p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 </a:t>
            </a:r>
            <a:r>
              <a:rPr lang="en-US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LSTM neural network was employed to learn patterns</a:t>
            </a: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from the datasets and</a:t>
            </a:r>
            <a:r>
              <a:rPr lang="en-US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 predict plaintext bits from ciphertext bits</a:t>
            </a: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336631" y="3765380"/>
            <a:ext cx="1306012" cy="1306012"/>
          </a:xfrm>
          <a:custGeom>
            <a:avLst/>
            <a:gdLst/>
            <a:ahLst/>
            <a:cxnLst/>
            <a:rect r="r" b="b" t="t" l="l"/>
            <a:pathLst>
              <a:path h="1306012" w="1306012">
                <a:moveTo>
                  <a:pt x="0" y="0"/>
                </a:moveTo>
                <a:lnTo>
                  <a:pt x="1306012" y="0"/>
                </a:lnTo>
                <a:lnTo>
                  <a:pt x="1306012" y="1306013"/>
                </a:lnTo>
                <a:lnTo>
                  <a:pt x="0" y="13060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559188"/>
            <a:ext cx="9144000" cy="970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6"/>
              </a:lnSpc>
            </a:pPr>
            <a:r>
              <a:rPr lang="en-US" sz="5751" spc="56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METHODOLOGY OVERVIEW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8899" y="3624745"/>
            <a:ext cx="7640486" cy="198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0"/>
              </a:lnSpc>
            </a:pPr>
            <a:r>
              <a:rPr lang="en-US" sz="2710" spc="26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Creation:</a:t>
            </a:r>
          </a:p>
          <a:p>
            <a:pPr algn="l">
              <a:lnSpc>
                <a:spcPts val="3050"/>
              </a:lnSpc>
            </a:pPr>
            <a:r>
              <a:rPr lang="en-US" sz="2210" spc="216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Two datasets were created:</a:t>
            </a: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one with plaintext-ciphertext pairs using the original S-box and another with a modified S-box configuration.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2336631" y="6146522"/>
            <a:ext cx="1306012" cy="1306012"/>
          </a:xfrm>
          <a:custGeom>
            <a:avLst/>
            <a:gdLst/>
            <a:ahLst/>
            <a:cxnLst/>
            <a:rect r="r" b="b" t="t" l="l"/>
            <a:pathLst>
              <a:path h="1306012" w="1306012">
                <a:moveTo>
                  <a:pt x="0" y="0"/>
                </a:moveTo>
                <a:lnTo>
                  <a:pt x="1306012" y="0"/>
                </a:lnTo>
                <a:lnTo>
                  <a:pt x="1306012" y="1306012"/>
                </a:lnTo>
                <a:lnTo>
                  <a:pt x="0" y="13060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1463371"/>
            <a:ext cx="13449432" cy="3881933"/>
            <a:chOff x="0" y="0"/>
            <a:chExt cx="5153059" cy="14873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53059" cy="1487337"/>
            </a:xfrm>
            <a:custGeom>
              <a:avLst/>
              <a:gdLst/>
              <a:ahLst/>
              <a:cxnLst/>
              <a:rect r="r" b="b" t="t" l="l"/>
              <a:pathLst>
                <a:path h="1487337" w="5153059">
                  <a:moveTo>
                    <a:pt x="0" y="0"/>
                  </a:moveTo>
                  <a:lnTo>
                    <a:pt x="5153059" y="0"/>
                  </a:lnTo>
                  <a:lnTo>
                    <a:pt x="5153059" y="1487337"/>
                  </a:lnTo>
                  <a:lnTo>
                    <a:pt x="0" y="1487337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153059" cy="1506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9684" y="3335261"/>
            <a:ext cx="1374118" cy="1394401"/>
          </a:xfrm>
          <a:custGeom>
            <a:avLst/>
            <a:gdLst/>
            <a:ahLst/>
            <a:cxnLst/>
            <a:rect r="r" b="b" t="t" l="l"/>
            <a:pathLst>
              <a:path h="1394401" w="1374118">
                <a:moveTo>
                  <a:pt x="0" y="0"/>
                </a:moveTo>
                <a:lnTo>
                  <a:pt x="1374119" y="0"/>
                </a:lnTo>
                <a:lnTo>
                  <a:pt x="1374119" y="1394401"/>
                </a:lnTo>
                <a:lnTo>
                  <a:pt x="0" y="1394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06689" y="9001193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836978" y="6315167"/>
            <a:ext cx="13449432" cy="3971833"/>
            <a:chOff x="0" y="0"/>
            <a:chExt cx="5153059" cy="15217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153059" cy="1521781"/>
            </a:xfrm>
            <a:custGeom>
              <a:avLst/>
              <a:gdLst/>
              <a:ahLst/>
              <a:cxnLst/>
              <a:rect r="r" b="b" t="t" l="l"/>
              <a:pathLst>
                <a:path h="1521781" w="5153059">
                  <a:moveTo>
                    <a:pt x="0" y="0"/>
                  </a:moveTo>
                  <a:lnTo>
                    <a:pt x="5153059" y="0"/>
                  </a:lnTo>
                  <a:lnTo>
                    <a:pt x="5153059" y="1521781"/>
                  </a:lnTo>
                  <a:lnTo>
                    <a:pt x="0" y="15217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5153059" cy="1540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872402"/>
            <a:ext cx="13449432" cy="629943"/>
          </a:xfrm>
          <a:custGeom>
            <a:avLst/>
            <a:gdLst/>
            <a:ahLst/>
            <a:cxnLst/>
            <a:rect r="r" b="b" t="t" l="l"/>
            <a:pathLst>
              <a:path h="629943" w="13449432">
                <a:moveTo>
                  <a:pt x="0" y="0"/>
                </a:moveTo>
                <a:lnTo>
                  <a:pt x="13449432" y="0"/>
                </a:lnTo>
                <a:lnTo>
                  <a:pt x="13449432" y="629943"/>
                </a:lnTo>
                <a:lnTo>
                  <a:pt x="0" y="6299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467" r="0" b="-5467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83803" y="1454720"/>
            <a:ext cx="11682724" cy="418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Original S-box Dataset: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Used the standard PRESENT cipher configuration</a:t>
            </a: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with the default S-box.</a:t>
            </a:r>
          </a:p>
          <a:p>
            <a:pPr algn="l">
              <a:lnSpc>
                <a:spcPts val="3050"/>
              </a:lnSpc>
            </a:pP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Generated plaintext-ciphertext pairs using the original S-box.</a:t>
            </a:r>
          </a:p>
          <a:p>
            <a:pPr algn="l">
              <a:lnSpc>
                <a:spcPts val="3050"/>
              </a:lnSpc>
            </a:pP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Each pair consists of a plaintext message and its corresponding ciphertext</a:t>
            </a: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encrypted using the original S-box.</a:t>
            </a:r>
          </a:p>
          <a:p>
            <a:pPr algn="l">
              <a:lnSpc>
                <a:spcPts val="3050"/>
              </a:lnSpc>
            </a:pP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Saved the dataset to a CSV file</a:t>
            </a: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(dataset_normal_sbox.csv).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836978" y="5408288"/>
            <a:ext cx="13449432" cy="906880"/>
          </a:xfrm>
          <a:custGeom>
            <a:avLst/>
            <a:gdLst/>
            <a:ahLst/>
            <a:cxnLst/>
            <a:rect r="r" b="b" t="t" l="l"/>
            <a:pathLst>
              <a:path h="906880" w="13449432">
                <a:moveTo>
                  <a:pt x="0" y="0"/>
                </a:moveTo>
                <a:lnTo>
                  <a:pt x="13449432" y="0"/>
                </a:lnTo>
                <a:lnTo>
                  <a:pt x="13449432" y="906879"/>
                </a:lnTo>
                <a:lnTo>
                  <a:pt x="0" y="9068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5478" r="0" b="-5478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152113" y="6267542"/>
            <a:ext cx="12134297" cy="4291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253" spc="22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Modified S-box Dataset</a:t>
            </a:r>
            <a:r>
              <a:rPr lang="en-US" sz="2253" spc="22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 marL="486619" indent="-243309" lvl="1">
              <a:lnSpc>
                <a:spcPts val="3110"/>
              </a:lnSpc>
              <a:buFont typeface="Arial"/>
              <a:buChar char="•"/>
            </a:pPr>
            <a:r>
              <a:rPr lang="en-US" sz="2253" spc="22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Implemented a custom-modified S-box</a:t>
            </a:r>
            <a:r>
              <a:rPr lang="en-US" sz="2253" spc="22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configuration for the PRESENT cipher.</a:t>
            </a:r>
          </a:p>
          <a:p>
            <a:pPr algn="l">
              <a:lnSpc>
                <a:spcPts val="3110"/>
              </a:lnSpc>
            </a:pPr>
          </a:p>
          <a:p>
            <a:pPr algn="l" marL="486619" indent="-243309" lvl="1">
              <a:lnSpc>
                <a:spcPts val="3110"/>
              </a:lnSpc>
              <a:buFont typeface="Arial"/>
              <a:buChar char="•"/>
            </a:pPr>
            <a:r>
              <a:rPr lang="en-US" sz="2253" spc="22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Generated </a:t>
            </a:r>
            <a:r>
              <a:rPr lang="en-US" sz="2253" spc="22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plaintext-ciphertext pairs using the modified S-box</a:t>
            </a:r>
            <a:r>
              <a:rPr lang="en-US" sz="2253" spc="22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configuration.</a:t>
            </a:r>
          </a:p>
          <a:p>
            <a:pPr algn="l">
              <a:lnSpc>
                <a:spcPts val="3110"/>
              </a:lnSpc>
            </a:pPr>
          </a:p>
          <a:p>
            <a:pPr algn="l" marL="486619" indent="-243309" lvl="1">
              <a:lnSpc>
                <a:spcPts val="3110"/>
              </a:lnSpc>
              <a:buFont typeface="Arial"/>
              <a:buChar char="•"/>
            </a:pPr>
            <a:r>
              <a:rPr lang="en-US" sz="2253" spc="22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Each pair includes a plaintext message and its corresponding ciphertext encrypted using the modified S-box.</a:t>
            </a:r>
          </a:p>
          <a:p>
            <a:pPr algn="l" marL="486619" indent="-243309" lvl="1">
              <a:lnSpc>
                <a:spcPts val="3110"/>
              </a:lnSpc>
              <a:buFont typeface="Arial"/>
              <a:buChar char="•"/>
            </a:pPr>
            <a:r>
              <a:rPr lang="en-US" sz="2253" spc="22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Saved the dataset to a CSV file (dataset_changed_sbox.csv)</a:t>
            </a:r>
            <a:r>
              <a:rPr lang="en-US" sz="2253" spc="22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 marL="0" indent="0" lvl="0">
              <a:lnSpc>
                <a:spcPts val="311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567235" y="-95250"/>
            <a:ext cx="13153530" cy="857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4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DATASET CREATION PROCESS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5013736" y="8123216"/>
            <a:ext cx="1374118" cy="1394401"/>
          </a:xfrm>
          <a:custGeom>
            <a:avLst/>
            <a:gdLst/>
            <a:ahLst/>
            <a:cxnLst/>
            <a:rect r="r" b="b" t="t" l="l"/>
            <a:pathLst>
              <a:path h="1394401" w="1374118">
                <a:moveTo>
                  <a:pt x="0" y="0"/>
                </a:moveTo>
                <a:lnTo>
                  <a:pt x="1374118" y="0"/>
                </a:lnTo>
                <a:lnTo>
                  <a:pt x="1374118" y="1394401"/>
                </a:lnTo>
                <a:lnTo>
                  <a:pt x="0" y="1394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2377444"/>
            <a:ext cx="13449432" cy="3310035"/>
            <a:chOff x="0" y="0"/>
            <a:chExt cx="5153059" cy="12682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53059" cy="1268218"/>
            </a:xfrm>
            <a:custGeom>
              <a:avLst/>
              <a:gdLst/>
              <a:ahLst/>
              <a:cxnLst/>
              <a:rect r="r" b="b" t="t" l="l"/>
              <a:pathLst>
                <a:path h="1268218" w="5153059">
                  <a:moveTo>
                    <a:pt x="0" y="0"/>
                  </a:moveTo>
                  <a:lnTo>
                    <a:pt x="5153059" y="0"/>
                  </a:lnTo>
                  <a:lnTo>
                    <a:pt x="5153059" y="1268218"/>
                  </a:lnTo>
                  <a:lnTo>
                    <a:pt x="0" y="1268218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153059" cy="1287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9684" y="3335261"/>
            <a:ext cx="1374118" cy="1394401"/>
          </a:xfrm>
          <a:custGeom>
            <a:avLst/>
            <a:gdLst/>
            <a:ahLst/>
            <a:cxnLst/>
            <a:rect r="r" b="b" t="t" l="l"/>
            <a:pathLst>
              <a:path h="1394401" w="1374118">
                <a:moveTo>
                  <a:pt x="0" y="0"/>
                </a:moveTo>
                <a:lnTo>
                  <a:pt x="1374119" y="0"/>
                </a:lnTo>
                <a:lnTo>
                  <a:pt x="1374119" y="1394401"/>
                </a:lnTo>
                <a:lnTo>
                  <a:pt x="0" y="1394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06689" y="9001193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836978" y="6982521"/>
            <a:ext cx="13449432" cy="3304479"/>
            <a:chOff x="0" y="0"/>
            <a:chExt cx="5153059" cy="12660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153059" cy="1266089"/>
            </a:xfrm>
            <a:custGeom>
              <a:avLst/>
              <a:gdLst/>
              <a:ahLst/>
              <a:cxnLst/>
              <a:rect r="r" b="b" t="t" l="l"/>
              <a:pathLst>
                <a:path h="1266089" w="5153059">
                  <a:moveTo>
                    <a:pt x="0" y="0"/>
                  </a:moveTo>
                  <a:lnTo>
                    <a:pt x="5153059" y="0"/>
                  </a:lnTo>
                  <a:lnTo>
                    <a:pt x="5153059" y="1266089"/>
                  </a:lnTo>
                  <a:lnTo>
                    <a:pt x="0" y="1266089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5153059" cy="1285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66707" y="2417253"/>
            <a:ext cx="11682724" cy="358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8"/>
              </a:lnSpc>
            </a:pPr>
            <a:r>
              <a:rPr lang="en-US" sz="2310" spc="226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LSTM Model Overview:</a:t>
            </a:r>
          </a:p>
          <a:p>
            <a:pPr algn="l" marL="498818" indent="-249409" lvl="1">
              <a:lnSpc>
                <a:spcPts val="3188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</a:t>
            </a: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 LSTM</a:t>
            </a: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(Long Short-Term Memory) model was </a:t>
            </a: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chosen for its ability to capture long-term dependencies in sequential data,</a:t>
            </a: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making it suitable for cryptographic analysis.</a:t>
            </a:r>
          </a:p>
          <a:p>
            <a:pPr algn="l">
              <a:lnSpc>
                <a:spcPts val="3188"/>
              </a:lnSpc>
            </a:pPr>
          </a:p>
          <a:p>
            <a:pPr algn="l" marL="498818" indent="-249409" lvl="1">
              <a:lnSpc>
                <a:spcPts val="3188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Ar</a:t>
            </a: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chitecture:</a:t>
            </a: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single LSTM layer with 64 units</a:t>
            </a: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was employed, </a:t>
            </a: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followed by a dense layer with 64 units</a:t>
            </a: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and a </a:t>
            </a: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sigmoid activation function.</a:t>
            </a:r>
          </a:p>
          <a:p>
            <a:pPr algn="l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387854" y="7195635"/>
            <a:ext cx="11900146" cy="305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2510" spc="24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Input Data Format:</a:t>
            </a:r>
          </a:p>
          <a:p>
            <a:pPr algn="l" marL="541997" indent="-270998" lvl="1">
              <a:lnSpc>
                <a:spcPts val="3464"/>
              </a:lnSpc>
              <a:buFont typeface="Arial"/>
              <a:buChar char="•"/>
            </a:pPr>
            <a:r>
              <a:rPr lang="en-US" sz="2510" spc="246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Input Shape:</a:t>
            </a:r>
            <a:r>
              <a:rPr lang="en-US" sz="2510" spc="24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Data was formatted into (batch_size, timesteps, features) for compatibility with LSTM input requirements.</a:t>
            </a:r>
          </a:p>
          <a:p>
            <a:pPr algn="l">
              <a:lnSpc>
                <a:spcPts val="3464"/>
              </a:lnSpc>
            </a:pPr>
          </a:p>
          <a:p>
            <a:pPr algn="l" marL="541997" indent="-270998" lvl="1">
              <a:lnSpc>
                <a:spcPts val="3464"/>
              </a:lnSpc>
              <a:buFont typeface="Arial"/>
              <a:buChar char="•"/>
            </a:pPr>
            <a:r>
              <a:rPr lang="en-US" sz="2510" spc="24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Each ciphertext input (sequence) was fed sequentially</a:t>
            </a:r>
            <a:r>
              <a:rPr lang="en-US" sz="2510" spc="24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to the LSTM layer to predict corresponding plaintext.</a:t>
            </a:r>
          </a:p>
          <a:p>
            <a:pPr algn="l">
              <a:lnSpc>
                <a:spcPts val="346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567235" y="357889"/>
            <a:ext cx="13153530" cy="857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4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LSTM MODEL ARCHITECTURE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5013736" y="7831539"/>
            <a:ext cx="1374118" cy="1394401"/>
          </a:xfrm>
          <a:custGeom>
            <a:avLst/>
            <a:gdLst/>
            <a:ahLst/>
            <a:cxnLst/>
            <a:rect r="r" b="b" t="t" l="l"/>
            <a:pathLst>
              <a:path h="1394401" w="1374118">
                <a:moveTo>
                  <a:pt x="0" y="0"/>
                </a:moveTo>
                <a:lnTo>
                  <a:pt x="1374118" y="0"/>
                </a:lnTo>
                <a:lnTo>
                  <a:pt x="1374118" y="1394400"/>
                </a:lnTo>
                <a:lnTo>
                  <a:pt x="0" y="1394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1638183"/>
            <a:ext cx="13449432" cy="4506527"/>
            <a:chOff x="0" y="0"/>
            <a:chExt cx="5153059" cy="17266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53059" cy="1726646"/>
            </a:xfrm>
            <a:custGeom>
              <a:avLst/>
              <a:gdLst/>
              <a:ahLst/>
              <a:cxnLst/>
              <a:rect r="r" b="b" t="t" l="l"/>
              <a:pathLst>
                <a:path h="1726646" w="5153059">
                  <a:moveTo>
                    <a:pt x="0" y="0"/>
                  </a:moveTo>
                  <a:lnTo>
                    <a:pt x="5153059" y="0"/>
                  </a:lnTo>
                  <a:lnTo>
                    <a:pt x="5153059" y="1726646"/>
                  </a:lnTo>
                  <a:lnTo>
                    <a:pt x="0" y="17266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153059" cy="1745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9684" y="3335261"/>
            <a:ext cx="1374118" cy="1394401"/>
          </a:xfrm>
          <a:custGeom>
            <a:avLst/>
            <a:gdLst/>
            <a:ahLst/>
            <a:cxnLst/>
            <a:rect r="r" b="b" t="t" l="l"/>
            <a:pathLst>
              <a:path h="1394401" w="1374118">
                <a:moveTo>
                  <a:pt x="0" y="0"/>
                </a:moveTo>
                <a:lnTo>
                  <a:pt x="1374119" y="0"/>
                </a:lnTo>
                <a:lnTo>
                  <a:pt x="1374119" y="1394401"/>
                </a:lnTo>
                <a:lnTo>
                  <a:pt x="0" y="1394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06689" y="9001193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836978" y="6406353"/>
            <a:ext cx="13449432" cy="3861597"/>
            <a:chOff x="0" y="0"/>
            <a:chExt cx="5153059" cy="14795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153059" cy="1479545"/>
            </a:xfrm>
            <a:custGeom>
              <a:avLst/>
              <a:gdLst/>
              <a:ahLst/>
              <a:cxnLst/>
              <a:rect r="r" b="b" t="t" l="l"/>
              <a:pathLst>
                <a:path h="1479545" w="5153059">
                  <a:moveTo>
                    <a:pt x="0" y="0"/>
                  </a:moveTo>
                  <a:lnTo>
                    <a:pt x="5153059" y="0"/>
                  </a:lnTo>
                  <a:lnTo>
                    <a:pt x="5153059" y="1479545"/>
                  </a:lnTo>
                  <a:lnTo>
                    <a:pt x="0" y="1479545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5153059" cy="1498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83803" y="1620470"/>
            <a:ext cx="11682724" cy="478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8"/>
              </a:lnSpc>
            </a:pPr>
            <a:r>
              <a:rPr lang="en-US" sz="2310" spc="226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Data Partitioning:</a:t>
            </a:r>
          </a:p>
          <a:p>
            <a:pPr algn="l" marL="498818" indent="-249409" lvl="1">
              <a:lnSpc>
                <a:spcPts val="3188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Two datasets prepared:</a:t>
            </a: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One with original S-box (dataset_normal_sbox.csv) and another with modified S-box (dataset_changed_sbox.csv).</a:t>
            </a:r>
          </a:p>
          <a:p>
            <a:pPr algn="l">
              <a:lnSpc>
                <a:spcPts val="3188"/>
              </a:lnSpc>
            </a:pPr>
          </a:p>
          <a:p>
            <a:pPr algn="l" marL="498818" indent="-249409" lvl="1">
              <a:lnSpc>
                <a:spcPts val="3188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Training Set:</a:t>
            </a: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80,000 samples</a:t>
            </a: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for model training.</a:t>
            </a:r>
          </a:p>
          <a:p>
            <a:pPr algn="l">
              <a:lnSpc>
                <a:spcPts val="3188"/>
              </a:lnSpc>
            </a:pPr>
          </a:p>
          <a:p>
            <a:pPr algn="l" marL="498818" indent="-249409" lvl="1">
              <a:lnSpc>
                <a:spcPts val="3188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Val</a:t>
            </a: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idation Set:</a:t>
            </a: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10,000 samples </a:t>
            </a: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for hyperparameter tuning and validation.</a:t>
            </a:r>
          </a:p>
          <a:p>
            <a:pPr algn="l">
              <a:lnSpc>
                <a:spcPts val="3188"/>
              </a:lnSpc>
            </a:pPr>
          </a:p>
          <a:p>
            <a:pPr algn="l" marL="498818" indent="-249409" lvl="1">
              <a:lnSpc>
                <a:spcPts val="3188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Test Set</a:t>
            </a: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310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10,000 samples</a:t>
            </a: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for final model evaluation.</a:t>
            </a:r>
          </a:p>
          <a:p>
            <a:pPr algn="l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201026" y="6377778"/>
            <a:ext cx="12085384" cy="4218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8"/>
              </a:lnSpc>
            </a:pPr>
            <a:r>
              <a:rPr lang="en-US" sz="2549" spc="249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Training Process:</a:t>
            </a:r>
          </a:p>
          <a:p>
            <a:pPr algn="l" marL="550433" indent="-275217" lvl="1">
              <a:lnSpc>
                <a:spcPts val="3314"/>
              </a:lnSpc>
              <a:buFont typeface="Arial"/>
              <a:buChar char="•"/>
            </a:pPr>
            <a:r>
              <a:rPr lang="en-US" sz="2549" spc="24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Model:</a:t>
            </a:r>
            <a:r>
              <a:rPr lang="en-US" sz="2549" spc="24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 Single-layer LSTM (64 units)</a:t>
            </a:r>
            <a:r>
              <a:rPr lang="en-US" sz="2549" spc="24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followed by a dense layer (64 units, sigmoid activation).</a:t>
            </a:r>
          </a:p>
          <a:p>
            <a:pPr algn="l">
              <a:lnSpc>
                <a:spcPts val="3314"/>
              </a:lnSpc>
            </a:pPr>
          </a:p>
          <a:p>
            <a:pPr algn="l" marL="550433" indent="-275217" lvl="1">
              <a:lnSpc>
                <a:spcPts val="3314"/>
              </a:lnSpc>
              <a:buFont typeface="Arial"/>
              <a:buChar char="•"/>
            </a:pPr>
            <a:r>
              <a:rPr lang="en-US" sz="2549" spc="24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Optimizer:</a:t>
            </a:r>
            <a:r>
              <a:rPr lang="en-US" sz="2549" spc="24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549" spc="24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Adam optimizer</a:t>
            </a:r>
            <a:r>
              <a:rPr lang="en-US" sz="2549" spc="24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for gradient descent.</a:t>
            </a:r>
          </a:p>
          <a:p>
            <a:pPr algn="l">
              <a:lnSpc>
                <a:spcPts val="3314"/>
              </a:lnSpc>
            </a:pPr>
          </a:p>
          <a:p>
            <a:pPr algn="l" marL="550433" indent="-275217" lvl="1">
              <a:lnSpc>
                <a:spcPts val="3314"/>
              </a:lnSpc>
              <a:buFont typeface="Arial"/>
              <a:buChar char="•"/>
            </a:pPr>
            <a:r>
              <a:rPr lang="en-US" sz="2549" spc="24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Loss Function</a:t>
            </a:r>
            <a:r>
              <a:rPr lang="en-US" sz="2549" spc="24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549" spc="24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Binary Cross entropy.</a:t>
            </a:r>
          </a:p>
          <a:p>
            <a:pPr algn="l">
              <a:lnSpc>
                <a:spcPts val="3314"/>
              </a:lnSpc>
            </a:pPr>
          </a:p>
          <a:p>
            <a:pPr algn="l" marL="550433" indent="-275217" lvl="1">
              <a:lnSpc>
                <a:spcPts val="3314"/>
              </a:lnSpc>
              <a:buFont typeface="Arial"/>
              <a:buChar char="•"/>
            </a:pPr>
            <a:r>
              <a:rPr lang="en-US" sz="2549" spc="24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Metrics:</a:t>
            </a:r>
            <a:r>
              <a:rPr lang="en-US" sz="2549" spc="24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Accuracy for monitoring training progress.</a:t>
            </a:r>
          </a:p>
          <a:p>
            <a:pPr algn="l">
              <a:lnSpc>
                <a:spcPts val="351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567235" y="-95250"/>
            <a:ext cx="13153530" cy="173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4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TRAINING PROCESS AND DATA PARTITIONING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5013736" y="7831539"/>
            <a:ext cx="1374118" cy="1394401"/>
          </a:xfrm>
          <a:custGeom>
            <a:avLst/>
            <a:gdLst/>
            <a:ahLst/>
            <a:cxnLst/>
            <a:rect r="r" b="b" t="t" l="l"/>
            <a:pathLst>
              <a:path h="1394401" w="1374118">
                <a:moveTo>
                  <a:pt x="0" y="0"/>
                </a:moveTo>
                <a:lnTo>
                  <a:pt x="1374118" y="0"/>
                </a:lnTo>
                <a:lnTo>
                  <a:pt x="1374118" y="1394400"/>
                </a:lnTo>
                <a:lnTo>
                  <a:pt x="0" y="1394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52572" y="-572178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33000" y="1409636"/>
            <a:ext cx="8355000" cy="5447063"/>
          </a:xfrm>
          <a:custGeom>
            <a:avLst/>
            <a:gdLst/>
            <a:ahLst/>
            <a:cxnLst/>
            <a:rect r="r" b="b" t="t" l="l"/>
            <a:pathLst>
              <a:path h="5447063" w="8355000">
                <a:moveTo>
                  <a:pt x="0" y="0"/>
                </a:moveTo>
                <a:lnTo>
                  <a:pt x="8355000" y="0"/>
                </a:lnTo>
                <a:lnTo>
                  <a:pt x="8355000" y="5447063"/>
                </a:lnTo>
                <a:lnTo>
                  <a:pt x="0" y="54470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5707" y="1362011"/>
            <a:ext cx="12639663" cy="5039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539" spc="248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Performance Comparison:</a:t>
            </a:r>
          </a:p>
          <a:p>
            <a:pPr algn="l" marL="525523" indent="-262761" lvl="1">
              <a:lnSpc>
                <a:spcPts val="3359"/>
              </a:lnSpc>
              <a:buFont typeface="Arial"/>
              <a:buChar char="•"/>
            </a:pPr>
            <a:r>
              <a:rPr lang="en-US" sz="2434" spc="238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Mean Accuracy:</a:t>
            </a:r>
          </a:p>
          <a:p>
            <a:pPr algn="l" marL="1051045" indent="-350348" lvl="2">
              <a:lnSpc>
                <a:spcPts val="3359"/>
              </a:lnSpc>
              <a:buFont typeface="Arial"/>
              <a:buChar char="⚬"/>
            </a:pPr>
            <a:r>
              <a:rPr lang="en-US" sz="2434" spc="238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Original S-box: 53.83%</a:t>
            </a:r>
          </a:p>
          <a:p>
            <a:pPr algn="l" marL="1051045" indent="-350348" lvl="2">
              <a:lnSpc>
                <a:spcPts val="3359"/>
              </a:lnSpc>
              <a:buFont typeface="Arial"/>
              <a:buChar char="⚬"/>
            </a:pPr>
            <a:r>
              <a:rPr lang="en-US" sz="2434" spc="238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Modified S-box: 50.06%</a:t>
            </a:r>
          </a:p>
          <a:p>
            <a:pPr algn="l">
              <a:lnSpc>
                <a:spcPts val="3359"/>
              </a:lnSpc>
            </a:pPr>
          </a:p>
          <a:p>
            <a:pPr algn="l" marL="525523" indent="-262761" lvl="1">
              <a:lnSpc>
                <a:spcPts val="3359"/>
              </a:lnSpc>
              <a:buFont typeface="Arial"/>
              <a:buChar char="•"/>
            </a:pPr>
            <a:r>
              <a:rPr lang="en-US" sz="2434" spc="238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Bit-wise Accuracy Comparison:</a:t>
            </a:r>
          </a:p>
          <a:p>
            <a:pPr algn="l" marL="1051045" indent="-350348" lvl="2">
              <a:lnSpc>
                <a:spcPts val="3359"/>
              </a:lnSpc>
              <a:buFont typeface="Arial"/>
              <a:buChar char="⚬"/>
            </a:pPr>
            <a:r>
              <a:rPr lang="en-US" sz="2434" spc="23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Detailed comparison of accuracy for each </a:t>
            </a:r>
          </a:p>
          <a:p>
            <a:pPr algn="l">
              <a:lnSpc>
                <a:spcPts val="3359"/>
              </a:lnSpc>
            </a:pPr>
            <a:r>
              <a:rPr lang="en-US" sz="2434" spc="23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       </a:t>
            </a:r>
            <a:r>
              <a:rPr lang="en-US" sz="2434" spc="23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bit position.</a:t>
            </a:r>
          </a:p>
          <a:p>
            <a:pPr algn="l" marL="1051045" indent="-350348" lvl="2">
              <a:lnSpc>
                <a:spcPts val="3359"/>
              </a:lnSpc>
              <a:buFont typeface="Arial"/>
              <a:buChar char="⚬"/>
            </a:pPr>
            <a:r>
              <a:rPr lang="en-US" sz="2434" spc="23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Improved Bits: 32</a:t>
            </a:r>
          </a:p>
          <a:p>
            <a:pPr algn="l" marL="1051045" indent="-350348" lvl="2">
              <a:lnSpc>
                <a:spcPts val="3359"/>
              </a:lnSpc>
              <a:buFont typeface="Arial"/>
              <a:buChar char="⚬"/>
            </a:pPr>
            <a:r>
              <a:rPr lang="en-US" sz="2434" spc="23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Degraded Bits: 32</a:t>
            </a:r>
          </a:p>
          <a:p>
            <a:pPr algn="l" marL="1051045" indent="-350348" lvl="2">
              <a:lnSpc>
                <a:spcPts val="3359"/>
              </a:lnSpc>
              <a:buFont typeface="Arial"/>
              <a:buChar char="⚬"/>
            </a:pPr>
            <a:r>
              <a:rPr lang="en-US" sz="2434" spc="23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Unchanged Bits: 0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55707" y="6439830"/>
            <a:ext cx="12248052" cy="4008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5"/>
              </a:lnSpc>
            </a:pPr>
            <a:r>
              <a:rPr lang="en-US" sz="2583" spc="25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Significant Findings:</a:t>
            </a:r>
          </a:p>
          <a:p>
            <a:pPr algn="l" marL="557843" indent="-278921" lvl="1">
              <a:lnSpc>
                <a:spcPts val="3565"/>
              </a:lnSpc>
              <a:buFont typeface="Arial"/>
              <a:buChar char="•"/>
            </a:pPr>
            <a:r>
              <a:rPr lang="en-US" sz="2583" spc="253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Overall Performance:</a:t>
            </a:r>
          </a:p>
          <a:p>
            <a:pPr algn="l" marL="1115686" indent="-371895" lvl="2">
              <a:lnSpc>
                <a:spcPts val="3565"/>
              </a:lnSpc>
              <a:buFont typeface="Arial"/>
              <a:buChar char="⚬"/>
            </a:pPr>
            <a:r>
              <a:rPr lang="en-US" sz="2583" spc="25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L</a:t>
            </a:r>
            <a:r>
              <a:rPr lang="en-US" sz="2583" spc="25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STM model performed worse with the modified S-box compared to the original S-box.</a:t>
            </a:r>
          </a:p>
          <a:p>
            <a:pPr algn="l">
              <a:lnSpc>
                <a:spcPts val="3565"/>
              </a:lnSpc>
            </a:pPr>
          </a:p>
          <a:p>
            <a:pPr algn="l" marL="557843" indent="-278921" lvl="1">
              <a:lnSpc>
                <a:spcPts val="3565"/>
              </a:lnSpc>
              <a:buFont typeface="Arial"/>
              <a:buChar char="•"/>
            </a:pPr>
            <a:r>
              <a:rPr lang="en-US" sz="2583" spc="253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Detailed Bit-wise Analysis:</a:t>
            </a:r>
          </a:p>
          <a:p>
            <a:pPr algn="l" marL="1115686" indent="-371895" lvl="2">
              <a:lnSpc>
                <a:spcPts val="3565"/>
              </a:lnSpc>
              <a:buFont typeface="Arial"/>
              <a:buChar char="⚬"/>
            </a:pPr>
            <a:r>
              <a:rPr lang="en-US" sz="2583" spc="25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Changes in accuracy for each bit position highlight the impact of S-box modification on cryptographic analysis.</a:t>
            </a:r>
          </a:p>
          <a:p>
            <a:pPr algn="l">
              <a:lnSpc>
                <a:spcPts val="356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567235" y="357889"/>
            <a:ext cx="13153530" cy="857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4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EVALUATION AND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DAGKuC18v-I</dc:identifier>
  <dcterms:modified xsi:type="dcterms:W3CDTF">2011-08-01T06:04:30Z</dcterms:modified>
  <cp:revision>1</cp:revision>
  <dc:title>Impact of Modifying the S-box on LSTM Model Performance</dc:title>
</cp:coreProperties>
</file>