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Figtree Black"/>
      <p:bold r:id="rId27"/>
      <p:boldItalic r:id="rId28"/>
    </p:embeddedFont>
    <p:embeddedFont>
      <p:font typeface="Hanken Grotesk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73F82B-B447-41BD-8907-CE03DD572774}">
  <a:tblStyle styleId="{1473F82B-B447-41BD-8907-CE03DD572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FigtreeBlack-boldItalic.fntdata"/><Relationship Id="rId27" Type="http://schemas.openxmlformats.org/officeDocument/2006/relationships/font" Target="fonts/Figtree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ankenGrotes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italic.fntdata"/><Relationship Id="rId30" Type="http://schemas.openxmlformats.org/officeDocument/2006/relationships/font" Target="fonts/HankenGrotesk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HankenGrotesk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2f4e9532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2f4e9532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2ac71378a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2ac71378a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2cdefb7e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2cdefb7e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2ac71378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2ac71378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2cdefb7e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2cdefb7e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42e8f68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42e8f68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2ac71378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42ac71378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2ac71378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2ac71378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2f4e95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2f4e95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2ac71378a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2ac71378a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2ac71378a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2ac71378a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2cdefb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2cdefb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2ac71378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2ac71378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2c6461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2c6461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2ac71378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2ac71378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ijsrcseit.com/index.php/home/article/view/CSEIT24105103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/>
          <p:nvPr/>
        </p:nvSpPr>
        <p:spPr>
          <a:xfrm>
            <a:off x="8299450" y="4818000"/>
            <a:ext cx="306900" cy="40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9467875" y="5143500"/>
            <a:ext cx="762000" cy="4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662075" y="421013"/>
            <a:ext cx="6934800" cy="444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6" name="Google Shape;286;p30"/>
          <p:cNvSpPr txBox="1"/>
          <p:nvPr>
            <p:ph type="ctrTitle"/>
          </p:nvPr>
        </p:nvSpPr>
        <p:spPr>
          <a:xfrm>
            <a:off x="950825" y="2027838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Automation</a:t>
            </a:r>
            <a:endParaRPr/>
          </a:p>
        </p:txBody>
      </p:sp>
      <p:sp>
        <p:nvSpPr>
          <p:cNvPr id="287" name="Google Shape;287;p30"/>
          <p:cNvSpPr txBox="1"/>
          <p:nvPr>
            <p:ph idx="1" type="subTitle"/>
          </p:nvPr>
        </p:nvSpPr>
        <p:spPr>
          <a:xfrm>
            <a:off x="950825" y="39312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D10C: Shrey(59), Ronit(62), Shakti(63), </a:t>
            </a:r>
            <a:r>
              <a:rPr lang="en"/>
              <a:t>Aaryan(64)</a:t>
            </a:r>
            <a:endParaRPr b="1"/>
          </a:p>
        </p:txBody>
      </p:sp>
      <p:sp>
        <p:nvSpPr>
          <p:cNvPr id="288" name="Google Shape;288;p30"/>
          <p:cNvSpPr txBox="1"/>
          <p:nvPr>
            <p:ph idx="4294967295" type="title"/>
          </p:nvPr>
        </p:nvSpPr>
        <p:spPr>
          <a:xfrm>
            <a:off x="930900" y="1033650"/>
            <a:ext cx="506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System: CA-2 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645275" y="396425"/>
            <a:ext cx="4541700" cy="4498200"/>
          </a:xfrm>
          <a:prstGeom prst="ellipse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275" y="882900"/>
            <a:ext cx="1392600" cy="13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137" y="2512975"/>
            <a:ext cx="1540473" cy="1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/>
          <p:nvPr/>
        </p:nvSpPr>
        <p:spPr>
          <a:xfrm>
            <a:off x="319225" y="-51475"/>
            <a:ext cx="1050300" cy="53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731800" y="396425"/>
            <a:ext cx="7399200" cy="4498200"/>
          </a:xfrm>
          <a:prstGeom prst="rect">
            <a:avLst/>
          </a:prstGeom>
          <a:solidFill>
            <a:srgbClr val="F2F2F2">
              <a:alpha val="0"/>
            </a:srgbClr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/>
          <p:nvPr/>
        </p:nvSpPr>
        <p:spPr>
          <a:xfrm>
            <a:off x="461382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461382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123777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 txBox="1"/>
          <p:nvPr>
            <p:ph type="title"/>
          </p:nvPr>
        </p:nvSpPr>
        <p:spPr>
          <a:xfrm>
            <a:off x="720000" y="507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Infrastructure Automation</a:t>
            </a:r>
            <a:endParaRPr/>
          </a:p>
        </p:txBody>
      </p:sp>
      <p:sp>
        <p:nvSpPr>
          <p:cNvPr id="420" name="Google Shape;420;p39"/>
          <p:cNvSpPr txBox="1"/>
          <p:nvPr>
            <p:ph idx="1" type="subTitle"/>
          </p:nvPr>
        </p:nvSpPr>
        <p:spPr>
          <a:xfrm>
            <a:off x="1621450" y="1752725"/>
            <a:ext cx="30450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Cuts operational costs by 35%.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Reduces hardware &amp; energy consumption.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 txBox="1"/>
          <p:nvPr>
            <p:ph idx="2" type="subTitle"/>
          </p:nvPr>
        </p:nvSpPr>
        <p:spPr>
          <a:xfrm>
            <a:off x="5132675" y="1752725"/>
            <a:ext cx="31038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30% faster deployments with automated provisioning.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Eliminates human errors, ensuring consistency.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 txBox="1"/>
          <p:nvPr>
            <p:ph idx="3" type="subTitle"/>
          </p:nvPr>
        </p:nvSpPr>
        <p:spPr>
          <a:xfrm>
            <a:off x="1621450" y="3336725"/>
            <a:ext cx="30087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40% improved resource utilization in the cloud.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Auto-scales infrastructure based on demand.</a:t>
            </a:r>
            <a:endParaRPr/>
          </a:p>
        </p:txBody>
      </p:sp>
      <p:sp>
        <p:nvSpPr>
          <p:cNvPr id="423" name="Google Shape;423;p39"/>
          <p:cNvSpPr txBox="1"/>
          <p:nvPr>
            <p:ph idx="4" type="subTitle"/>
          </p:nvPr>
        </p:nvSpPr>
        <p:spPr>
          <a:xfrm>
            <a:off x="5113792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50% faster recovery with automated backups.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Version control allows quick rollbacks.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 txBox="1"/>
          <p:nvPr>
            <p:ph idx="5" type="subTitle"/>
          </p:nvPr>
        </p:nvSpPr>
        <p:spPr>
          <a:xfrm>
            <a:off x="1762574" y="1524188"/>
            <a:ext cx="1944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Reduction</a:t>
            </a:r>
            <a:endParaRPr sz="2300"/>
          </a:p>
        </p:txBody>
      </p:sp>
      <p:sp>
        <p:nvSpPr>
          <p:cNvPr id="425" name="Google Shape;425;p39"/>
          <p:cNvSpPr txBox="1"/>
          <p:nvPr>
            <p:ph idx="6" type="subTitle"/>
          </p:nvPr>
        </p:nvSpPr>
        <p:spPr>
          <a:xfrm>
            <a:off x="5083775" y="1485775"/>
            <a:ext cx="3729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Efficiency &amp; Speed</a:t>
            </a:r>
            <a:endParaRPr sz="2400"/>
          </a:p>
        </p:txBody>
      </p:sp>
      <p:sp>
        <p:nvSpPr>
          <p:cNvPr id="426" name="Google Shape;426;p39"/>
          <p:cNvSpPr txBox="1"/>
          <p:nvPr>
            <p:ph idx="7" type="subTitle"/>
          </p:nvPr>
        </p:nvSpPr>
        <p:spPr>
          <a:xfrm>
            <a:off x="1691400" y="3053375"/>
            <a:ext cx="30087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Optimization</a:t>
            </a:r>
            <a:endParaRPr sz="2400"/>
          </a:p>
        </p:txBody>
      </p:sp>
      <p:sp>
        <p:nvSpPr>
          <p:cNvPr id="427" name="Google Shape;427;p39"/>
          <p:cNvSpPr txBox="1"/>
          <p:nvPr>
            <p:ph idx="8" type="subTitle"/>
          </p:nvPr>
        </p:nvSpPr>
        <p:spPr>
          <a:xfrm>
            <a:off x="5113800" y="3053375"/>
            <a:ext cx="35070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 Disaster Recovery</a:t>
            </a:r>
            <a:endParaRPr sz="2400"/>
          </a:p>
        </p:txBody>
      </p:sp>
      <p:cxnSp>
        <p:nvCxnSpPr>
          <p:cNvPr id="428" name="Google Shape;428;p39"/>
          <p:cNvCxnSpPr>
            <a:stCxn id="418" idx="2"/>
            <a:endCxn id="417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9"/>
          <p:cNvCxnSpPr>
            <a:stCxn id="417" idx="2"/>
          </p:cNvCxnSpPr>
          <p:nvPr/>
        </p:nvCxnSpPr>
        <p:spPr>
          <a:xfrm>
            <a:off x="1495925" y="3408275"/>
            <a:ext cx="0" cy="1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9"/>
          <p:cNvCxnSpPr>
            <a:stCxn id="416" idx="2"/>
            <a:endCxn id="415" idx="0"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9"/>
          <p:cNvCxnSpPr>
            <a:stCxn id="415" idx="2"/>
          </p:cNvCxnSpPr>
          <p:nvPr/>
        </p:nvCxnSpPr>
        <p:spPr>
          <a:xfrm>
            <a:off x="4871975" y="3408275"/>
            <a:ext cx="0" cy="17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2" name="Google Shape;432;p39"/>
          <p:cNvPicPr preferRelativeResize="0"/>
          <p:nvPr/>
        </p:nvPicPr>
        <p:blipFill rotWithShape="1">
          <a:blip r:embed="rId3">
            <a:alphaModFix/>
          </a:blip>
          <a:srcRect b="0" l="0" r="-5552" t="0"/>
          <a:stretch/>
        </p:blipFill>
        <p:spPr>
          <a:xfrm>
            <a:off x="1300450" y="1417575"/>
            <a:ext cx="390950" cy="37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163" y="1390962"/>
            <a:ext cx="423625" cy="42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4125" y="2938282"/>
            <a:ext cx="423601" cy="42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050" y="2978175"/>
            <a:ext cx="343800" cy="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Infrastructure Automation</a:t>
            </a:r>
            <a:endParaRPr/>
          </a:p>
        </p:txBody>
      </p:sp>
      <p:sp>
        <p:nvSpPr>
          <p:cNvPr id="441" name="Google Shape;441;p40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Aaryan</a:t>
            </a:r>
            <a:endParaRPr/>
          </a:p>
        </p:txBody>
      </p:sp>
      <p:sp>
        <p:nvSpPr>
          <p:cNvPr id="442" name="Google Shape;442;p40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idx="4294967295" type="subTitle"/>
          </p:nvPr>
        </p:nvSpPr>
        <p:spPr>
          <a:xfrm>
            <a:off x="969975" y="1041695"/>
            <a:ext cx="66132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Skills Gap and Personnel Requirements</a:t>
            </a:r>
            <a:endParaRPr b="1"/>
          </a:p>
        </p:txBody>
      </p:sp>
      <p:sp>
        <p:nvSpPr>
          <p:cNvPr id="448" name="Google Shape;448;p41"/>
          <p:cNvSpPr txBox="1"/>
          <p:nvPr>
            <p:ph type="title"/>
          </p:nvPr>
        </p:nvSpPr>
        <p:spPr>
          <a:xfrm>
            <a:off x="422326" y="405450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Infrastructure Automation</a:t>
            </a:r>
            <a:endParaRPr/>
          </a:p>
        </p:txBody>
      </p:sp>
      <p:sp>
        <p:nvSpPr>
          <p:cNvPr id="449" name="Google Shape;449;p41"/>
          <p:cNvSpPr txBox="1"/>
          <p:nvPr>
            <p:ph idx="4294967295" type="subTitle"/>
          </p:nvPr>
        </p:nvSpPr>
        <p:spPr>
          <a:xfrm>
            <a:off x="899250" y="1300750"/>
            <a:ext cx="7345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for expertise in scripting &amp; declarative programming (e.g., Ansible, Terraform).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Understanding cloud architectures &amp; distributed systems.</a:t>
            </a:r>
            <a:endParaRPr/>
          </a:p>
        </p:txBody>
      </p:sp>
      <p:cxnSp>
        <p:nvCxnSpPr>
          <p:cNvPr id="450" name="Google Shape;450;p41"/>
          <p:cNvCxnSpPr/>
          <p:nvPr/>
        </p:nvCxnSpPr>
        <p:spPr>
          <a:xfrm>
            <a:off x="-752475" y="125745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1"/>
          <p:cNvSpPr txBox="1"/>
          <p:nvPr>
            <p:ph idx="4294967295" type="subTitle"/>
          </p:nvPr>
        </p:nvSpPr>
        <p:spPr>
          <a:xfrm>
            <a:off x="1027125" y="1913033"/>
            <a:ext cx="66132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Organizational Change Management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2" name="Google Shape;452;p41"/>
          <p:cNvSpPr txBox="1"/>
          <p:nvPr>
            <p:ph idx="4294967295" type="subTitle"/>
          </p:nvPr>
        </p:nvSpPr>
        <p:spPr>
          <a:xfrm>
            <a:off x="899250" y="3067888"/>
            <a:ext cx="6285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Risk of exposing sensitive credentials in code repositories.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Complexity of managing access control for infrastructure-related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" name="Google Shape;453;p41"/>
          <p:cNvCxnSpPr/>
          <p:nvPr/>
        </p:nvCxnSpPr>
        <p:spPr>
          <a:xfrm>
            <a:off x="-752475" y="2152663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1"/>
          <p:cNvSpPr txBox="1"/>
          <p:nvPr>
            <p:ph idx="4294967295" type="subTitle"/>
          </p:nvPr>
        </p:nvSpPr>
        <p:spPr>
          <a:xfrm>
            <a:off x="1027125" y="2805558"/>
            <a:ext cx="66132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Concerns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5" name="Google Shape;455;p41"/>
          <p:cNvSpPr txBox="1"/>
          <p:nvPr>
            <p:ph idx="4294967295" type="subTitle"/>
          </p:nvPr>
        </p:nvSpPr>
        <p:spPr>
          <a:xfrm>
            <a:off x="899250" y="2217075"/>
            <a:ext cx="7855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Transition from siloed teams to cross-functional DevOps culture.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Resistance to automation from personnel comfortable with traditional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41"/>
          <p:cNvCxnSpPr/>
          <p:nvPr/>
        </p:nvCxnSpPr>
        <p:spPr>
          <a:xfrm>
            <a:off x="-752475" y="3015113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1"/>
          <p:cNvSpPr txBox="1"/>
          <p:nvPr>
            <p:ph idx="4294967295" type="subTitle"/>
          </p:nvPr>
        </p:nvSpPr>
        <p:spPr>
          <a:xfrm>
            <a:off x="2447000" y="1300758"/>
            <a:ext cx="66132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8" name="Google Shape;458;p41"/>
          <p:cNvSpPr txBox="1"/>
          <p:nvPr>
            <p:ph idx="4294967295" type="subTitle"/>
          </p:nvPr>
        </p:nvSpPr>
        <p:spPr>
          <a:xfrm>
            <a:off x="937575" y="3918700"/>
            <a:ext cx="77634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Compatibility issues between old infrastructure &amp; cloud-native automation tools.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Difficulty in representing existing infrastructure as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41"/>
          <p:cNvCxnSpPr/>
          <p:nvPr/>
        </p:nvCxnSpPr>
        <p:spPr>
          <a:xfrm>
            <a:off x="-752475" y="3869963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1"/>
          <p:cNvSpPr txBox="1"/>
          <p:nvPr>
            <p:ph idx="4294967295" type="subTitle"/>
          </p:nvPr>
        </p:nvSpPr>
        <p:spPr>
          <a:xfrm>
            <a:off x="1027125" y="3659770"/>
            <a:ext cx="66132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 With Legacy Systems</a:t>
            </a:r>
            <a:endParaRPr b="1"/>
          </a:p>
        </p:txBody>
      </p:sp>
      <p:grpSp>
        <p:nvGrpSpPr>
          <p:cNvPr id="461" name="Google Shape;461;p41"/>
          <p:cNvGrpSpPr/>
          <p:nvPr/>
        </p:nvGrpSpPr>
        <p:grpSpPr>
          <a:xfrm>
            <a:off x="674763" y="1085450"/>
            <a:ext cx="345000" cy="343975"/>
            <a:chOff x="1799738" y="3074500"/>
            <a:chExt cx="345000" cy="343975"/>
          </a:xfrm>
        </p:grpSpPr>
        <p:sp>
          <p:nvSpPr>
            <p:cNvPr id="462" name="Google Shape;462;p41"/>
            <p:cNvSpPr/>
            <p:nvPr/>
          </p:nvSpPr>
          <p:spPr>
            <a:xfrm>
              <a:off x="1799738" y="3272100"/>
              <a:ext cx="345000" cy="146375"/>
            </a:xfrm>
            <a:custGeom>
              <a:rect b="b" l="l" r="r" t="t"/>
              <a:pathLst>
                <a:path extrusionOk="0" h="5855" w="1380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062438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050638" y="3074725"/>
              <a:ext cx="39750" cy="26450"/>
            </a:xfrm>
            <a:custGeom>
              <a:rect b="b" l="l" r="r" t="t"/>
              <a:pathLst>
                <a:path extrusionOk="0" h="1058" w="159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050638" y="3163175"/>
              <a:ext cx="39750" cy="25650"/>
            </a:xfrm>
            <a:custGeom>
              <a:rect b="b" l="l" r="r" t="t"/>
              <a:pathLst>
                <a:path extrusionOk="0" h="1026" w="159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843563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854338" y="3074725"/>
              <a:ext cx="38450" cy="26450"/>
            </a:xfrm>
            <a:custGeom>
              <a:rect b="b" l="l" r="r" t="t"/>
              <a:pathLst>
                <a:path extrusionOk="0" h="1058" w="153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854338" y="3163175"/>
              <a:ext cx="38450" cy="25650"/>
            </a:xfrm>
            <a:custGeom>
              <a:rect b="b" l="l" r="r" t="t"/>
              <a:pathLst>
                <a:path extrusionOk="0" h="1026" w="1538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1916088" y="3074500"/>
              <a:ext cx="113300" cy="174100"/>
            </a:xfrm>
            <a:custGeom>
              <a:rect b="b" l="l" r="r" t="t"/>
              <a:pathLst>
                <a:path extrusionOk="0" h="6964" w="4532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1"/>
          <p:cNvGrpSpPr/>
          <p:nvPr/>
        </p:nvGrpSpPr>
        <p:grpSpPr>
          <a:xfrm flipH="1">
            <a:off x="674767" y="1945496"/>
            <a:ext cx="345016" cy="343982"/>
            <a:chOff x="5522313" y="3680625"/>
            <a:chExt cx="343950" cy="299375"/>
          </a:xfrm>
        </p:grpSpPr>
        <p:sp>
          <p:nvSpPr>
            <p:cNvPr id="471" name="Google Shape;471;p41"/>
            <p:cNvSpPr/>
            <p:nvPr/>
          </p:nvSpPr>
          <p:spPr>
            <a:xfrm>
              <a:off x="5538463" y="3680625"/>
              <a:ext cx="313975" cy="75125"/>
            </a:xfrm>
            <a:custGeom>
              <a:rect b="b" l="l" r="r" t="t"/>
              <a:pathLst>
                <a:path extrusionOk="0" h="3005" w="12559">
                  <a:moveTo>
                    <a:pt x="1216" y="0"/>
                  </a:moveTo>
                  <a:cubicBezTo>
                    <a:pt x="1128" y="0"/>
                    <a:pt x="1055" y="44"/>
                    <a:pt x="1025" y="103"/>
                  </a:cubicBezTo>
                  <a:lnTo>
                    <a:pt x="0" y="1559"/>
                  </a:lnTo>
                  <a:lnTo>
                    <a:pt x="472" y="1897"/>
                  </a:lnTo>
                  <a:lnTo>
                    <a:pt x="1364" y="616"/>
                  </a:lnTo>
                  <a:lnTo>
                    <a:pt x="3752" y="1087"/>
                  </a:lnTo>
                  <a:cubicBezTo>
                    <a:pt x="4870" y="1302"/>
                    <a:pt x="5639" y="1897"/>
                    <a:pt x="5977" y="2789"/>
                  </a:cubicBezTo>
                  <a:cubicBezTo>
                    <a:pt x="6018" y="2922"/>
                    <a:pt x="6151" y="3004"/>
                    <a:pt x="6274" y="3004"/>
                  </a:cubicBezTo>
                  <a:cubicBezTo>
                    <a:pt x="6367" y="3004"/>
                    <a:pt x="6490" y="2922"/>
                    <a:pt x="6531" y="2789"/>
                  </a:cubicBezTo>
                  <a:cubicBezTo>
                    <a:pt x="6961" y="1682"/>
                    <a:pt x="8027" y="1251"/>
                    <a:pt x="8837" y="1087"/>
                  </a:cubicBezTo>
                  <a:lnTo>
                    <a:pt x="11185" y="616"/>
                  </a:lnTo>
                  <a:lnTo>
                    <a:pt x="12087" y="1897"/>
                  </a:lnTo>
                  <a:lnTo>
                    <a:pt x="12558" y="1507"/>
                  </a:lnTo>
                  <a:lnTo>
                    <a:pt x="11574" y="103"/>
                  </a:lnTo>
                  <a:cubicBezTo>
                    <a:pt x="11515" y="44"/>
                    <a:pt x="11429" y="0"/>
                    <a:pt x="11355" y="0"/>
                  </a:cubicBezTo>
                  <a:cubicBezTo>
                    <a:pt x="11326" y="0"/>
                    <a:pt x="11300" y="7"/>
                    <a:pt x="11277" y="21"/>
                  </a:cubicBezTo>
                  <a:lnTo>
                    <a:pt x="8714" y="482"/>
                  </a:lnTo>
                  <a:cubicBezTo>
                    <a:pt x="7597" y="739"/>
                    <a:pt x="6746" y="1251"/>
                    <a:pt x="6274" y="2020"/>
                  </a:cubicBezTo>
                  <a:cubicBezTo>
                    <a:pt x="5762" y="1251"/>
                    <a:pt x="4952" y="739"/>
                    <a:pt x="3845" y="482"/>
                  </a:cubicBezTo>
                  <a:lnTo>
                    <a:pt x="1323" y="21"/>
                  </a:lnTo>
                  <a:cubicBezTo>
                    <a:pt x="1286" y="7"/>
                    <a:pt x="1250" y="0"/>
                    <a:pt x="121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5522313" y="3713175"/>
              <a:ext cx="343950" cy="266825"/>
            </a:xfrm>
            <a:custGeom>
              <a:rect b="b" l="l" r="r" t="t"/>
              <a:pathLst>
                <a:path extrusionOk="0" h="10673" w="13758">
                  <a:moveTo>
                    <a:pt x="646" y="677"/>
                  </a:moveTo>
                  <a:lnTo>
                    <a:pt x="5301" y="1579"/>
                  </a:lnTo>
                  <a:lnTo>
                    <a:pt x="5301" y="9052"/>
                  </a:lnTo>
                  <a:lnTo>
                    <a:pt x="646" y="7515"/>
                  </a:lnTo>
                  <a:lnTo>
                    <a:pt x="646" y="677"/>
                  </a:lnTo>
                  <a:close/>
                  <a:moveTo>
                    <a:pt x="13204" y="677"/>
                  </a:moveTo>
                  <a:lnTo>
                    <a:pt x="13204" y="7515"/>
                  </a:lnTo>
                  <a:lnTo>
                    <a:pt x="8499" y="9052"/>
                  </a:lnTo>
                  <a:lnTo>
                    <a:pt x="8499" y="1620"/>
                  </a:lnTo>
                  <a:lnTo>
                    <a:pt x="13204" y="677"/>
                  </a:lnTo>
                  <a:close/>
                  <a:moveTo>
                    <a:pt x="5854" y="1661"/>
                  </a:moveTo>
                  <a:lnTo>
                    <a:pt x="6879" y="1876"/>
                  </a:lnTo>
                  <a:lnTo>
                    <a:pt x="6961" y="1876"/>
                  </a:lnTo>
                  <a:lnTo>
                    <a:pt x="7904" y="1702"/>
                  </a:lnTo>
                  <a:lnTo>
                    <a:pt x="7904" y="9432"/>
                  </a:lnTo>
                  <a:lnTo>
                    <a:pt x="7904" y="9483"/>
                  </a:lnTo>
                  <a:cubicBezTo>
                    <a:pt x="7689" y="9862"/>
                    <a:pt x="7310" y="10078"/>
                    <a:pt x="6879" y="10078"/>
                  </a:cubicBezTo>
                  <a:cubicBezTo>
                    <a:pt x="6449" y="10078"/>
                    <a:pt x="6069" y="9862"/>
                    <a:pt x="5895" y="9483"/>
                  </a:cubicBezTo>
                  <a:lnTo>
                    <a:pt x="5854" y="9432"/>
                  </a:lnTo>
                  <a:lnTo>
                    <a:pt x="5854" y="1661"/>
                  </a:lnTo>
                  <a:close/>
                  <a:moveTo>
                    <a:pt x="349" y="0"/>
                  </a:moveTo>
                  <a:cubicBezTo>
                    <a:pt x="216" y="0"/>
                    <a:pt x="93" y="41"/>
                    <a:pt x="42" y="164"/>
                  </a:cubicBezTo>
                  <a:cubicBezTo>
                    <a:pt x="1" y="205"/>
                    <a:pt x="1" y="257"/>
                    <a:pt x="1" y="298"/>
                  </a:cubicBezTo>
                  <a:lnTo>
                    <a:pt x="1" y="7730"/>
                  </a:lnTo>
                  <a:cubicBezTo>
                    <a:pt x="1" y="7853"/>
                    <a:pt x="93" y="7986"/>
                    <a:pt x="216" y="8027"/>
                  </a:cubicBezTo>
                  <a:lnTo>
                    <a:pt x="5383" y="9739"/>
                  </a:lnTo>
                  <a:cubicBezTo>
                    <a:pt x="5639" y="10293"/>
                    <a:pt x="6244" y="10672"/>
                    <a:pt x="6879" y="10672"/>
                  </a:cubicBezTo>
                  <a:cubicBezTo>
                    <a:pt x="7525" y="10672"/>
                    <a:pt x="8120" y="10293"/>
                    <a:pt x="8417" y="9739"/>
                  </a:cubicBezTo>
                  <a:lnTo>
                    <a:pt x="13584" y="8027"/>
                  </a:lnTo>
                  <a:cubicBezTo>
                    <a:pt x="13717" y="7986"/>
                    <a:pt x="13758" y="7853"/>
                    <a:pt x="13758" y="7730"/>
                  </a:cubicBezTo>
                  <a:lnTo>
                    <a:pt x="13758" y="298"/>
                  </a:lnTo>
                  <a:cubicBezTo>
                    <a:pt x="13758" y="205"/>
                    <a:pt x="13717" y="123"/>
                    <a:pt x="13676" y="82"/>
                  </a:cubicBezTo>
                  <a:cubicBezTo>
                    <a:pt x="13584" y="0"/>
                    <a:pt x="13502" y="0"/>
                    <a:pt x="13420" y="0"/>
                  </a:cubicBezTo>
                  <a:lnTo>
                    <a:pt x="6920" y="132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5763738" y="3811325"/>
              <a:ext cx="59725" cy="25650"/>
            </a:xfrm>
            <a:custGeom>
              <a:rect b="b" l="l" r="r" t="t"/>
              <a:pathLst>
                <a:path extrusionOk="0" h="1026" w="2389">
                  <a:moveTo>
                    <a:pt x="1969" y="1"/>
                  </a:moveTo>
                  <a:lnTo>
                    <a:pt x="257" y="472"/>
                  </a:lnTo>
                  <a:cubicBezTo>
                    <a:pt x="82" y="513"/>
                    <a:pt x="0" y="636"/>
                    <a:pt x="0" y="811"/>
                  </a:cubicBezTo>
                  <a:cubicBezTo>
                    <a:pt x="41" y="944"/>
                    <a:pt x="175" y="1026"/>
                    <a:pt x="298" y="1026"/>
                  </a:cubicBezTo>
                  <a:lnTo>
                    <a:pt x="380" y="1026"/>
                  </a:lnTo>
                  <a:lnTo>
                    <a:pt x="2133" y="595"/>
                  </a:lnTo>
                  <a:cubicBezTo>
                    <a:pt x="2307" y="554"/>
                    <a:pt x="2389" y="380"/>
                    <a:pt x="2348" y="257"/>
                  </a:cubicBezTo>
                  <a:cubicBezTo>
                    <a:pt x="2307" y="83"/>
                    <a:pt x="2133" y="1"/>
                    <a:pt x="196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5763738" y="3768275"/>
              <a:ext cx="59725" cy="24875"/>
            </a:xfrm>
            <a:custGeom>
              <a:rect b="b" l="l" r="r" t="t"/>
              <a:pathLst>
                <a:path extrusionOk="0" h="995" w="2389">
                  <a:moveTo>
                    <a:pt x="2053" y="0"/>
                  </a:moveTo>
                  <a:cubicBezTo>
                    <a:pt x="2025" y="0"/>
                    <a:pt x="1997" y="4"/>
                    <a:pt x="1969" y="11"/>
                  </a:cubicBezTo>
                  <a:lnTo>
                    <a:pt x="257" y="441"/>
                  </a:lnTo>
                  <a:cubicBezTo>
                    <a:pt x="82" y="482"/>
                    <a:pt x="0" y="616"/>
                    <a:pt x="0" y="780"/>
                  </a:cubicBezTo>
                  <a:cubicBezTo>
                    <a:pt x="41" y="913"/>
                    <a:pt x="175" y="995"/>
                    <a:pt x="298" y="995"/>
                  </a:cubicBezTo>
                  <a:lnTo>
                    <a:pt x="380" y="995"/>
                  </a:lnTo>
                  <a:lnTo>
                    <a:pt x="2133" y="564"/>
                  </a:lnTo>
                  <a:cubicBezTo>
                    <a:pt x="2307" y="523"/>
                    <a:pt x="2389" y="359"/>
                    <a:pt x="2348" y="226"/>
                  </a:cubicBezTo>
                  <a:cubicBezTo>
                    <a:pt x="2314" y="81"/>
                    <a:pt x="2188" y="0"/>
                    <a:pt x="20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 flipH="1" rot="10800000">
            <a:off x="714364" y="2874282"/>
            <a:ext cx="305559" cy="305944"/>
            <a:chOff x="4049688" y="1422500"/>
            <a:chExt cx="276825" cy="343950"/>
          </a:xfrm>
        </p:grpSpPr>
        <p:sp>
          <p:nvSpPr>
            <p:cNvPr id="476" name="Google Shape;476;p41"/>
            <p:cNvSpPr/>
            <p:nvPr/>
          </p:nvSpPr>
          <p:spPr>
            <a:xfrm>
              <a:off x="4049688" y="1422500"/>
              <a:ext cx="276825" cy="343950"/>
            </a:xfrm>
            <a:custGeom>
              <a:rect b="b" l="l" r="r" t="t"/>
              <a:pathLst>
                <a:path extrusionOk="0" h="13758" w="11073">
                  <a:moveTo>
                    <a:pt x="10467" y="595"/>
                  </a:moveTo>
                  <a:lnTo>
                    <a:pt x="10467" y="10979"/>
                  </a:lnTo>
                  <a:lnTo>
                    <a:pt x="1415" y="10979"/>
                  </a:lnTo>
                  <a:cubicBezTo>
                    <a:pt x="1118" y="10979"/>
                    <a:pt x="821" y="11061"/>
                    <a:pt x="605" y="11236"/>
                  </a:cubicBezTo>
                  <a:lnTo>
                    <a:pt x="605" y="1415"/>
                  </a:lnTo>
                  <a:cubicBezTo>
                    <a:pt x="605" y="943"/>
                    <a:pt x="944" y="595"/>
                    <a:pt x="1415" y="595"/>
                  </a:cubicBezTo>
                  <a:close/>
                  <a:moveTo>
                    <a:pt x="10467" y="11574"/>
                  </a:moveTo>
                  <a:lnTo>
                    <a:pt x="10467" y="13153"/>
                  </a:lnTo>
                  <a:lnTo>
                    <a:pt x="1456" y="13153"/>
                  </a:lnTo>
                  <a:cubicBezTo>
                    <a:pt x="1026" y="13153"/>
                    <a:pt x="646" y="12814"/>
                    <a:pt x="646" y="12384"/>
                  </a:cubicBezTo>
                  <a:cubicBezTo>
                    <a:pt x="605" y="11922"/>
                    <a:pt x="985" y="11574"/>
                    <a:pt x="1456" y="11574"/>
                  </a:cubicBezTo>
                  <a:close/>
                  <a:moveTo>
                    <a:pt x="1415" y="0"/>
                  </a:moveTo>
                  <a:cubicBezTo>
                    <a:pt x="605" y="0"/>
                    <a:pt x="0" y="646"/>
                    <a:pt x="0" y="1415"/>
                  </a:cubicBezTo>
                  <a:lnTo>
                    <a:pt x="0" y="12343"/>
                  </a:lnTo>
                  <a:cubicBezTo>
                    <a:pt x="0" y="13153"/>
                    <a:pt x="605" y="13757"/>
                    <a:pt x="1415" y="13757"/>
                  </a:cubicBezTo>
                  <a:lnTo>
                    <a:pt x="10765" y="13757"/>
                  </a:lnTo>
                  <a:cubicBezTo>
                    <a:pt x="10939" y="13757"/>
                    <a:pt x="11072" y="13624"/>
                    <a:pt x="11072" y="13460"/>
                  </a:cubicBezTo>
                  <a:lnTo>
                    <a:pt x="11072" y="11277"/>
                  </a:lnTo>
                  <a:lnTo>
                    <a:pt x="11072" y="297"/>
                  </a:lnTo>
                  <a:cubicBezTo>
                    <a:pt x="11072" y="133"/>
                    <a:pt x="10939" y="0"/>
                    <a:pt x="107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4130938" y="1483475"/>
              <a:ext cx="62050" cy="58725"/>
            </a:xfrm>
            <a:custGeom>
              <a:rect b="b" l="l" r="r" t="t"/>
              <a:pathLst>
                <a:path extrusionOk="0" h="2349" w="2482">
                  <a:moveTo>
                    <a:pt x="297" y="1"/>
                  </a:moveTo>
                  <a:cubicBezTo>
                    <a:pt x="133" y="1"/>
                    <a:pt x="0" y="124"/>
                    <a:pt x="0" y="298"/>
                  </a:cubicBezTo>
                  <a:lnTo>
                    <a:pt x="0" y="1364"/>
                  </a:lnTo>
                  <a:cubicBezTo>
                    <a:pt x="0" y="1446"/>
                    <a:pt x="41" y="1487"/>
                    <a:pt x="82" y="1580"/>
                  </a:cubicBezTo>
                  <a:lnTo>
                    <a:pt x="769" y="2348"/>
                  </a:lnTo>
                  <a:lnTo>
                    <a:pt x="1241" y="1959"/>
                  </a:lnTo>
                  <a:lnTo>
                    <a:pt x="595" y="1282"/>
                  </a:lnTo>
                  <a:lnTo>
                    <a:pt x="595" y="554"/>
                  </a:lnTo>
                  <a:lnTo>
                    <a:pt x="1282" y="554"/>
                  </a:lnTo>
                  <a:lnTo>
                    <a:pt x="2050" y="1282"/>
                  </a:lnTo>
                  <a:lnTo>
                    <a:pt x="2481" y="811"/>
                  </a:lnTo>
                  <a:lnTo>
                    <a:pt x="1579" y="42"/>
                  </a:lnTo>
                  <a:cubicBezTo>
                    <a:pt x="1538" y="1"/>
                    <a:pt x="1456" y="1"/>
                    <a:pt x="14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4182188" y="1532425"/>
              <a:ext cx="96125" cy="97175"/>
            </a:xfrm>
            <a:custGeom>
              <a:rect b="b" l="l" r="r" t="t"/>
              <a:pathLst>
                <a:path extrusionOk="0" h="3887" w="3845">
                  <a:moveTo>
                    <a:pt x="1671" y="1"/>
                  </a:moveTo>
                  <a:lnTo>
                    <a:pt x="1282" y="431"/>
                  </a:lnTo>
                  <a:lnTo>
                    <a:pt x="2645" y="1631"/>
                  </a:lnTo>
                  <a:lnTo>
                    <a:pt x="2092" y="2143"/>
                  </a:lnTo>
                  <a:lnTo>
                    <a:pt x="2092" y="2184"/>
                  </a:lnTo>
                  <a:lnTo>
                    <a:pt x="1538" y="2697"/>
                  </a:lnTo>
                  <a:lnTo>
                    <a:pt x="431" y="1457"/>
                  </a:lnTo>
                  <a:lnTo>
                    <a:pt x="0" y="1836"/>
                  </a:lnTo>
                  <a:lnTo>
                    <a:pt x="1108" y="3117"/>
                  </a:lnTo>
                  <a:lnTo>
                    <a:pt x="1108" y="3169"/>
                  </a:lnTo>
                  <a:cubicBezTo>
                    <a:pt x="985" y="3251"/>
                    <a:pt x="985" y="3466"/>
                    <a:pt x="1108" y="3548"/>
                  </a:cubicBezTo>
                  <a:cubicBezTo>
                    <a:pt x="1159" y="3630"/>
                    <a:pt x="1241" y="3681"/>
                    <a:pt x="1323" y="3681"/>
                  </a:cubicBezTo>
                  <a:cubicBezTo>
                    <a:pt x="1415" y="3681"/>
                    <a:pt x="1456" y="3630"/>
                    <a:pt x="1538" y="3589"/>
                  </a:cubicBezTo>
                  <a:lnTo>
                    <a:pt x="1538" y="3548"/>
                  </a:lnTo>
                  <a:lnTo>
                    <a:pt x="2307" y="2779"/>
                  </a:lnTo>
                  <a:lnTo>
                    <a:pt x="3291" y="3804"/>
                  </a:lnTo>
                  <a:cubicBezTo>
                    <a:pt x="3373" y="3845"/>
                    <a:pt x="3414" y="3886"/>
                    <a:pt x="3506" y="3886"/>
                  </a:cubicBezTo>
                  <a:cubicBezTo>
                    <a:pt x="3588" y="3886"/>
                    <a:pt x="3671" y="3845"/>
                    <a:pt x="3722" y="3804"/>
                  </a:cubicBezTo>
                  <a:cubicBezTo>
                    <a:pt x="3845" y="3681"/>
                    <a:pt x="3845" y="3507"/>
                    <a:pt x="3722" y="3374"/>
                  </a:cubicBezTo>
                  <a:lnTo>
                    <a:pt x="2738" y="2400"/>
                  </a:lnTo>
                  <a:lnTo>
                    <a:pt x="3506" y="1580"/>
                  </a:lnTo>
                  <a:cubicBezTo>
                    <a:pt x="3629" y="1498"/>
                    <a:pt x="3629" y="1282"/>
                    <a:pt x="3506" y="1200"/>
                  </a:cubicBezTo>
                  <a:cubicBezTo>
                    <a:pt x="3440" y="1134"/>
                    <a:pt x="3366" y="1100"/>
                    <a:pt x="3291" y="1100"/>
                  </a:cubicBezTo>
                  <a:cubicBezTo>
                    <a:pt x="3217" y="1100"/>
                    <a:pt x="3143" y="1134"/>
                    <a:pt x="3076" y="1200"/>
                  </a:cubicBezTo>
                  <a:lnTo>
                    <a:pt x="167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4109663" y="1483475"/>
              <a:ext cx="134575" cy="134575"/>
            </a:xfrm>
            <a:custGeom>
              <a:rect b="b" l="l" r="r" t="t"/>
              <a:pathLst>
                <a:path extrusionOk="0" h="5383" w="5383">
                  <a:moveTo>
                    <a:pt x="4829" y="554"/>
                  </a:moveTo>
                  <a:lnTo>
                    <a:pt x="4829" y="1282"/>
                  </a:lnTo>
                  <a:lnTo>
                    <a:pt x="1794" y="4655"/>
                  </a:lnTo>
                  <a:lnTo>
                    <a:pt x="728" y="3589"/>
                  </a:lnTo>
                  <a:lnTo>
                    <a:pt x="4101" y="554"/>
                  </a:lnTo>
                  <a:close/>
                  <a:moveTo>
                    <a:pt x="4009" y="1"/>
                  </a:moveTo>
                  <a:cubicBezTo>
                    <a:pt x="3927" y="1"/>
                    <a:pt x="3886" y="1"/>
                    <a:pt x="3804" y="42"/>
                  </a:cubicBezTo>
                  <a:lnTo>
                    <a:pt x="82" y="3333"/>
                  </a:lnTo>
                  <a:cubicBezTo>
                    <a:pt x="41" y="3374"/>
                    <a:pt x="0" y="3456"/>
                    <a:pt x="0" y="3538"/>
                  </a:cubicBezTo>
                  <a:cubicBezTo>
                    <a:pt x="0" y="3630"/>
                    <a:pt x="41" y="3712"/>
                    <a:pt x="82" y="3753"/>
                  </a:cubicBezTo>
                  <a:lnTo>
                    <a:pt x="1620" y="5291"/>
                  </a:lnTo>
                  <a:cubicBezTo>
                    <a:pt x="1661" y="5332"/>
                    <a:pt x="1753" y="5383"/>
                    <a:pt x="1835" y="5383"/>
                  </a:cubicBezTo>
                  <a:cubicBezTo>
                    <a:pt x="1917" y="5383"/>
                    <a:pt x="2010" y="5332"/>
                    <a:pt x="2051" y="5291"/>
                  </a:cubicBezTo>
                  <a:lnTo>
                    <a:pt x="5341" y="1580"/>
                  </a:lnTo>
                  <a:cubicBezTo>
                    <a:pt x="5382" y="1487"/>
                    <a:pt x="5382" y="1446"/>
                    <a:pt x="5382" y="1364"/>
                  </a:cubicBezTo>
                  <a:lnTo>
                    <a:pt x="5382" y="298"/>
                  </a:lnTo>
                  <a:cubicBezTo>
                    <a:pt x="5382" y="124"/>
                    <a:pt x="5249" y="1"/>
                    <a:pt x="508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4097863" y="1559925"/>
              <a:ext cx="70500" cy="69675"/>
            </a:xfrm>
            <a:custGeom>
              <a:rect b="b" l="l" r="r" t="t"/>
              <a:pathLst>
                <a:path extrusionOk="0" h="2787" w="2820">
                  <a:moveTo>
                    <a:pt x="534" y="0"/>
                  </a:moveTo>
                  <a:cubicBezTo>
                    <a:pt x="459" y="0"/>
                    <a:pt x="385" y="34"/>
                    <a:pt x="339" y="100"/>
                  </a:cubicBezTo>
                  <a:cubicBezTo>
                    <a:pt x="216" y="182"/>
                    <a:pt x="216" y="398"/>
                    <a:pt x="339" y="480"/>
                  </a:cubicBezTo>
                  <a:lnTo>
                    <a:pt x="1108" y="1300"/>
                  </a:lnTo>
                  <a:lnTo>
                    <a:pt x="124" y="2274"/>
                  </a:lnTo>
                  <a:cubicBezTo>
                    <a:pt x="1" y="2407"/>
                    <a:pt x="1" y="2581"/>
                    <a:pt x="124" y="2704"/>
                  </a:cubicBezTo>
                  <a:cubicBezTo>
                    <a:pt x="175" y="2745"/>
                    <a:pt x="257" y="2786"/>
                    <a:pt x="298" y="2786"/>
                  </a:cubicBezTo>
                  <a:cubicBezTo>
                    <a:pt x="380" y="2786"/>
                    <a:pt x="472" y="2745"/>
                    <a:pt x="513" y="2704"/>
                  </a:cubicBezTo>
                  <a:lnTo>
                    <a:pt x="1538" y="1679"/>
                  </a:lnTo>
                  <a:lnTo>
                    <a:pt x="2307" y="2448"/>
                  </a:lnTo>
                  <a:cubicBezTo>
                    <a:pt x="2348" y="2530"/>
                    <a:pt x="2430" y="2581"/>
                    <a:pt x="2523" y="2581"/>
                  </a:cubicBezTo>
                  <a:cubicBezTo>
                    <a:pt x="2564" y="2581"/>
                    <a:pt x="2646" y="2530"/>
                    <a:pt x="2738" y="2448"/>
                  </a:cubicBezTo>
                  <a:cubicBezTo>
                    <a:pt x="2820" y="2366"/>
                    <a:pt x="2820" y="2151"/>
                    <a:pt x="2738" y="2069"/>
                  </a:cubicBezTo>
                  <a:lnTo>
                    <a:pt x="1754" y="1084"/>
                  </a:lnTo>
                  <a:lnTo>
                    <a:pt x="1713" y="1043"/>
                  </a:lnTo>
                  <a:lnTo>
                    <a:pt x="729" y="100"/>
                  </a:lnTo>
                  <a:cubicBezTo>
                    <a:pt x="682" y="34"/>
                    <a:pt x="608" y="0"/>
                    <a:pt x="53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4147088" y="1653150"/>
              <a:ext cx="81000" cy="14875"/>
            </a:xfrm>
            <a:custGeom>
              <a:rect b="b" l="l" r="r" t="t"/>
              <a:pathLst>
                <a:path extrusionOk="0" h="595" w="3240">
                  <a:moveTo>
                    <a:pt x="338" y="0"/>
                  </a:moveTo>
                  <a:cubicBezTo>
                    <a:pt x="123" y="0"/>
                    <a:pt x="0" y="175"/>
                    <a:pt x="41" y="339"/>
                  </a:cubicBezTo>
                  <a:cubicBezTo>
                    <a:pt x="41" y="472"/>
                    <a:pt x="164" y="595"/>
                    <a:pt x="338" y="595"/>
                  </a:cubicBezTo>
                  <a:lnTo>
                    <a:pt x="2942" y="595"/>
                  </a:lnTo>
                  <a:cubicBezTo>
                    <a:pt x="3116" y="595"/>
                    <a:pt x="3239" y="431"/>
                    <a:pt x="3239" y="257"/>
                  </a:cubicBezTo>
                  <a:cubicBezTo>
                    <a:pt x="3198" y="82"/>
                    <a:pt x="3075" y="0"/>
                    <a:pt x="29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41"/>
          <p:cNvGrpSpPr/>
          <p:nvPr/>
        </p:nvGrpSpPr>
        <p:grpSpPr>
          <a:xfrm>
            <a:off x="694650" y="3698075"/>
            <a:ext cx="344975" cy="345000"/>
            <a:chOff x="2508888" y="3074500"/>
            <a:chExt cx="344975" cy="345000"/>
          </a:xfrm>
        </p:grpSpPr>
        <p:sp>
          <p:nvSpPr>
            <p:cNvPr id="483" name="Google Shape;483;p41"/>
            <p:cNvSpPr/>
            <p:nvPr/>
          </p:nvSpPr>
          <p:spPr>
            <a:xfrm>
              <a:off x="2508888" y="3074500"/>
              <a:ext cx="344975" cy="217875"/>
            </a:xfrm>
            <a:custGeom>
              <a:rect b="b" l="l" r="r" t="t"/>
              <a:pathLst>
                <a:path extrusionOk="0" h="8715" w="13799">
                  <a:moveTo>
                    <a:pt x="6490" y="1"/>
                  </a:moveTo>
                  <a:cubicBezTo>
                    <a:pt x="4952" y="1"/>
                    <a:pt x="3589" y="985"/>
                    <a:pt x="3076" y="2430"/>
                  </a:cubicBezTo>
                  <a:cubicBezTo>
                    <a:pt x="2307" y="2482"/>
                    <a:pt x="1579" y="2779"/>
                    <a:pt x="985" y="3333"/>
                  </a:cubicBezTo>
                  <a:cubicBezTo>
                    <a:pt x="339" y="3927"/>
                    <a:pt x="0" y="4737"/>
                    <a:pt x="0" y="5598"/>
                  </a:cubicBezTo>
                  <a:cubicBezTo>
                    <a:pt x="0" y="7300"/>
                    <a:pt x="1456" y="8715"/>
                    <a:pt x="3199" y="8715"/>
                  </a:cubicBezTo>
                  <a:lnTo>
                    <a:pt x="3199" y="8120"/>
                  </a:lnTo>
                  <a:cubicBezTo>
                    <a:pt x="1753" y="8120"/>
                    <a:pt x="595" y="7003"/>
                    <a:pt x="595" y="5598"/>
                  </a:cubicBezTo>
                  <a:cubicBezTo>
                    <a:pt x="595" y="4870"/>
                    <a:pt x="892" y="4224"/>
                    <a:pt x="1405" y="3763"/>
                  </a:cubicBezTo>
                  <a:cubicBezTo>
                    <a:pt x="1882" y="3286"/>
                    <a:pt x="2510" y="3031"/>
                    <a:pt x="3148" y="3031"/>
                  </a:cubicBezTo>
                  <a:cubicBezTo>
                    <a:pt x="3196" y="3031"/>
                    <a:pt x="3244" y="3032"/>
                    <a:pt x="3291" y="3035"/>
                  </a:cubicBezTo>
                  <a:cubicBezTo>
                    <a:pt x="3414" y="3035"/>
                    <a:pt x="3548" y="2943"/>
                    <a:pt x="3589" y="2820"/>
                  </a:cubicBezTo>
                  <a:cubicBezTo>
                    <a:pt x="3927" y="1498"/>
                    <a:pt x="5126" y="595"/>
                    <a:pt x="6490" y="595"/>
                  </a:cubicBezTo>
                  <a:cubicBezTo>
                    <a:pt x="7607" y="595"/>
                    <a:pt x="8673" y="1282"/>
                    <a:pt x="9186" y="2307"/>
                  </a:cubicBezTo>
                  <a:cubicBezTo>
                    <a:pt x="9220" y="2410"/>
                    <a:pt x="9347" y="2492"/>
                    <a:pt x="9460" y="2492"/>
                  </a:cubicBezTo>
                  <a:cubicBezTo>
                    <a:pt x="9482" y="2492"/>
                    <a:pt x="9504" y="2488"/>
                    <a:pt x="9524" y="2482"/>
                  </a:cubicBezTo>
                  <a:cubicBezTo>
                    <a:pt x="9682" y="2411"/>
                    <a:pt x="9845" y="2376"/>
                    <a:pt x="10005" y="2376"/>
                  </a:cubicBezTo>
                  <a:cubicBezTo>
                    <a:pt x="10242" y="2376"/>
                    <a:pt x="10475" y="2452"/>
                    <a:pt x="10683" y="2605"/>
                  </a:cubicBezTo>
                  <a:cubicBezTo>
                    <a:pt x="11021" y="2861"/>
                    <a:pt x="11236" y="3199"/>
                    <a:pt x="11236" y="3630"/>
                  </a:cubicBezTo>
                  <a:cubicBezTo>
                    <a:pt x="11236" y="3804"/>
                    <a:pt x="11318" y="3927"/>
                    <a:pt x="11451" y="3927"/>
                  </a:cubicBezTo>
                  <a:cubicBezTo>
                    <a:pt x="12477" y="4142"/>
                    <a:pt x="13194" y="4993"/>
                    <a:pt x="13194" y="6018"/>
                  </a:cubicBezTo>
                  <a:cubicBezTo>
                    <a:pt x="13194" y="7177"/>
                    <a:pt x="12261" y="8120"/>
                    <a:pt x="11062" y="8120"/>
                  </a:cubicBezTo>
                  <a:lnTo>
                    <a:pt x="10631" y="8120"/>
                  </a:lnTo>
                  <a:lnTo>
                    <a:pt x="10631" y="8715"/>
                  </a:lnTo>
                  <a:lnTo>
                    <a:pt x="11062" y="8715"/>
                  </a:lnTo>
                  <a:cubicBezTo>
                    <a:pt x="11790" y="8715"/>
                    <a:pt x="12477" y="8458"/>
                    <a:pt x="12989" y="7946"/>
                  </a:cubicBezTo>
                  <a:cubicBezTo>
                    <a:pt x="13543" y="7433"/>
                    <a:pt x="13799" y="6746"/>
                    <a:pt x="13799" y="6018"/>
                  </a:cubicBezTo>
                  <a:cubicBezTo>
                    <a:pt x="13799" y="5383"/>
                    <a:pt x="13584" y="4788"/>
                    <a:pt x="13153" y="4276"/>
                  </a:cubicBezTo>
                  <a:cubicBezTo>
                    <a:pt x="12815" y="3845"/>
                    <a:pt x="12343" y="3548"/>
                    <a:pt x="11790" y="3415"/>
                  </a:cubicBezTo>
                  <a:cubicBezTo>
                    <a:pt x="11749" y="2902"/>
                    <a:pt x="11492" y="2430"/>
                    <a:pt x="11021" y="2133"/>
                  </a:cubicBezTo>
                  <a:cubicBezTo>
                    <a:pt x="10702" y="1913"/>
                    <a:pt x="10339" y="1788"/>
                    <a:pt x="9963" y="1788"/>
                  </a:cubicBezTo>
                  <a:cubicBezTo>
                    <a:pt x="9832" y="1788"/>
                    <a:pt x="9698" y="1804"/>
                    <a:pt x="9565" y="1836"/>
                  </a:cubicBezTo>
                  <a:cubicBezTo>
                    <a:pt x="8930" y="729"/>
                    <a:pt x="7730" y="1"/>
                    <a:pt x="649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581413" y="3189825"/>
              <a:ext cx="200950" cy="229675"/>
            </a:xfrm>
            <a:custGeom>
              <a:rect b="b" l="l" r="r" t="t"/>
              <a:pathLst>
                <a:path extrusionOk="0" h="9187" w="8038">
                  <a:moveTo>
                    <a:pt x="7433" y="596"/>
                  </a:moveTo>
                  <a:lnTo>
                    <a:pt x="7433" y="6787"/>
                  </a:lnTo>
                  <a:lnTo>
                    <a:pt x="2348" y="6787"/>
                  </a:lnTo>
                  <a:lnTo>
                    <a:pt x="2348" y="596"/>
                  </a:lnTo>
                  <a:close/>
                  <a:moveTo>
                    <a:pt x="1754" y="596"/>
                  </a:moveTo>
                  <a:lnTo>
                    <a:pt x="1754" y="6787"/>
                  </a:lnTo>
                  <a:lnTo>
                    <a:pt x="1200" y="6787"/>
                  </a:lnTo>
                  <a:cubicBezTo>
                    <a:pt x="985" y="6787"/>
                    <a:pt x="770" y="6880"/>
                    <a:pt x="606" y="6962"/>
                  </a:cubicBezTo>
                  <a:lnTo>
                    <a:pt x="606" y="1200"/>
                  </a:lnTo>
                  <a:cubicBezTo>
                    <a:pt x="606" y="852"/>
                    <a:pt x="862" y="596"/>
                    <a:pt x="1200" y="596"/>
                  </a:cubicBezTo>
                  <a:close/>
                  <a:moveTo>
                    <a:pt x="7433" y="7392"/>
                  </a:moveTo>
                  <a:lnTo>
                    <a:pt x="7433" y="8581"/>
                  </a:lnTo>
                  <a:lnTo>
                    <a:pt x="1200" y="8581"/>
                  </a:lnTo>
                  <a:cubicBezTo>
                    <a:pt x="903" y="8581"/>
                    <a:pt x="606" y="8325"/>
                    <a:pt x="606" y="7987"/>
                  </a:cubicBezTo>
                  <a:cubicBezTo>
                    <a:pt x="606" y="7649"/>
                    <a:pt x="862" y="7392"/>
                    <a:pt x="1200" y="7392"/>
                  </a:cubicBezTo>
                  <a:close/>
                  <a:moveTo>
                    <a:pt x="1159" y="1"/>
                  </a:moveTo>
                  <a:cubicBezTo>
                    <a:pt x="513" y="1"/>
                    <a:pt x="1" y="555"/>
                    <a:pt x="1" y="1200"/>
                  </a:cubicBezTo>
                  <a:lnTo>
                    <a:pt x="1" y="7987"/>
                  </a:lnTo>
                  <a:cubicBezTo>
                    <a:pt x="1" y="8633"/>
                    <a:pt x="513" y="9186"/>
                    <a:pt x="1159" y="9186"/>
                  </a:cubicBezTo>
                  <a:lnTo>
                    <a:pt x="7730" y="9186"/>
                  </a:lnTo>
                  <a:cubicBezTo>
                    <a:pt x="7905" y="9186"/>
                    <a:pt x="8038" y="9012"/>
                    <a:pt x="8038" y="8889"/>
                  </a:cubicBezTo>
                  <a:lnTo>
                    <a:pt x="8038" y="7095"/>
                  </a:lnTo>
                  <a:lnTo>
                    <a:pt x="8038" y="298"/>
                  </a:lnTo>
                  <a:cubicBezTo>
                    <a:pt x="8038" y="175"/>
                    <a:pt x="7905" y="1"/>
                    <a:pt x="773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668038" y="3233650"/>
              <a:ext cx="71525" cy="14900"/>
            </a:xfrm>
            <a:custGeom>
              <a:rect b="b" l="l" r="r" t="t"/>
              <a:pathLst>
                <a:path extrusionOk="0" h="596" w="2861">
                  <a:moveTo>
                    <a:pt x="339" y="1"/>
                  </a:moveTo>
                  <a:cubicBezTo>
                    <a:pt x="165" y="1"/>
                    <a:pt x="1" y="165"/>
                    <a:pt x="42" y="339"/>
                  </a:cubicBezTo>
                  <a:cubicBezTo>
                    <a:pt x="83" y="514"/>
                    <a:pt x="216" y="596"/>
                    <a:pt x="339" y="596"/>
                  </a:cubicBezTo>
                  <a:lnTo>
                    <a:pt x="2523" y="596"/>
                  </a:lnTo>
                  <a:cubicBezTo>
                    <a:pt x="2687" y="596"/>
                    <a:pt x="2861" y="473"/>
                    <a:pt x="2820" y="257"/>
                  </a:cubicBezTo>
                  <a:cubicBezTo>
                    <a:pt x="2779" y="124"/>
                    <a:pt x="2646" y="1"/>
                    <a:pt x="252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684963" y="3277475"/>
              <a:ext cx="37425" cy="14900"/>
            </a:xfrm>
            <a:custGeom>
              <a:rect b="b" l="l" r="r" t="t"/>
              <a:pathLst>
                <a:path extrusionOk="0" h="596" w="1497">
                  <a:moveTo>
                    <a:pt x="308" y="1"/>
                  </a:moveTo>
                  <a:cubicBezTo>
                    <a:pt x="134" y="1"/>
                    <a:pt x="0" y="165"/>
                    <a:pt x="0" y="339"/>
                  </a:cubicBezTo>
                  <a:cubicBezTo>
                    <a:pt x="52" y="514"/>
                    <a:pt x="175" y="596"/>
                    <a:pt x="349" y="596"/>
                  </a:cubicBezTo>
                  <a:lnTo>
                    <a:pt x="1200" y="596"/>
                  </a:lnTo>
                  <a:cubicBezTo>
                    <a:pt x="1374" y="596"/>
                    <a:pt x="1497" y="421"/>
                    <a:pt x="1497" y="257"/>
                  </a:cubicBezTo>
                  <a:cubicBezTo>
                    <a:pt x="1456" y="124"/>
                    <a:pt x="1333" y="1"/>
                    <a:pt x="120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of Infrastructure Automation </a:t>
            </a:r>
            <a:endParaRPr/>
          </a:p>
        </p:txBody>
      </p:sp>
      <p:sp>
        <p:nvSpPr>
          <p:cNvPr id="492" name="Google Shape;492;p42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Aaryan</a:t>
            </a:r>
            <a:endParaRPr/>
          </a:p>
        </p:txBody>
      </p:sp>
      <p:sp>
        <p:nvSpPr>
          <p:cNvPr id="493" name="Google Shape;493;p4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/>
          <p:nvPr>
            <p:ph type="title"/>
          </p:nvPr>
        </p:nvSpPr>
        <p:spPr>
          <a:xfrm>
            <a:off x="395025" y="45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of Infrastructure Automation </a:t>
            </a:r>
            <a:endParaRPr/>
          </a:p>
        </p:txBody>
      </p:sp>
      <p:sp>
        <p:nvSpPr>
          <p:cNvPr id="499" name="Google Shape;499;p43"/>
          <p:cNvSpPr txBox="1"/>
          <p:nvPr>
            <p:ph idx="1" type="subTitle"/>
          </p:nvPr>
        </p:nvSpPr>
        <p:spPr>
          <a:xfrm>
            <a:off x="4803668" y="177690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Used: </a:t>
            </a:r>
            <a:r>
              <a:rPr lang="en"/>
              <a:t>Ansible &amp; Terraform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Achievements: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30% Faster Deployment.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40% </a:t>
            </a:r>
            <a:r>
              <a:rPr lang="en"/>
              <a:t>Fewer Errors.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</a:t>
            </a:r>
            <a:r>
              <a:rPr lang="en"/>
              <a:t>apid Scaling.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Faster network rollout and service availability.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Reduced manual effort for telecom engineers.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Improved reliability and performance of 5G infrastructure.</a:t>
            </a:r>
            <a:endParaRPr/>
          </a:p>
        </p:txBody>
      </p:sp>
      <p:sp>
        <p:nvSpPr>
          <p:cNvPr id="500" name="Google Shape;500;p43"/>
          <p:cNvSpPr txBox="1"/>
          <p:nvPr>
            <p:ph idx="3" type="subTitle"/>
          </p:nvPr>
        </p:nvSpPr>
        <p:spPr>
          <a:xfrm>
            <a:off x="574325" y="1084975"/>
            <a:ext cx="3852000" cy="11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Upgradation of hospital IT 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3"/>
          <p:cNvSpPr txBox="1"/>
          <p:nvPr>
            <p:ph idx="4" type="subTitle"/>
          </p:nvPr>
        </p:nvSpPr>
        <p:spPr>
          <a:xfrm>
            <a:off x="4803675" y="1165425"/>
            <a:ext cx="3394500" cy="7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 Network Deployment Automation</a:t>
            </a:r>
            <a:endParaRPr/>
          </a:p>
        </p:txBody>
      </p:sp>
      <p:sp>
        <p:nvSpPr>
          <p:cNvPr id="502" name="Google Shape;502;p43"/>
          <p:cNvSpPr txBox="1"/>
          <p:nvPr>
            <p:ph idx="2" type="subTitle"/>
          </p:nvPr>
        </p:nvSpPr>
        <p:spPr>
          <a:xfrm>
            <a:off x="574325" y="177690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 Used: </a:t>
            </a:r>
            <a:r>
              <a:rPr lang="en"/>
              <a:t>Ansible &amp; Terraform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Achievements: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50% Reduction in System Downtime.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Enhanced Security Posture.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Scalability During Peak Demand.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Faster response times for critical hospital operations.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Reduced manual workload for IT teams.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Improved patient care through stable and secure IT infrastructure.</a:t>
            </a:r>
            <a:endParaRPr/>
          </a:p>
        </p:txBody>
      </p:sp>
      <p:cxnSp>
        <p:nvCxnSpPr>
          <p:cNvPr id="503" name="Google Shape;503;p43"/>
          <p:cNvCxnSpPr/>
          <p:nvPr/>
        </p:nvCxnSpPr>
        <p:spPr>
          <a:xfrm>
            <a:off x="-809625" y="13239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3"/>
          <p:cNvCxnSpPr/>
          <p:nvPr/>
        </p:nvCxnSpPr>
        <p:spPr>
          <a:xfrm>
            <a:off x="8198175" y="13239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3"/>
          <p:cNvCxnSpPr/>
          <p:nvPr/>
        </p:nvCxnSpPr>
        <p:spPr>
          <a:xfrm flipH="1">
            <a:off x="4438675" y="1323975"/>
            <a:ext cx="15600" cy="334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75" y="276338"/>
            <a:ext cx="6670525" cy="45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Successful Automation</a:t>
            </a:r>
            <a:endParaRPr/>
          </a:p>
        </p:txBody>
      </p:sp>
      <p:sp>
        <p:nvSpPr>
          <p:cNvPr id="516" name="Google Shape;516;p45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Shrey</a:t>
            </a:r>
            <a:endParaRPr/>
          </a:p>
        </p:txBody>
      </p:sp>
      <p:sp>
        <p:nvSpPr>
          <p:cNvPr id="517" name="Google Shape;517;p4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Successful Automation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Track performance, security and use automated alerts.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4" name="Google Shape;524;p46"/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Manage secret securely and automate access control and audits.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5" name="Google Shape;525;p46"/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Align DevOps, Security, IT teams and encourage knowledge sharing.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Start with small automation projects and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continuously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improve.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Practices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Regular Monitoring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Enhance Security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Foster Collaboration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Optimize &amp; Scale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532" name="Google Shape;532;p46"/>
          <p:cNvCxnSpPr>
            <a:stCxn id="527" idx="3"/>
            <a:endCxn id="528" idx="1"/>
          </p:cNvCxnSpPr>
          <p:nvPr/>
        </p:nvCxnSpPr>
        <p:spPr>
          <a:xfrm flipH="1" rot="10800000">
            <a:off x="2040700" y="1559675"/>
            <a:ext cx="844200" cy="1265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6"/>
          <p:cNvCxnSpPr>
            <a:stCxn id="527" idx="3"/>
            <a:endCxn id="529" idx="1"/>
          </p:cNvCxnSpPr>
          <p:nvPr/>
        </p:nvCxnSpPr>
        <p:spPr>
          <a:xfrm flipH="1" rot="10800000">
            <a:off x="2040700" y="2403575"/>
            <a:ext cx="844200" cy="421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6"/>
          <p:cNvCxnSpPr>
            <a:stCxn id="527" idx="3"/>
            <a:endCxn id="530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6"/>
          <p:cNvCxnSpPr>
            <a:stCxn id="527" idx="3"/>
            <a:endCxn id="531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6" name="Google Shape;536;p46"/>
          <p:cNvGrpSpPr/>
          <p:nvPr/>
        </p:nvGrpSpPr>
        <p:grpSpPr>
          <a:xfrm>
            <a:off x="1095871" y="2051985"/>
            <a:ext cx="514756" cy="478204"/>
            <a:chOff x="4735263" y="2554500"/>
            <a:chExt cx="343950" cy="277075"/>
          </a:xfrm>
        </p:grpSpPr>
        <p:sp>
          <p:nvSpPr>
            <p:cNvPr id="537" name="Google Shape;537;p46"/>
            <p:cNvSpPr/>
            <p:nvPr/>
          </p:nvSpPr>
          <p:spPr>
            <a:xfrm>
              <a:off x="4942588" y="2603450"/>
              <a:ext cx="92800" cy="15150"/>
            </a:xfrm>
            <a:custGeom>
              <a:rect b="b" l="l" r="r" t="t"/>
              <a:pathLst>
                <a:path extrusionOk="0" h="606" w="3712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16" y="605"/>
                    <a:pt x="339" y="605"/>
                  </a:cubicBezTo>
                  <a:lnTo>
                    <a:pt x="3414" y="605"/>
                  </a:lnTo>
                  <a:cubicBezTo>
                    <a:pt x="3589" y="605"/>
                    <a:pt x="3712" y="431"/>
                    <a:pt x="3671" y="257"/>
                  </a:cubicBezTo>
                  <a:cubicBezTo>
                    <a:pt x="3671" y="9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4833663" y="2652650"/>
              <a:ext cx="38475" cy="14900"/>
            </a:xfrm>
            <a:custGeom>
              <a:rect b="b" l="l" r="r" t="t"/>
              <a:pathLst>
                <a:path extrusionOk="0" h="596" w="1539">
                  <a:moveTo>
                    <a:pt x="339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6"/>
                    <a:pt x="339" y="596"/>
                  </a:cubicBezTo>
                  <a:lnTo>
                    <a:pt x="1190" y="596"/>
                  </a:lnTo>
                  <a:cubicBezTo>
                    <a:pt x="1364" y="596"/>
                    <a:pt x="1538" y="431"/>
                    <a:pt x="1497" y="257"/>
                  </a:cubicBezTo>
                  <a:cubicBezTo>
                    <a:pt x="1446" y="83"/>
                    <a:pt x="1323" y="1"/>
                    <a:pt x="119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4942588" y="2652650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339" y="1"/>
                  </a:moveTo>
                  <a:cubicBezTo>
                    <a:pt x="165" y="1"/>
                    <a:pt x="1" y="175"/>
                    <a:pt x="42" y="339"/>
                  </a:cubicBezTo>
                  <a:cubicBezTo>
                    <a:pt x="83" y="472"/>
                    <a:pt x="216" y="596"/>
                    <a:pt x="339" y="596"/>
                  </a:cubicBezTo>
                  <a:lnTo>
                    <a:pt x="3414" y="596"/>
                  </a:lnTo>
                  <a:cubicBezTo>
                    <a:pt x="3589" y="596"/>
                    <a:pt x="3712" y="431"/>
                    <a:pt x="3671" y="257"/>
                  </a:cubicBezTo>
                  <a:cubicBezTo>
                    <a:pt x="3671" y="8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942588" y="2701875"/>
              <a:ext cx="92800" cy="14875"/>
            </a:xfrm>
            <a:custGeom>
              <a:rect b="b" l="l" r="r" t="t"/>
              <a:pathLst>
                <a:path extrusionOk="0" h="595" w="3712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414" y="595"/>
                  </a:lnTo>
                  <a:cubicBezTo>
                    <a:pt x="3589" y="595"/>
                    <a:pt x="3712" y="472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4735263" y="2554500"/>
              <a:ext cx="343950" cy="277075"/>
            </a:xfrm>
            <a:custGeom>
              <a:rect b="b" l="l" r="r" t="t"/>
              <a:pathLst>
                <a:path extrusionOk="0" h="11083" w="13758">
                  <a:moveTo>
                    <a:pt x="1753" y="595"/>
                  </a:moveTo>
                  <a:lnTo>
                    <a:pt x="1753" y="8069"/>
                  </a:ln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5126" y="595"/>
                  </a:moveTo>
                  <a:cubicBezTo>
                    <a:pt x="5690" y="595"/>
                    <a:pt x="6243" y="851"/>
                    <a:pt x="6582" y="1282"/>
                  </a:cubicBezTo>
                  <a:lnTo>
                    <a:pt x="6582" y="8540"/>
                  </a:lnTo>
                  <a:cubicBezTo>
                    <a:pt x="6151" y="8243"/>
                    <a:pt x="5639" y="8069"/>
                    <a:pt x="5126" y="8069"/>
                  </a:cubicBezTo>
                  <a:lnTo>
                    <a:pt x="4101" y="8069"/>
                  </a:lnTo>
                  <a:lnTo>
                    <a:pt x="4101" y="6449"/>
                  </a:lnTo>
                  <a:cubicBezTo>
                    <a:pt x="4152" y="6490"/>
                    <a:pt x="4193" y="6490"/>
                    <a:pt x="4234" y="6490"/>
                  </a:cubicBezTo>
                  <a:lnTo>
                    <a:pt x="5126" y="6490"/>
                  </a:lnTo>
                  <a:cubicBezTo>
                    <a:pt x="5259" y="6490"/>
                    <a:pt x="5382" y="6408"/>
                    <a:pt x="5433" y="6233"/>
                  </a:cubicBezTo>
                  <a:cubicBezTo>
                    <a:pt x="5433" y="6059"/>
                    <a:pt x="5300" y="5895"/>
                    <a:pt x="5126" y="5895"/>
                  </a:cubicBezTo>
                  <a:lnTo>
                    <a:pt x="4234" y="5895"/>
                  </a:lnTo>
                  <a:cubicBezTo>
                    <a:pt x="4193" y="5895"/>
                    <a:pt x="4152" y="5936"/>
                    <a:pt x="4101" y="5936"/>
                  </a:cubicBezTo>
                  <a:lnTo>
                    <a:pt x="4101" y="2522"/>
                  </a:lnTo>
                  <a:cubicBezTo>
                    <a:pt x="4152" y="2522"/>
                    <a:pt x="4193" y="2563"/>
                    <a:pt x="4234" y="2563"/>
                  </a:cubicBezTo>
                  <a:lnTo>
                    <a:pt x="5126" y="2563"/>
                  </a:lnTo>
                  <a:cubicBezTo>
                    <a:pt x="5259" y="2563"/>
                    <a:pt x="5382" y="2430"/>
                    <a:pt x="5433" y="2307"/>
                  </a:cubicBezTo>
                  <a:cubicBezTo>
                    <a:pt x="5433" y="2133"/>
                    <a:pt x="5300" y="1959"/>
                    <a:pt x="5126" y="1959"/>
                  </a:cubicBezTo>
                  <a:lnTo>
                    <a:pt x="4234" y="1959"/>
                  </a:lnTo>
                  <a:cubicBezTo>
                    <a:pt x="4193" y="1959"/>
                    <a:pt x="4152" y="1959"/>
                    <a:pt x="4101" y="2010"/>
                  </a:cubicBezTo>
                  <a:lnTo>
                    <a:pt x="4101" y="595"/>
                  </a:lnTo>
                  <a:close/>
                  <a:moveTo>
                    <a:pt x="13163" y="595"/>
                  </a:moveTo>
                  <a:lnTo>
                    <a:pt x="13163" y="8069"/>
                  </a:lnTo>
                  <a:lnTo>
                    <a:pt x="8632" y="8069"/>
                  </a:lnTo>
                  <a:cubicBezTo>
                    <a:pt x="8119" y="8069"/>
                    <a:pt x="7607" y="8243"/>
                    <a:pt x="7176" y="8540"/>
                  </a:cubicBezTo>
                  <a:lnTo>
                    <a:pt x="7176" y="1282"/>
                  </a:lnTo>
                  <a:cubicBezTo>
                    <a:pt x="7525" y="851"/>
                    <a:pt x="8078" y="595"/>
                    <a:pt x="8632" y="595"/>
                  </a:cubicBezTo>
                  <a:close/>
                  <a:moveTo>
                    <a:pt x="1753" y="8673"/>
                  </a:moveTo>
                  <a:lnTo>
                    <a:pt x="1753" y="9606"/>
                  </a:lnTo>
                  <a:lnTo>
                    <a:pt x="605" y="9606"/>
                  </a:lnTo>
                  <a:lnTo>
                    <a:pt x="605" y="8673"/>
                  </a:lnTo>
                  <a:close/>
                  <a:moveTo>
                    <a:pt x="5126" y="8673"/>
                  </a:moveTo>
                  <a:cubicBezTo>
                    <a:pt x="5556" y="8673"/>
                    <a:pt x="5987" y="8837"/>
                    <a:pt x="6325" y="9094"/>
                  </a:cubicBezTo>
                  <a:cubicBezTo>
                    <a:pt x="6110" y="9227"/>
                    <a:pt x="5946" y="9391"/>
                    <a:pt x="5813" y="9606"/>
                  </a:cubicBezTo>
                  <a:lnTo>
                    <a:pt x="4101" y="9606"/>
                  </a:lnTo>
                  <a:lnTo>
                    <a:pt x="4101" y="8673"/>
                  </a:lnTo>
                  <a:close/>
                  <a:moveTo>
                    <a:pt x="13163" y="8673"/>
                  </a:moveTo>
                  <a:lnTo>
                    <a:pt x="13163" y="9606"/>
                  </a:lnTo>
                  <a:lnTo>
                    <a:pt x="7945" y="9606"/>
                  </a:lnTo>
                  <a:cubicBezTo>
                    <a:pt x="7822" y="9391"/>
                    <a:pt x="7648" y="9227"/>
                    <a:pt x="7433" y="9094"/>
                  </a:cubicBezTo>
                  <a:cubicBezTo>
                    <a:pt x="7781" y="8837"/>
                    <a:pt x="8201" y="8673"/>
                    <a:pt x="8632" y="8673"/>
                  </a:cubicBezTo>
                  <a:close/>
                  <a:moveTo>
                    <a:pt x="3506" y="595"/>
                  </a:moveTo>
                  <a:lnTo>
                    <a:pt x="3506" y="10211"/>
                  </a:lnTo>
                  <a:lnTo>
                    <a:pt x="3127" y="9904"/>
                  </a:lnTo>
                  <a:cubicBezTo>
                    <a:pt x="3076" y="9863"/>
                    <a:pt x="2994" y="9821"/>
                    <a:pt x="2953" y="9821"/>
                  </a:cubicBezTo>
                  <a:cubicBezTo>
                    <a:pt x="2871" y="9821"/>
                    <a:pt x="2819" y="9863"/>
                    <a:pt x="2778" y="9904"/>
                  </a:cubicBezTo>
                  <a:lnTo>
                    <a:pt x="2358" y="10211"/>
                  </a:lnTo>
                  <a:lnTo>
                    <a:pt x="2358" y="595"/>
                  </a:lnTo>
                  <a:close/>
                  <a:moveTo>
                    <a:pt x="308" y="1"/>
                  </a:moveTo>
                  <a:cubicBezTo>
                    <a:pt x="133" y="1"/>
                    <a:pt x="0" y="124"/>
                    <a:pt x="0" y="298"/>
                  </a:cubicBezTo>
                  <a:lnTo>
                    <a:pt x="0" y="8366"/>
                  </a:lnTo>
                  <a:lnTo>
                    <a:pt x="0" y="9904"/>
                  </a:lnTo>
                  <a:cubicBezTo>
                    <a:pt x="0" y="10078"/>
                    <a:pt x="133" y="10211"/>
                    <a:pt x="308" y="10211"/>
                  </a:cubicBezTo>
                  <a:lnTo>
                    <a:pt x="1753" y="10211"/>
                  </a:lnTo>
                  <a:lnTo>
                    <a:pt x="1753" y="10765"/>
                  </a:lnTo>
                  <a:cubicBezTo>
                    <a:pt x="1753" y="10847"/>
                    <a:pt x="1794" y="10929"/>
                    <a:pt x="1886" y="11021"/>
                  </a:cubicBezTo>
                  <a:cubicBezTo>
                    <a:pt x="1927" y="11062"/>
                    <a:pt x="1992" y="11082"/>
                    <a:pt x="2056" y="11082"/>
                  </a:cubicBezTo>
                  <a:cubicBezTo>
                    <a:pt x="2120" y="11082"/>
                    <a:pt x="2184" y="11062"/>
                    <a:pt x="2225" y="11021"/>
                  </a:cubicBezTo>
                  <a:lnTo>
                    <a:pt x="2953" y="10508"/>
                  </a:lnTo>
                  <a:lnTo>
                    <a:pt x="3639" y="11021"/>
                  </a:lnTo>
                  <a:cubicBezTo>
                    <a:pt x="3680" y="11062"/>
                    <a:pt x="3762" y="11062"/>
                    <a:pt x="3803" y="11062"/>
                  </a:cubicBezTo>
                  <a:cubicBezTo>
                    <a:pt x="3844" y="11062"/>
                    <a:pt x="3937" y="11062"/>
                    <a:pt x="3978" y="11021"/>
                  </a:cubicBezTo>
                  <a:cubicBezTo>
                    <a:pt x="4060" y="10980"/>
                    <a:pt x="4101" y="10888"/>
                    <a:pt x="4101" y="10765"/>
                  </a:cubicBezTo>
                  <a:lnTo>
                    <a:pt x="4101" y="10211"/>
                  </a:lnTo>
                  <a:lnTo>
                    <a:pt x="5987" y="10211"/>
                  </a:lnTo>
                  <a:cubicBezTo>
                    <a:pt x="6110" y="10211"/>
                    <a:pt x="6243" y="10119"/>
                    <a:pt x="6284" y="9996"/>
                  </a:cubicBezTo>
                  <a:cubicBezTo>
                    <a:pt x="6366" y="9739"/>
                    <a:pt x="6623" y="9565"/>
                    <a:pt x="6879" y="9565"/>
                  </a:cubicBezTo>
                  <a:cubicBezTo>
                    <a:pt x="7135" y="9565"/>
                    <a:pt x="7350" y="9698"/>
                    <a:pt x="7433" y="9955"/>
                  </a:cubicBezTo>
                  <a:lnTo>
                    <a:pt x="7484" y="9996"/>
                  </a:lnTo>
                  <a:cubicBezTo>
                    <a:pt x="7525" y="10119"/>
                    <a:pt x="7607" y="10211"/>
                    <a:pt x="7740" y="10211"/>
                  </a:cubicBezTo>
                  <a:lnTo>
                    <a:pt x="13460" y="10211"/>
                  </a:lnTo>
                  <a:cubicBezTo>
                    <a:pt x="13635" y="10211"/>
                    <a:pt x="13758" y="10078"/>
                    <a:pt x="13758" y="9904"/>
                  </a:cubicBezTo>
                  <a:lnTo>
                    <a:pt x="13758" y="836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24"/>
                    <a:pt x="13635" y="1"/>
                    <a:pt x="13460" y="1"/>
                  </a:cubicBezTo>
                  <a:lnTo>
                    <a:pt x="8632" y="1"/>
                  </a:lnTo>
                  <a:cubicBezTo>
                    <a:pt x="7996" y="1"/>
                    <a:pt x="7350" y="257"/>
                    <a:pt x="6879" y="728"/>
                  </a:cubicBezTo>
                  <a:cubicBezTo>
                    <a:pt x="6407" y="257"/>
                    <a:pt x="577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Trends in Infrastructure Automation</a:t>
            </a:r>
            <a:endParaRPr/>
          </a:p>
        </p:txBody>
      </p:sp>
      <p:sp>
        <p:nvSpPr>
          <p:cNvPr id="547" name="Google Shape;547;p47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Shrey</a:t>
            </a:r>
            <a:endParaRPr/>
          </a:p>
        </p:txBody>
      </p:sp>
      <p:sp>
        <p:nvSpPr>
          <p:cNvPr id="548" name="Google Shape;548;p47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/>
          <p:nvPr/>
        </p:nvSpPr>
        <p:spPr>
          <a:xfrm>
            <a:off x="461382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8"/>
          <p:cNvSpPr/>
          <p:nvPr/>
        </p:nvSpPr>
        <p:spPr>
          <a:xfrm>
            <a:off x="461382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8"/>
          <p:cNvSpPr/>
          <p:nvPr/>
        </p:nvSpPr>
        <p:spPr>
          <a:xfrm>
            <a:off x="1237775" y="289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1237775" y="13243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Trends in Infrastructure Automation</a:t>
            </a:r>
            <a:endParaRPr/>
          </a:p>
        </p:txBody>
      </p:sp>
      <p:sp>
        <p:nvSpPr>
          <p:cNvPr id="558" name="Google Shape;558;p48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ML optimize infrastructure management. Predictive scaling and self-heal.</a:t>
            </a:r>
            <a:endParaRPr/>
          </a:p>
        </p:txBody>
      </p:sp>
      <p:sp>
        <p:nvSpPr>
          <p:cNvPr id="559" name="Google Shape;559;p48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deployments in serverless environments and reducing infrastructure.</a:t>
            </a:r>
            <a:endParaRPr/>
          </a:p>
        </p:txBody>
      </p:sp>
      <p:sp>
        <p:nvSpPr>
          <p:cNvPr id="560" name="Google Shape;560;p48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Seamless provisioning across AWS, Azure and enhanced orchestration tools for cloud agnostic deployments.</a:t>
            </a:r>
            <a:endParaRPr/>
          </a:p>
        </p:txBody>
      </p:sp>
      <p:sp>
        <p:nvSpPr>
          <p:cNvPr id="561" name="Google Shape;561;p48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infrastructure through Git repositories and automating security &amp; compliance enforcement.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8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AI-driven Automation</a:t>
            </a:r>
            <a:endParaRPr/>
          </a:p>
        </p:txBody>
      </p:sp>
      <p:sp>
        <p:nvSpPr>
          <p:cNvPr id="563" name="Google Shape;563;p48"/>
          <p:cNvSpPr txBox="1"/>
          <p:nvPr>
            <p:ph idx="6" type="subTitle"/>
          </p:nvPr>
        </p:nvSpPr>
        <p:spPr>
          <a:xfrm>
            <a:off x="5132675" y="1524200"/>
            <a:ext cx="37299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&amp; Edge Computing</a:t>
            </a:r>
            <a:endParaRPr/>
          </a:p>
        </p:txBody>
      </p:sp>
      <p:sp>
        <p:nvSpPr>
          <p:cNvPr id="564" name="Google Shape;564;p48"/>
          <p:cNvSpPr txBox="1"/>
          <p:nvPr>
            <p:ph idx="7" type="subTitle"/>
          </p:nvPr>
        </p:nvSpPr>
        <p:spPr>
          <a:xfrm>
            <a:off x="1762575" y="3091850"/>
            <a:ext cx="30087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Automation</a:t>
            </a:r>
            <a:endParaRPr/>
          </a:p>
        </p:txBody>
      </p:sp>
      <p:sp>
        <p:nvSpPr>
          <p:cNvPr id="565" name="Google Shape;565;p48"/>
          <p:cNvSpPr txBox="1"/>
          <p:nvPr>
            <p:ph idx="8" type="subTitle"/>
          </p:nvPr>
        </p:nvSpPr>
        <p:spPr>
          <a:xfrm>
            <a:off x="5132675" y="3091850"/>
            <a:ext cx="31752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GitOps &amp; Policy as Code</a:t>
            </a:r>
            <a:endParaRPr/>
          </a:p>
        </p:txBody>
      </p:sp>
      <p:cxnSp>
        <p:nvCxnSpPr>
          <p:cNvPr id="566" name="Google Shape;566;p48"/>
          <p:cNvCxnSpPr>
            <a:stCxn id="556" idx="2"/>
            <a:endCxn id="555" idx="0"/>
          </p:cNvCxnSpPr>
          <p:nvPr/>
        </p:nvCxnSpPr>
        <p:spPr>
          <a:xfrm>
            <a:off x="1495925" y="1840663"/>
            <a:ext cx="0" cy="105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8"/>
          <p:cNvCxnSpPr>
            <a:stCxn id="555" idx="2"/>
          </p:cNvCxnSpPr>
          <p:nvPr/>
        </p:nvCxnSpPr>
        <p:spPr>
          <a:xfrm>
            <a:off x="1495925" y="3408275"/>
            <a:ext cx="0" cy="1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8"/>
          <p:cNvCxnSpPr>
            <a:stCxn id="554" idx="2"/>
            <a:endCxn id="553" idx="0"/>
          </p:cNvCxnSpPr>
          <p:nvPr/>
        </p:nvCxnSpPr>
        <p:spPr>
          <a:xfrm>
            <a:off x="4871975" y="1840663"/>
            <a:ext cx="0" cy="105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8"/>
          <p:cNvCxnSpPr>
            <a:stCxn id="553" idx="2"/>
          </p:cNvCxnSpPr>
          <p:nvPr/>
        </p:nvCxnSpPr>
        <p:spPr>
          <a:xfrm>
            <a:off x="4871975" y="3408275"/>
            <a:ext cx="0" cy="178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0" name="Google Shape;570;p48" title="internet_174215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75" y="2944606"/>
            <a:ext cx="410900" cy="41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525" y="2944625"/>
            <a:ext cx="410900" cy="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0475" y="1343650"/>
            <a:ext cx="410900" cy="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525" y="1343650"/>
            <a:ext cx="410900" cy="4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1"/>
          <p:cNvCxnSpPr>
            <a:stCxn id="299" idx="3"/>
          </p:cNvCxnSpPr>
          <p:nvPr/>
        </p:nvCxnSpPr>
        <p:spPr>
          <a:xfrm flipH="1">
            <a:off x="233350" y="3159975"/>
            <a:ext cx="7167900" cy="4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1"/>
          <p:cNvCxnSpPr>
            <a:stCxn id="301" idx="1"/>
          </p:cNvCxnSpPr>
          <p:nvPr/>
        </p:nvCxnSpPr>
        <p:spPr>
          <a:xfrm flipH="1" rot="10800000">
            <a:off x="919575" y="1477900"/>
            <a:ext cx="7981500" cy="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1" name="Google Shape;301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1"/>
          <p:cNvSpPr txBox="1"/>
          <p:nvPr>
            <p:ph idx="6" type="title"/>
          </p:nvPr>
        </p:nvSpPr>
        <p:spPr>
          <a:xfrm>
            <a:off x="919575" y="299502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4" name="Google Shape;304;p31"/>
          <p:cNvSpPr txBox="1"/>
          <p:nvPr>
            <p:ph idx="8" type="title"/>
          </p:nvPr>
        </p:nvSpPr>
        <p:spPr>
          <a:xfrm>
            <a:off x="2871375" y="1343713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1"/>
          <p:cNvSpPr txBox="1"/>
          <p:nvPr>
            <p:ph idx="14" type="title"/>
          </p:nvPr>
        </p:nvSpPr>
        <p:spPr>
          <a:xfrm>
            <a:off x="5015775" y="297062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06" name="Google Shape;306;p31"/>
          <p:cNvSpPr txBox="1"/>
          <p:nvPr>
            <p:ph idx="15" type="title"/>
          </p:nvPr>
        </p:nvSpPr>
        <p:spPr>
          <a:xfrm>
            <a:off x="5015775" y="13119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7" name="Google Shape;307;p31"/>
          <p:cNvSpPr txBox="1"/>
          <p:nvPr>
            <p:ph idx="16" type="subTitle"/>
          </p:nvPr>
        </p:nvSpPr>
        <p:spPr>
          <a:xfrm>
            <a:off x="788675" y="1844418"/>
            <a:ext cx="23055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Infrastructure Automation</a:t>
            </a:r>
            <a:endParaRPr/>
          </a:p>
        </p:txBody>
      </p:sp>
      <p:sp>
        <p:nvSpPr>
          <p:cNvPr id="308" name="Google Shape;308;p31"/>
          <p:cNvSpPr txBox="1"/>
          <p:nvPr>
            <p:ph idx="18" type="subTitle"/>
          </p:nvPr>
        </p:nvSpPr>
        <p:spPr>
          <a:xfrm>
            <a:off x="818500" y="3444725"/>
            <a:ext cx="19431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Infrastructure Automation </a:t>
            </a:r>
            <a:endParaRPr/>
          </a:p>
        </p:txBody>
      </p:sp>
      <p:sp>
        <p:nvSpPr>
          <p:cNvPr id="309" name="Google Shape;309;p31"/>
          <p:cNvSpPr txBox="1"/>
          <p:nvPr>
            <p:ph idx="19" type="subTitle"/>
          </p:nvPr>
        </p:nvSpPr>
        <p:spPr>
          <a:xfrm>
            <a:off x="2761600" y="1840348"/>
            <a:ext cx="2305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</a:t>
            </a:r>
            <a:endParaRPr/>
          </a:p>
        </p:txBody>
      </p:sp>
      <p:sp>
        <p:nvSpPr>
          <p:cNvPr id="310" name="Google Shape;310;p31"/>
          <p:cNvSpPr txBox="1"/>
          <p:nvPr>
            <p:ph idx="20" type="subTitle"/>
          </p:nvPr>
        </p:nvSpPr>
        <p:spPr>
          <a:xfrm>
            <a:off x="2761600" y="3444729"/>
            <a:ext cx="23055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of Infrastructure Automation</a:t>
            </a:r>
            <a:endParaRPr/>
          </a:p>
        </p:txBody>
      </p:sp>
      <p:sp>
        <p:nvSpPr>
          <p:cNvPr id="311" name="Google Shape;311;p31"/>
          <p:cNvSpPr txBox="1"/>
          <p:nvPr>
            <p:ph idx="21" type="subTitle"/>
          </p:nvPr>
        </p:nvSpPr>
        <p:spPr>
          <a:xfrm>
            <a:off x="4931025" y="1837088"/>
            <a:ext cx="23055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and Terraform Overview</a:t>
            </a:r>
            <a:endParaRPr/>
          </a:p>
        </p:txBody>
      </p:sp>
      <p:sp>
        <p:nvSpPr>
          <p:cNvPr id="312" name="Google Shape;312;p31"/>
          <p:cNvSpPr txBox="1"/>
          <p:nvPr>
            <p:ph idx="7" type="title"/>
          </p:nvPr>
        </p:nvSpPr>
        <p:spPr>
          <a:xfrm>
            <a:off x="7035550" y="131197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/>
          <p:nvPr>
            <p:ph idx="17" type="subTitle"/>
          </p:nvPr>
        </p:nvSpPr>
        <p:spPr>
          <a:xfrm>
            <a:off x="6900875" y="1840353"/>
            <a:ext cx="23055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Infrastructure Automation</a:t>
            </a:r>
            <a:endParaRPr/>
          </a:p>
        </p:txBody>
      </p:sp>
      <p:sp>
        <p:nvSpPr>
          <p:cNvPr id="314" name="Google Shape;314;p31"/>
          <p:cNvSpPr txBox="1"/>
          <p:nvPr>
            <p:ph idx="14" type="title"/>
          </p:nvPr>
        </p:nvSpPr>
        <p:spPr>
          <a:xfrm>
            <a:off x="2871375" y="297792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5" name="Google Shape;315;p31"/>
          <p:cNvSpPr txBox="1"/>
          <p:nvPr>
            <p:ph idx="20" type="subTitle"/>
          </p:nvPr>
        </p:nvSpPr>
        <p:spPr>
          <a:xfrm>
            <a:off x="4931025" y="3444725"/>
            <a:ext cx="18921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Successful Automation</a:t>
            </a:r>
            <a:endParaRPr/>
          </a:p>
        </p:txBody>
      </p:sp>
      <p:sp>
        <p:nvSpPr>
          <p:cNvPr id="299" name="Google Shape;299;p31"/>
          <p:cNvSpPr txBox="1"/>
          <p:nvPr>
            <p:ph idx="14" type="title"/>
          </p:nvPr>
        </p:nvSpPr>
        <p:spPr>
          <a:xfrm>
            <a:off x="7035550" y="2977125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16" name="Google Shape;316;p31"/>
          <p:cNvSpPr txBox="1"/>
          <p:nvPr>
            <p:ph idx="20" type="subTitle"/>
          </p:nvPr>
        </p:nvSpPr>
        <p:spPr>
          <a:xfrm>
            <a:off x="6900875" y="3444725"/>
            <a:ext cx="1943100" cy="10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Trends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Automation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type="title"/>
          </p:nvPr>
        </p:nvSpPr>
        <p:spPr>
          <a:xfrm>
            <a:off x="984577" y="1195875"/>
            <a:ext cx="6105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</a:t>
            </a:r>
            <a:r>
              <a:rPr lang="en"/>
              <a:t>Listening</a:t>
            </a:r>
            <a:r>
              <a:rPr lang="en"/>
              <a:t>!</a:t>
            </a:r>
            <a:endParaRPr/>
          </a:p>
        </p:txBody>
      </p:sp>
      <p:pic>
        <p:nvPicPr>
          <p:cNvPr id="579" name="Google Shape;5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75" y="3368050"/>
            <a:ext cx="5637750" cy="5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9"/>
          <p:cNvSpPr txBox="1"/>
          <p:nvPr>
            <p:ph idx="1" type="subTitle"/>
          </p:nvPr>
        </p:nvSpPr>
        <p:spPr>
          <a:xfrm>
            <a:off x="3065900" y="3067600"/>
            <a:ext cx="14442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</p:txBody>
      </p:sp>
      <p:sp>
        <p:nvSpPr>
          <p:cNvPr id="581" name="Google Shape;581;p49"/>
          <p:cNvSpPr txBox="1"/>
          <p:nvPr/>
        </p:nvSpPr>
        <p:spPr>
          <a:xfrm>
            <a:off x="1146600" y="3483725"/>
            <a:ext cx="7247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Research</a:t>
            </a: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Paper Name :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Automating Infrastructure Management: Benefits and Challenges of Ansible and Terraform Implementation Across Sectors.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Link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: </a:t>
            </a:r>
            <a:r>
              <a:rPr lang="en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/>
              </a:rPr>
              <a:t>https://ijsrcseit.com/index.php/home/article/view/CSEIT241051032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Infrastructure Automation</a:t>
            </a:r>
            <a:endParaRPr/>
          </a:p>
        </p:txBody>
      </p:sp>
      <p:sp>
        <p:nvSpPr>
          <p:cNvPr id="322" name="Google Shape;322;p32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Shakti</a:t>
            </a:r>
            <a:endParaRPr/>
          </a:p>
        </p:txBody>
      </p:sp>
      <p:sp>
        <p:nvSpPr>
          <p:cNvPr id="323" name="Google Shape;323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5098325" y="1207750"/>
            <a:ext cx="3749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Automates and versions infrastructure provisioning and management, enhancing efficiency.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5094375" y="2051975"/>
            <a:ext cx="37497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Originated in the early 2000s with virtualization; evolved through script-based automation and configuration tools.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5094375" y="2898875"/>
            <a:ext cx="3749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Ansible (configuration management) and Terraform (resource orchestration) play crucial roles in IaC adoption.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5098325" y="3738900"/>
            <a:ext cx="3749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Enhances operational efficiency, scalability, and reliability; widely used across industries.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355700" y="2586275"/>
            <a:ext cx="1685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Introduction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Concept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Evolution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Key Technologies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Industry Impact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338" name="Google Shape;338;p33"/>
          <p:cNvCxnSpPr>
            <a:stCxn id="333" idx="3"/>
            <a:endCxn id="334" idx="1"/>
          </p:cNvCxnSpPr>
          <p:nvPr/>
        </p:nvCxnSpPr>
        <p:spPr>
          <a:xfrm flipH="1" rot="10800000">
            <a:off x="2040800" y="1559675"/>
            <a:ext cx="844200" cy="12657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3"/>
          <p:cNvCxnSpPr>
            <a:stCxn id="333" idx="3"/>
            <a:endCxn id="335" idx="1"/>
          </p:cNvCxnSpPr>
          <p:nvPr/>
        </p:nvCxnSpPr>
        <p:spPr>
          <a:xfrm flipH="1" rot="10800000">
            <a:off x="2040800" y="2403575"/>
            <a:ext cx="844200" cy="421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3"/>
          <p:cNvCxnSpPr>
            <a:stCxn id="333" idx="3"/>
            <a:endCxn id="336" idx="1"/>
          </p:cNvCxnSpPr>
          <p:nvPr/>
        </p:nvCxnSpPr>
        <p:spPr>
          <a:xfrm>
            <a:off x="2040800" y="2825375"/>
            <a:ext cx="844200" cy="421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3"/>
          <p:cNvCxnSpPr>
            <a:stCxn id="333" idx="3"/>
            <a:endCxn id="337" idx="1"/>
          </p:cNvCxnSpPr>
          <p:nvPr/>
        </p:nvCxnSpPr>
        <p:spPr>
          <a:xfrm>
            <a:off x="2040800" y="2825375"/>
            <a:ext cx="844200" cy="12657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" name="Google Shape;342;p33"/>
          <p:cNvGrpSpPr/>
          <p:nvPr/>
        </p:nvGrpSpPr>
        <p:grpSpPr>
          <a:xfrm>
            <a:off x="1095870" y="1996617"/>
            <a:ext cx="514759" cy="516741"/>
            <a:chOff x="1751813" y="2520150"/>
            <a:chExt cx="343700" cy="345000"/>
          </a:xfrm>
        </p:grpSpPr>
        <p:sp>
          <p:nvSpPr>
            <p:cNvPr id="343" name="Google Shape;343;p33"/>
            <p:cNvSpPr/>
            <p:nvPr/>
          </p:nvSpPr>
          <p:spPr>
            <a:xfrm>
              <a:off x="1949413" y="2527850"/>
              <a:ext cx="14900" cy="328850"/>
            </a:xfrm>
            <a:custGeom>
              <a:rect b="b" l="l" r="r" t="t"/>
              <a:pathLst>
                <a:path extrusionOk="0" h="13154" w="596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905588" y="2527850"/>
              <a:ext cx="14900" cy="329875"/>
            </a:xfrm>
            <a:custGeom>
              <a:rect b="b" l="l" r="r" t="t"/>
              <a:pathLst>
                <a:path extrusionOk="0" h="13195" w="596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044238" y="2575775"/>
              <a:ext cx="43850" cy="14900"/>
            </a:xfrm>
            <a:custGeom>
              <a:rect b="b" l="l" r="r" t="t"/>
              <a:pathLst>
                <a:path extrusionOk="0" h="596" w="1754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51813" y="2520150"/>
              <a:ext cx="256325" cy="345000"/>
            </a:xfrm>
            <a:custGeom>
              <a:rect b="b" l="l" r="r" t="t"/>
              <a:pathLst>
                <a:path extrusionOk="0" h="13800" w="10253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36813" y="2521350"/>
              <a:ext cx="58700" cy="343800"/>
            </a:xfrm>
            <a:custGeom>
              <a:rect b="b" l="l" r="r" t="t"/>
              <a:pathLst>
                <a:path extrusionOk="0" h="13752" w="2348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795638" y="2565000"/>
              <a:ext cx="70500" cy="15150"/>
            </a:xfrm>
            <a:custGeom>
              <a:rect b="b" l="l" r="r" t="t"/>
              <a:pathLst>
                <a:path extrusionOk="0" h="606" w="282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795638" y="2608825"/>
              <a:ext cx="48975" cy="15150"/>
            </a:xfrm>
            <a:custGeom>
              <a:rect b="b" l="l" r="r" t="t"/>
              <a:pathLst>
                <a:path extrusionOk="0" h="606" w="1959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</a:t>
            </a:r>
            <a:endParaRPr/>
          </a:p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Shakti</a:t>
            </a:r>
            <a:endParaRPr/>
          </a:p>
        </p:txBody>
      </p:sp>
      <p:sp>
        <p:nvSpPr>
          <p:cNvPr id="356" name="Google Shape;356;p3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(IaC)</a:t>
            </a:r>
            <a:endParaRPr/>
          </a:p>
        </p:txBody>
      </p:sp>
      <p:sp>
        <p:nvSpPr>
          <p:cNvPr id="362" name="Google Shape;362;p35"/>
          <p:cNvSpPr txBox="1"/>
          <p:nvPr>
            <p:ph idx="1" type="subTitle"/>
          </p:nvPr>
        </p:nvSpPr>
        <p:spPr>
          <a:xfrm>
            <a:off x="4575068" y="18889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Uses code to define and manage infrastructure.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Enables automation, scalability, and consistency.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Tools like Terraform, Ansible, and CloudFormation help in provisioning and managing infrastructure efficiently.</a:t>
            </a:r>
            <a:endParaRPr/>
          </a:p>
        </p:txBody>
      </p:sp>
      <p:sp>
        <p:nvSpPr>
          <p:cNvPr id="363" name="Google Shape;363;p35"/>
          <p:cNvSpPr txBox="1"/>
          <p:nvPr>
            <p:ph idx="2" type="subTitle"/>
          </p:nvPr>
        </p:nvSpPr>
        <p:spPr>
          <a:xfrm>
            <a:off x="593275" y="18889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Setting up servers, networks, and configurations manually.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Prone to human errors and inconsistencies.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Time-consuming and difficult to scale.</a:t>
            </a:r>
            <a:endParaRPr/>
          </a:p>
        </p:txBody>
      </p:sp>
      <p:sp>
        <p:nvSpPr>
          <p:cNvPr id="364" name="Google Shape;364;p35"/>
          <p:cNvSpPr txBox="1"/>
          <p:nvPr>
            <p:ph idx="3" type="subTitle"/>
          </p:nvPr>
        </p:nvSpPr>
        <p:spPr>
          <a:xfrm>
            <a:off x="796200" y="1603650"/>
            <a:ext cx="38520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Infrastructure Management (Old Way)</a:t>
            </a:r>
            <a:endParaRPr/>
          </a:p>
        </p:txBody>
      </p:sp>
      <p:sp>
        <p:nvSpPr>
          <p:cNvPr id="365" name="Google Shape;365;p35"/>
          <p:cNvSpPr txBox="1"/>
          <p:nvPr>
            <p:ph idx="4" type="subTitle"/>
          </p:nvPr>
        </p:nvSpPr>
        <p:spPr>
          <a:xfrm>
            <a:off x="4803675" y="1603650"/>
            <a:ext cx="33945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 (New Way)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and Terraform Overview</a:t>
            </a:r>
            <a:endParaRPr/>
          </a:p>
        </p:txBody>
      </p:sp>
      <p:sp>
        <p:nvSpPr>
          <p:cNvPr id="371" name="Google Shape;371;p36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Ronit</a:t>
            </a:r>
            <a:endParaRPr/>
          </a:p>
        </p:txBody>
      </p:sp>
      <p:sp>
        <p:nvSpPr>
          <p:cNvPr id="372" name="Google Shape;372;p36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idx="4294967295" type="subTitle"/>
          </p:nvPr>
        </p:nvSpPr>
        <p:spPr>
          <a:xfrm>
            <a:off x="927125" y="2887863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How They Work Together?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 txBox="1"/>
          <p:nvPr>
            <p:ph idx="4294967295" type="subTitle"/>
          </p:nvPr>
        </p:nvSpPr>
        <p:spPr>
          <a:xfrm>
            <a:off x="991400" y="1125825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Ansible &amp; Terraform?</a:t>
            </a:r>
            <a:endParaRPr b="1"/>
          </a:p>
        </p:txBody>
      </p:sp>
      <p:sp>
        <p:nvSpPr>
          <p:cNvPr id="379" name="Google Shape;379;p37"/>
          <p:cNvSpPr txBox="1"/>
          <p:nvPr>
            <p:ph type="title"/>
          </p:nvPr>
        </p:nvSpPr>
        <p:spPr>
          <a:xfrm>
            <a:off x="422326" y="4557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and Terraform Overview</a:t>
            </a:r>
            <a:endParaRPr/>
          </a:p>
        </p:txBody>
      </p:sp>
      <p:graphicFrame>
        <p:nvGraphicFramePr>
          <p:cNvPr id="380" name="Google Shape;380;p37"/>
          <p:cNvGraphicFramePr/>
          <p:nvPr/>
        </p:nvGraphicFramePr>
        <p:xfrm>
          <a:off x="4764838" y="1125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{1473F82B-B447-41BD-8907-CE03DD572774}</a:tableStyleId>
              </a:tblPr>
              <a:tblGrid>
                <a:gridCol w="1180300"/>
                <a:gridCol w="1481875"/>
                <a:gridCol w="1248600"/>
              </a:tblGrid>
              <a:tr h="404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Feature</a:t>
                      </a:r>
                      <a:endParaRPr sz="160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Ansible</a:t>
                      </a:r>
                      <a:endParaRPr sz="160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Terraform</a:t>
                      </a:r>
                      <a:endParaRPr sz="160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Primary Function</a:t>
                      </a:r>
                      <a:endParaRPr b="1"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Configuration Management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Infrastructure Provisioning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Language</a:t>
                      </a:r>
                      <a:endParaRPr b="1"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YAML (imperative)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HCL (declarative)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State Management</a:t>
                      </a:r>
                      <a:endParaRPr b="1"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Stateless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Stateful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Execution Model</a:t>
                      </a:r>
                      <a:endParaRPr b="1"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Push-based (agentless)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Pull-based (stateful)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Learning Curve</a:t>
                      </a:r>
                      <a:endParaRPr b="1"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Moderate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Moderate to Steep</a:t>
                      </a:r>
                      <a:endParaRPr sz="12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1" name="Google Shape;381;p37"/>
          <p:cNvSpPr txBox="1"/>
          <p:nvPr>
            <p:ph idx="4294967295" type="subTitle"/>
          </p:nvPr>
        </p:nvSpPr>
        <p:spPr>
          <a:xfrm>
            <a:off x="880425" y="1404900"/>
            <a:ext cx="35559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Ansible: </a:t>
            </a:r>
            <a:r>
              <a:rPr lang="en"/>
              <a:t>Agentless automation tool for configuration management &amp; application deployment.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Terraform:</a:t>
            </a:r>
            <a:r>
              <a:rPr lang="en"/>
              <a:t> IaC tool for provisioning and managing cloud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 txBox="1"/>
          <p:nvPr>
            <p:ph idx="4294967295" type="subTitle"/>
          </p:nvPr>
        </p:nvSpPr>
        <p:spPr>
          <a:xfrm>
            <a:off x="880413" y="3172950"/>
            <a:ext cx="3637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Terraform provisions infrastructure, Ansible configures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in DevOps pipelines for end-to-end automation.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37"/>
          <p:cNvGrpSpPr/>
          <p:nvPr/>
        </p:nvGrpSpPr>
        <p:grpSpPr>
          <a:xfrm>
            <a:off x="633138" y="1219163"/>
            <a:ext cx="343700" cy="343725"/>
            <a:chOff x="5493613" y="1976825"/>
            <a:chExt cx="343700" cy="343725"/>
          </a:xfrm>
        </p:grpSpPr>
        <p:sp>
          <p:nvSpPr>
            <p:cNvPr id="384" name="Google Shape;384;p37"/>
            <p:cNvSpPr/>
            <p:nvPr/>
          </p:nvSpPr>
          <p:spPr>
            <a:xfrm>
              <a:off x="5493613" y="1976825"/>
              <a:ext cx="343700" cy="255050"/>
            </a:xfrm>
            <a:custGeom>
              <a:rect b="b" l="l" r="r" t="t"/>
              <a:pathLst>
                <a:path extrusionOk="0" h="10202" w="13748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5701713" y="2026800"/>
              <a:ext cx="92025" cy="15150"/>
            </a:xfrm>
            <a:custGeom>
              <a:rect b="b" l="l" r="r" t="t"/>
              <a:pathLst>
                <a:path extrusionOk="0" h="606" w="3681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5537438" y="2026800"/>
              <a:ext cx="92800" cy="15150"/>
            </a:xfrm>
            <a:custGeom>
              <a:rect b="b" l="l" r="r" t="t"/>
              <a:pathLst>
                <a:path extrusionOk="0" h="606" w="3712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537438" y="2076025"/>
              <a:ext cx="92800" cy="14875"/>
            </a:xfrm>
            <a:custGeom>
              <a:rect b="b" l="l" r="r" t="t"/>
              <a:pathLst>
                <a:path extrusionOk="0" h="595" w="3712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5537438" y="2125225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701713" y="2076025"/>
              <a:ext cx="92025" cy="14875"/>
            </a:xfrm>
            <a:custGeom>
              <a:rect b="b" l="l" r="r" t="t"/>
              <a:pathLst>
                <a:path extrusionOk="0" h="595" w="3681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745538" y="2125225"/>
              <a:ext cx="48200" cy="14900"/>
            </a:xfrm>
            <a:custGeom>
              <a:rect b="b" l="l" r="r" t="t"/>
              <a:pathLst>
                <a:path extrusionOk="0" h="596" w="1928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5592788" y="2141125"/>
              <a:ext cx="180450" cy="179425"/>
            </a:xfrm>
            <a:custGeom>
              <a:rect b="b" l="l" r="r" t="t"/>
              <a:pathLst>
                <a:path extrusionOk="0" h="7177" w="7218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633000" y="2940713"/>
            <a:ext cx="343975" cy="343725"/>
            <a:chOff x="4744988" y="1976825"/>
            <a:chExt cx="343975" cy="343725"/>
          </a:xfrm>
        </p:grpSpPr>
        <p:sp>
          <p:nvSpPr>
            <p:cNvPr id="393" name="Google Shape;393;p37"/>
            <p:cNvSpPr/>
            <p:nvPr/>
          </p:nvSpPr>
          <p:spPr>
            <a:xfrm>
              <a:off x="4788813" y="2020400"/>
              <a:ext cx="47950" cy="59125"/>
            </a:xfrm>
            <a:custGeom>
              <a:rect b="b" l="l" r="r" t="t"/>
              <a:pathLst>
                <a:path extrusionOk="0" h="2365" w="1918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744988" y="1976825"/>
              <a:ext cx="343975" cy="343725"/>
            </a:xfrm>
            <a:custGeom>
              <a:rect b="b" l="l" r="r" t="t"/>
              <a:pathLst>
                <a:path extrusionOk="0" h="13749" w="1375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843163" y="2064225"/>
              <a:ext cx="38450" cy="15150"/>
            </a:xfrm>
            <a:custGeom>
              <a:rect b="b" l="l" r="r" t="t"/>
              <a:pathLst>
                <a:path extrusionOk="0" h="606" w="1538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4788813" y="2108050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788813" y="2151475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953088" y="2108050"/>
              <a:ext cx="92050" cy="14900"/>
            </a:xfrm>
            <a:custGeom>
              <a:rect b="b" l="l" r="r" t="t"/>
              <a:pathLst>
                <a:path extrusionOk="0" h="596" w="3682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953088" y="2064225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953088" y="2020400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953088" y="2151875"/>
              <a:ext cx="70525" cy="14900"/>
            </a:xfrm>
            <a:custGeom>
              <a:rect b="b" l="l" r="r" t="t"/>
              <a:pathLst>
                <a:path extrusionOk="0" h="596" w="2821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2" name="Google Shape;402;p37"/>
          <p:cNvCxnSpPr/>
          <p:nvPr/>
        </p:nvCxnSpPr>
        <p:spPr>
          <a:xfrm>
            <a:off x="-809625" y="1323975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/>
          <p:nvPr/>
        </p:nvCxnSpPr>
        <p:spPr>
          <a:xfrm>
            <a:off x="-809625" y="3064963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1284500" y="1381300"/>
            <a:ext cx="5067600" cy="22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Infrastructure Automation</a:t>
            </a:r>
            <a:endParaRPr/>
          </a:p>
        </p:txBody>
      </p:sp>
      <p:sp>
        <p:nvSpPr>
          <p:cNvPr id="409" name="Google Shape;409;p38"/>
          <p:cNvSpPr txBox="1"/>
          <p:nvPr>
            <p:ph idx="1" type="subTitle"/>
          </p:nvPr>
        </p:nvSpPr>
        <p:spPr>
          <a:xfrm>
            <a:off x="1284500" y="365410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Ronit</a:t>
            </a:r>
            <a:endParaRPr/>
          </a:p>
        </p:txBody>
      </p:sp>
      <p:sp>
        <p:nvSpPr>
          <p:cNvPr id="410" name="Google Shape;410;p38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