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324" r:id="rId3"/>
    <p:sldId id="325" r:id="rId4"/>
    <p:sldId id="266" r:id="rId5"/>
    <p:sldId id="280" r:id="rId6"/>
    <p:sldId id="282" r:id="rId7"/>
    <p:sldId id="294" r:id="rId8"/>
    <p:sldId id="272" r:id="rId9"/>
    <p:sldId id="305" r:id="rId10"/>
    <p:sldId id="310" r:id="rId11"/>
    <p:sldId id="303" r:id="rId12"/>
    <p:sldId id="307" r:id="rId13"/>
    <p:sldId id="308" r:id="rId14"/>
    <p:sldId id="302" r:id="rId15"/>
    <p:sldId id="273" r:id="rId16"/>
    <p:sldId id="306" r:id="rId17"/>
    <p:sldId id="312" r:id="rId18"/>
    <p:sldId id="311" r:id="rId19"/>
    <p:sldId id="313" r:id="rId20"/>
    <p:sldId id="315" r:id="rId21"/>
    <p:sldId id="316" r:id="rId22"/>
    <p:sldId id="261" r:id="rId23"/>
    <p:sldId id="284" r:id="rId24"/>
    <p:sldId id="323" r:id="rId25"/>
    <p:sldId id="286" r:id="rId26"/>
    <p:sldId id="322" r:id="rId27"/>
    <p:sldId id="318" r:id="rId28"/>
    <p:sldId id="321" r:id="rId29"/>
    <p:sldId id="287" r:id="rId30"/>
    <p:sldId id="320" r:id="rId31"/>
    <p:sldId id="300" r:id="rId32"/>
    <p:sldId id="30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hen" initials="C" lastIdx="1" clrIdx="0">
    <p:extLst>
      <p:ext uri="{19B8F6BF-5375-455C-9EA6-DF929625EA0E}">
        <p15:presenceInfo xmlns:p15="http://schemas.microsoft.com/office/powerpoint/2012/main" userId="4ce74c61e94e5c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113" d="100"/>
          <a:sy n="113" d="100"/>
        </p:scale>
        <p:origin x="6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C1E8B-2EA8-4C93-A634-1AEDAB8A579A}"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1911CFB-515E-40C9-8AF0-884C6C98D8A7}" type="slidenum">
              <a:rPr lang="en-US" smtClean="0"/>
              <a:t>‹#›</a:t>
            </a:fld>
            <a:endParaRPr lang="en-US"/>
          </a:p>
        </p:txBody>
      </p:sp>
    </p:spTree>
    <p:extLst>
      <p:ext uri="{BB962C8B-B14F-4D97-AF65-F5344CB8AC3E}">
        <p14:creationId xmlns:p14="http://schemas.microsoft.com/office/powerpoint/2010/main" val="228575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C1E8B-2EA8-4C93-A634-1AEDAB8A579A}"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1056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C1E8B-2EA8-4C93-A634-1AEDAB8A579A}"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3617817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C1E8B-2EA8-4C93-A634-1AEDAB8A579A}"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195713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36C1E8B-2EA8-4C93-A634-1AEDAB8A579A}" type="datetimeFigureOut">
              <a:rPr lang="en-US" smtClean="0"/>
              <a:t>6/19/2024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1911CFB-515E-40C9-8AF0-884C6C98D8A7}" type="slidenum">
              <a:rPr lang="en-US" smtClean="0"/>
              <a:t>‹#›</a:t>
            </a:fld>
            <a:endParaRPr lang="en-US"/>
          </a:p>
        </p:txBody>
      </p:sp>
    </p:spTree>
    <p:extLst>
      <p:ext uri="{BB962C8B-B14F-4D97-AF65-F5344CB8AC3E}">
        <p14:creationId xmlns:p14="http://schemas.microsoft.com/office/powerpoint/2010/main" val="171732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C1E8B-2EA8-4C93-A634-1AEDAB8A579A}"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350953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C1E8B-2EA8-4C93-A634-1AEDAB8A579A}"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416330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C1E8B-2EA8-4C93-A634-1AEDAB8A579A}"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259942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C1E8B-2EA8-4C93-A634-1AEDAB8A579A}"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35608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C1E8B-2EA8-4C93-A634-1AEDAB8A579A}"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228490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C1E8B-2EA8-4C93-A634-1AEDAB8A579A}" type="datetimeFigureOut">
              <a:rPr lang="en-US" smtClean="0"/>
              <a:t>6/19/2024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1911CFB-515E-40C9-8AF0-884C6C98D8A7}" type="slidenum">
              <a:rPr lang="en-US" smtClean="0"/>
              <a:t>‹#›</a:t>
            </a:fld>
            <a:endParaRPr lang="en-US"/>
          </a:p>
        </p:txBody>
      </p:sp>
    </p:spTree>
    <p:extLst>
      <p:ext uri="{BB962C8B-B14F-4D97-AF65-F5344CB8AC3E}">
        <p14:creationId xmlns:p14="http://schemas.microsoft.com/office/powerpoint/2010/main" val="179195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36C1E8B-2EA8-4C93-A634-1AEDAB8A579A}" type="datetimeFigureOut">
              <a:rPr lang="en-US" smtClean="0"/>
              <a:t>6/19/2024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1911CFB-515E-40C9-8AF0-884C6C98D8A7}" type="slidenum">
              <a:rPr lang="en-US" smtClean="0"/>
              <a:t>‹#›</a:t>
            </a:fld>
            <a:endParaRPr lang="en-US"/>
          </a:p>
        </p:txBody>
      </p:sp>
    </p:spTree>
    <p:extLst>
      <p:ext uri="{BB962C8B-B14F-4D97-AF65-F5344CB8AC3E}">
        <p14:creationId xmlns:p14="http://schemas.microsoft.com/office/powerpoint/2010/main" val="317219393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03E6-A7E2-95B9-F570-2A6FEF9942D4}"/>
              </a:ext>
            </a:extLst>
          </p:cNvPr>
          <p:cNvSpPr>
            <a:spLocks noGrp="1"/>
          </p:cNvSpPr>
          <p:nvPr>
            <p:ph type="ctrTitle"/>
          </p:nvPr>
        </p:nvSpPr>
        <p:spPr>
          <a:xfrm>
            <a:off x="894965" y="850635"/>
            <a:ext cx="9144000" cy="958360"/>
          </a:xfrm>
        </p:spPr>
        <p:txBody>
          <a:bodyPr>
            <a:normAutofit fontScale="90000"/>
          </a:bodyPr>
          <a:lstStyle/>
          <a:p>
            <a:r>
              <a:rPr lang="en-US" sz="6000" dirty="0">
                <a:solidFill>
                  <a:srgbClr val="B93A3A"/>
                </a:solidFill>
                <a:latin typeface="Bahnschrift SemiBold" panose="020B0502040204020203" pitchFamily="34" charset="0"/>
              </a:rPr>
              <a:t>Happy Insurance Project</a:t>
            </a:r>
          </a:p>
        </p:txBody>
      </p:sp>
      <p:sp>
        <p:nvSpPr>
          <p:cNvPr id="3" name="Subtitle 2">
            <a:extLst>
              <a:ext uri="{FF2B5EF4-FFF2-40B4-BE49-F238E27FC236}">
                <a16:creationId xmlns:a16="http://schemas.microsoft.com/office/drawing/2014/main" id="{4E809669-1861-2DC7-51B1-70C261013502}"/>
              </a:ext>
            </a:extLst>
          </p:cNvPr>
          <p:cNvSpPr>
            <a:spLocks noGrp="1"/>
          </p:cNvSpPr>
          <p:nvPr>
            <p:ph type="subTitle" idx="1"/>
          </p:nvPr>
        </p:nvSpPr>
        <p:spPr>
          <a:xfrm>
            <a:off x="1607127" y="2072496"/>
            <a:ext cx="9144000" cy="4369868"/>
          </a:xfrm>
        </p:spPr>
        <p:txBody>
          <a:bodyPr/>
          <a:lstStyle/>
          <a:p>
            <a:pPr algn="just"/>
            <a:r>
              <a:rPr lang="en-GB" dirty="0"/>
              <a:t>This project completed by:</a:t>
            </a:r>
          </a:p>
          <a:p>
            <a:pPr algn="just"/>
            <a:r>
              <a:rPr lang="en-GB" dirty="0"/>
              <a:t>						</a:t>
            </a:r>
            <a:r>
              <a:rPr lang="he-IL" dirty="0"/>
              <a:t>       </a:t>
            </a:r>
            <a:r>
              <a:rPr lang="en-GB" dirty="0"/>
              <a:t>Ronit Schwartz</a:t>
            </a:r>
          </a:p>
        </p:txBody>
      </p:sp>
    </p:spTree>
    <p:extLst>
      <p:ext uri="{BB962C8B-B14F-4D97-AF65-F5344CB8AC3E}">
        <p14:creationId xmlns:p14="http://schemas.microsoft.com/office/powerpoint/2010/main" val="24719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2223B-972E-AADB-3D95-2BDDDC69878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F6F2FF3-06AB-7BF6-13AE-99D047C1507A}"/>
              </a:ext>
            </a:extLst>
          </p:cNvPr>
          <p:cNvSpPr>
            <a:spLocks noGrp="1"/>
          </p:cNvSpPr>
          <p:nvPr>
            <p:ph type="title"/>
          </p:nvPr>
        </p:nvSpPr>
        <p:spPr>
          <a:xfrm>
            <a:off x="-76200" y="354279"/>
            <a:ext cx="10515600" cy="406401"/>
          </a:xfrm>
        </p:spPr>
        <p:txBody>
          <a:bodyPr vert="horz" lIns="91440" tIns="45720" rIns="91440" bIns="45720" rtlCol="0" anchor="ctr">
            <a:normAutofit fontScale="90000"/>
          </a:bodyPr>
          <a:lstStyle/>
          <a:p>
            <a:pPr algn="ctr"/>
            <a:r>
              <a:rPr lang="en-US" sz="2200" b="1" u="sng" dirty="0">
                <a:solidFill>
                  <a:srgbClr val="C00000"/>
                </a:solidFill>
                <a:cs typeface="Times New Roman" panose="02020603050405020304" pitchFamily="18" charset="0"/>
              </a:rPr>
              <a:t>Total Revenue Over Time</a:t>
            </a:r>
            <a:br>
              <a:rPr lang="en-US" sz="2200" b="1" u="sng" dirty="0">
                <a:solidFill>
                  <a:srgbClr val="C00000"/>
                </a:solidFill>
                <a:cs typeface="Times New Roman" panose="02020603050405020304" pitchFamily="18" charset="0"/>
              </a:rPr>
            </a:br>
            <a:br>
              <a:rPr lang="en-US" sz="2200" b="1" u="sng" dirty="0">
                <a:solidFill>
                  <a:srgbClr val="C00000"/>
                </a:solidFill>
                <a:cs typeface="Times New Roman" panose="02020603050405020304" pitchFamily="18" charset="0"/>
              </a:rPr>
            </a:br>
            <a:endParaRPr lang="en-US" sz="22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639595D8-E16B-07B5-A9B1-B693C5DC7CEB}"/>
              </a:ext>
            </a:extLst>
          </p:cNvPr>
          <p:cNvSpPr>
            <a:spLocks noGrp="1"/>
          </p:cNvSpPr>
          <p:nvPr>
            <p:ph idx="1"/>
          </p:nvPr>
        </p:nvSpPr>
        <p:spPr>
          <a:xfrm>
            <a:off x="404446" y="677334"/>
            <a:ext cx="11368454" cy="6180666"/>
          </a:xfrm>
        </p:spPr>
        <p:txBody>
          <a:bodyPr>
            <a:normAutofit/>
          </a:bodyPr>
          <a:lstStyle/>
          <a:p>
            <a:r>
              <a:rPr lang="en-US" sz="1600" b="0" i="0" dirty="0">
                <a:solidFill>
                  <a:srgbClr val="0D0D0D"/>
                </a:solidFill>
                <a:effectLst/>
              </a:rPr>
              <a:t>This analysis also delves into the annual growth rates for three critical financial indicators: sales volumes, profit, and average unit price, comparing their performance year-over-year. For instance, a significant detail from 2012 shows a 7.82% increase in the average unit price compared to 2011. Such comparisons offer insights into the company's operational success and prevailing market trends.</a:t>
            </a:r>
          </a:p>
          <a:p>
            <a:endParaRPr lang="en-US" sz="1800" dirty="0">
              <a:solidFill>
                <a:srgbClr val="0D0D0D"/>
              </a:solidFill>
              <a:latin typeface="Söhne"/>
            </a:endParaRPr>
          </a:p>
        </p:txBody>
      </p:sp>
      <p:sp>
        <p:nvSpPr>
          <p:cNvPr id="9" name="Rectangle 6">
            <a:extLst>
              <a:ext uri="{FF2B5EF4-FFF2-40B4-BE49-F238E27FC236}">
                <a16:creationId xmlns:a16="http://schemas.microsoft.com/office/drawing/2014/main" id="{8502AC44-97C7-32FD-39E4-04D1563BC809}"/>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72C18D22-AB86-D492-33DD-A914DC8D5166}"/>
              </a:ext>
            </a:extLst>
          </p:cNvPr>
          <p:cNvPicPr>
            <a:picLocks noChangeAspect="1"/>
          </p:cNvPicPr>
          <p:nvPr/>
        </p:nvPicPr>
        <p:blipFill>
          <a:blip r:embed="rId2"/>
          <a:stretch>
            <a:fillRect/>
          </a:stretch>
        </p:blipFill>
        <p:spPr>
          <a:xfrm>
            <a:off x="656209" y="2056820"/>
            <a:ext cx="10306974" cy="3669024"/>
          </a:xfrm>
          <a:prstGeom prst="rect">
            <a:avLst/>
          </a:prstGeom>
        </p:spPr>
      </p:pic>
    </p:spTree>
    <p:extLst>
      <p:ext uri="{BB962C8B-B14F-4D97-AF65-F5344CB8AC3E}">
        <p14:creationId xmlns:p14="http://schemas.microsoft.com/office/powerpoint/2010/main" val="236592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995DB-5AD3-4E1A-B57A-CE31047B1060}"/>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A21ACD7E-43C2-0503-50B9-302264F6D23F}"/>
              </a:ext>
            </a:extLst>
          </p:cNvPr>
          <p:cNvSpPr>
            <a:spLocks noGrp="1"/>
          </p:cNvSpPr>
          <p:nvPr>
            <p:ph type="title"/>
          </p:nvPr>
        </p:nvSpPr>
        <p:spPr>
          <a:xfrm>
            <a:off x="222908" y="441123"/>
            <a:ext cx="10515600" cy="478936"/>
          </a:xfrm>
        </p:spPr>
        <p:txBody>
          <a:bodyPr>
            <a:normAutofit fontScale="90000"/>
          </a:bodyPr>
          <a:lstStyle/>
          <a:p>
            <a:pPr algn="ctr"/>
            <a:r>
              <a:rPr lang="en-US" sz="2000" b="1" u="sng" dirty="0">
                <a:solidFill>
                  <a:srgbClr val="C00000"/>
                </a:solidFill>
                <a:cs typeface="Times New Roman" panose="02020603050405020304" pitchFamily="18" charset="0"/>
              </a:rPr>
              <a:t>Customer Segmentation</a:t>
            </a:r>
            <a:br>
              <a:rPr lang="en-US" sz="800" b="1" i="0" dirty="0">
                <a:solidFill>
                  <a:srgbClr val="0D0D0D"/>
                </a:solidFill>
                <a:effectLst/>
                <a:latin typeface="Söhne"/>
              </a:rPr>
            </a:br>
            <a:endParaRPr lang="en-US" sz="20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042286B7-827E-4062-5FBA-4A2BC131DF17}"/>
              </a:ext>
            </a:extLst>
          </p:cNvPr>
          <p:cNvSpPr>
            <a:spLocks noGrp="1"/>
          </p:cNvSpPr>
          <p:nvPr>
            <p:ph idx="1"/>
          </p:nvPr>
        </p:nvSpPr>
        <p:spPr>
          <a:xfrm>
            <a:off x="160764" y="783219"/>
            <a:ext cx="11500340" cy="5697416"/>
          </a:xfrm>
        </p:spPr>
        <p:txBody>
          <a:bodyPr>
            <a:normAutofit/>
          </a:bodyPr>
          <a:lstStyle/>
          <a:p>
            <a:pPr algn="l"/>
            <a:r>
              <a:rPr lang="en-US" sz="1600" dirty="0">
                <a:solidFill>
                  <a:srgbClr val="0D0D0D"/>
                </a:solidFill>
              </a:rPr>
              <a:t>Happy Insurance boasts a diverse and international clientele, serving 94 unique customers across 68 countries, demonstrating a robust global presence. One customer, Latasha, is noted for appearing twice under different roles: once in Italy as a Distributor and again in Nigeria as an End-User.</a:t>
            </a:r>
          </a:p>
          <a:p>
            <a:pPr algn="l"/>
            <a:r>
              <a:rPr lang="en-US" sz="1600" dirty="0">
                <a:solidFill>
                  <a:srgbClr val="0D0D0D"/>
                </a:solidFill>
              </a:rPr>
              <a:t> The company's business is significantly tilted towards the Distributor sector, which accounts for over two-thirds of its customer base, with 63 instances. This sector alone has generated 2,142 orders, contributing $692,894 in revenue, compared to the End-User sector's 840 orders and $234,306 in revenue.</a:t>
            </a:r>
          </a:p>
          <a:p>
            <a:r>
              <a:rPr lang="en-US" sz="1600" dirty="0">
                <a:solidFill>
                  <a:srgbClr val="0D0D0D"/>
                </a:solidFill>
              </a:rPr>
              <a:t>The balance between Distributors and End-Users suggests a versatile market strategy, And highlight the significant impact of industry type on sales performance with a strong performance from distributors.</a:t>
            </a:r>
          </a:p>
          <a:p>
            <a:pPr algn="l"/>
            <a:endParaRPr lang="en-US" sz="1600" dirty="0">
              <a:solidFill>
                <a:srgbClr val="0D0D0D"/>
              </a:solidFill>
              <a:latin typeface="Söhne"/>
            </a:endParaRPr>
          </a:p>
          <a:p>
            <a:pPr marL="0" indent="0" algn="l">
              <a:buNone/>
            </a:pPr>
            <a:endParaRPr lang="en-US" sz="1600" b="0" i="0" dirty="0">
              <a:solidFill>
                <a:srgbClr val="0D0D0D"/>
              </a:solidFill>
              <a:effectLst/>
              <a:latin typeface="Söhne"/>
            </a:endParaRPr>
          </a:p>
          <a:p>
            <a:pPr marL="0" indent="0" algn="l">
              <a:buNone/>
            </a:pPr>
            <a:endParaRPr lang="en-US" sz="1800" b="1" i="0" dirty="0">
              <a:solidFill>
                <a:srgbClr val="0D0D0D"/>
              </a:solidFill>
              <a:effectLst/>
              <a:latin typeface="Söhne"/>
            </a:endParaRPr>
          </a:p>
          <a:p>
            <a:pPr algn="l">
              <a:lnSpc>
                <a:spcPct val="150000"/>
              </a:lnSpc>
            </a:pPr>
            <a:endParaRPr lang="en-US" sz="1200" dirty="0">
              <a:latin typeface="Rockwell" panose="02060603020205020403" pitchFamily="18" charset="0"/>
            </a:endParaRPr>
          </a:p>
        </p:txBody>
      </p:sp>
      <p:pic>
        <p:nvPicPr>
          <p:cNvPr id="5" name="Picture 4">
            <a:extLst>
              <a:ext uri="{FF2B5EF4-FFF2-40B4-BE49-F238E27FC236}">
                <a16:creationId xmlns:a16="http://schemas.microsoft.com/office/drawing/2014/main" id="{0A8547EF-FB24-62A7-E7EF-66FDCC019DBB}"/>
              </a:ext>
            </a:extLst>
          </p:cNvPr>
          <p:cNvPicPr>
            <a:picLocks noChangeAspect="1"/>
          </p:cNvPicPr>
          <p:nvPr/>
        </p:nvPicPr>
        <p:blipFill>
          <a:blip r:embed="rId2"/>
          <a:stretch>
            <a:fillRect/>
          </a:stretch>
        </p:blipFill>
        <p:spPr>
          <a:xfrm>
            <a:off x="649831" y="4785072"/>
            <a:ext cx="4295031" cy="1842108"/>
          </a:xfrm>
          <a:prstGeom prst="rect">
            <a:avLst/>
          </a:prstGeom>
        </p:spPr>
      </p:pic>
      <p:pic>
        <p:nvPicPr>
          <p:cNvPr id="8" name="Picture 7">
            <a:extLst>
              <a:ext uri="{FF2B5EF4-FFF2-40B4-BE49-F238E27FC236}">
                <a16:creationId xmlns:a16="http://schemas.microsoft.com/office/drawing/2014/main" id="{832886C2-59CD-F3C1-0146-8C2801E0DB31}"/>
              </a:ext>
            </a:extLst>
          </p:cNvPr>
          <p:cNvPicPr>
            <a:picLocks noChangeAspect="1"/>
          </p:cNvPicPr>
          <p:nvPr/>
        </p:nvPicPr>
        <p:blipFill>
          <a:blip r:embed="rId3"/>
          <a:stretch>
            <a:fillRect/>
          </a:stretch>
        </p:blipFill>
        <p:spPr>
          <a:xfrm>
            <a:off x="649831" y="3631927"/>
            <a:ext cx="4295032" cy="1092432"/>
          </a:xfrm>
          <a:prstGeom prst="rect">
            <a:avLst/>
          </a:prstGeom>
        </p:spPr>
      </p:pic>
      <p:pic>
        <p:nvPicPr>
          <p:cNvPr id="10" name="Picture 9">
            <a:extLst>
              <a:ext uri="{FF2B5EF4-FFF2-40B4-BE49-F238E27FC236}">
                <a16:creationId xmlns:a16="http://schemas.microsoft.com/office/drawing/2014/main" id="{69D6D313-4D26-C87A-8DB4-43B0B94D54E9}"/>
              </a:ext>
            </a:extLst>
          </p:cNvPr>
          <p:cNvPicPr>
            <a:picLocks noChangeAspect="1"/>
          </p:cNvPicPr>
          <p:nvPr/>
        </p:nvPicPr>
        <p:blipFill>
          <a:blip r:embed="rId4"/>
          <a:stretch>
            <a:fillRect/>
          </a:stretch>
        </p:blipFill>
        <p:spPr>
          <a:xfrm>
            <a:off x="5203352" y="3631927"/>
            <a:ext cx="5968764" cy="2995253"/>
          </a:xfrm>
          <a:prstGeom prst="rect">
            <a:avLst/>
          </a:prstGeom>
        </p:spPr>
      </p:pic>
    </p:spTree>
    <p:extLst>
      <p:ext uri="{BB962C8B-B14F-4D97-AF65-F5344CB8AC3E}">
        <p14:creationId xmlns:p14="http://schemas.microsoft.com/office/powerpoint/2010/main" val="192067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95B7F-BD62-8CDC-967F-999FEFADCF1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120162A2-9589-16E3-31E8-3194D9328313}"/>
              </a:ext>
            </a:extLst>
          </p:cNvPr>
          <p:cNvSpPr>
            <a:spLocks noGrp="1"/>
          </p:cNvSpPr>
          <p:nvPr>
            <p:ph type="title"/>
          </p:nvPr>
        </p:nvSpPr>
        <p:spPr>
          <a:xfrm>
            <a:off x="222908" y="441123"/>
            <a:ext cx="10515600" cy="478936"/>
          </a:xfrm>
        </p:spPr>
        <p:txBody>
          <a:bodyPr>
            <a:normAutofit fontScale="90000"/>
          </a:bodyPr>
          <a:lstStyle/>
          <a:p>
            <a:pPr algn="ctr"/>
            <a:r>
              <a:rPr lang="en-US" sz="2000" b="1" u="sng" dirty="0">
                <a:solidFill>
                  <a:srgbClr val="C00000"/>
                </a:solidFill>
                <a:cs typeface="Times New Roman" panose="02020603050405020304" pitchFamily="18" charset="0"/>
              </a:rPr>
              <a:t>Customer Segmentation</a:t>
            </a:r>
            <a:br>
              <a:rPr lang="en-US" sz="800" b="1" i="0" dirty="0">
                <a:solidFill>
                  <a:srgbClr val="0D0D0D"/>
                </a:solidFill>
                <a:effectLst/>
                <a:latin typeface="Söhne"/>
              </a:rPr>
            </a:br>
            <a:endParaRPr lang="en-US" sz="20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EB9E4BD4-CF7C-8E53-A7CE-88207DA21E73}"/>
              </a:ext>
            </a:extLst>
          </p:cNvPr>
          <p:cNvSpPr>
            <a:spLocks noGrp="1"/>
          </p:cNvSpPr>
          <p:nvPr>
            <p:ph idx="1"/>
          </p:nvPr>
        </p:nvSpPr>
        <p:spPr>
          <a:xfrm>
            <a:off x="160764" y="783219"/>
            <a:ext cx="11500340" cy="5697416"/>
          </a:xfrm>
        </p:spPr>
        <p:txBody>
          <a:bodyPr>
            <a:normAutofit/>
          </a:bodyPr>
          <a:lstStyle/>
          <a:p>
            <a:pPr algn="l"/>
            <a:r>
              <a:rPr lang="en-US" sz="1600" b="0" i="0" dirty="0">
                <a:solidFill>
                  <a:srgbClr val="0D0D0D"/>
                </a:solidFill>
                <a:effectLst/>
              </a:rPr>
              <a:t>Happy Insurance exhibits a strategic emphasis on the EMEA (Europe, the Middle East, and Africa) region, which hosts the majority of its clientele, numbering 61. </a:t>
            </a:r>
          </a:p>
          <a:p>
            <a:pPr algn="l"/>
            <a:r>
              <a:rPr lang="en-US" sz="1600" b="0" i="0" dirty="0">
                <a:solidFill>
                  <a:srgbClr val="0D0D0D"/>
                </a:solidFill>
                <a:effectLst/>
              </a:rPr>
              <a:t>This focus underscores the company's adaptability and dedication to meeting diverse insurance needs across these varied regions. Notably, the company boasts an evenly distributed customer base across several countries, including the USA, Spain, Poland, South Africa, and others, with each of these nations hosting two customers. This distribution indicates a wide and balanced international presence, with 52 countries having two customers and 42 hosting one.</a:t>
            </a:r>
          </a:p>
          <a:p>
            <a:pPr algn="l"/>
            <a:r>
              <a:rPr lang="en-US" sz="1600" b="0" i="0" dirty="0">
                <a:solidFill>
                  <a:srgbClr val="0D0D0D"/>
                </a:solidFill>
                <a:effectLst/>
              </a:rPr>
              <a:t>The analysis reveals that Happy Insurance performs strongly in the EMEA and APAC (Asia Pacific) regions, with room for strategic expansion in the Americas. </a:t>
            </a:r>
          </a:p>
          <a:p>
            <a:pPr algn="l"/>
            <a:r>
              <a:rPr lang="en-US" sz="1600" b="0" i="0" dirty="0">
                <a:solidFill>
                  <a:srgbClr val="0D0D0D"/>
                </a:solidFill>
                <a:effectLst/>
              </a:rPr>
              <a:t>The EMEA region leads in sales and revenue, contributing significantly to the company's success. </a:t>
            </a:r>
          </a:p>
          <a:p>
            <a:pPr algn="l"/>
            <a:r>
              <a:rPr lang="en-US" sz="1600" b="0" i="0" dirty="0">
                <a:solidFill>
                  <a:srgbClr val="0D0D0D"/>
                </a:solidFill>
                <a:effectLst/>
              </a:rPr>
              <a:t>The APAC region follows, showing strong activity and market presence. However, the Americas lag behind in performance metrics, suggesting potential for growth.</a:t>
            </a:r>
          </a:p>
          <a:p>
            <a:pPr algn="l"/>
            <a:r>
              <a:rPr lang="en-US" sz="1600" b="0" i="0" dirty="0">
                <a:solidFill>
                  <a:srgbClr val="0D0D0D"/>
                </a:solidFill>
                <a:effectLst/>
              </a:rPr>
              <a:t>In terms of product performance, life insurance policies are the top revenue generators in both the EMEA and APAC regions, with health insurance following. </a:t>
            </a:r>
          </a:p>
          <a:p>
            <a:pPr algn="l"/>
            <a:r>
              <a:rPr lang="en-US" sz="1600" b="0" i="0" dirty="0">
                <a:solidFill>
                  <a:srgbClr val="0D0D0D"/>
                </a:solidFill>
                <a:effectLst/>
              </a:rPr>
              <a:t>The UK, Switzerland, and Italy are key contributors in the EMEA, while India stands out in the APAC region. </a:t>
            </a:r>
          </a:p>
          <a:p>
            <a:pPr algn="l"/>
            <a:r>
              <a:rPr lang="en-US" sz="1600" b="0" i="0" dirty="0">
                <a:solidFill>
                  <a:srgbClr val="0D0D0D"/>
                </a:solidFill>
                <a:effectLst/>
              </a:rPr>
              <a:t>In the Americas, health and life insurance are primary revenue sources, with the US and Canada being significant markets but showing different dynamics in terms of product profitability.</a:t>
            </a:r>
          </a:p>
          <a:p>
            <a:pPr algn="l"/>
            <a:r>
              <a:rPr lang="en-US" sz="1600" b="0" i="0" dirty="0">
                <a:solidFill>
                  <a:srgbClr val="0D0D0D"/>
                </a:solidFill>
                <a:effectLst/>
              </a:rPr>
              <a:t>Overall, Happy Insurance's global footprint and customized service approach cater to a wide-reaching, distributor-based clientele, with a notable presence across EMEA, APAC, and potential for growth in the Americas.</a:t>
            </a:r>
          </a:p>
          <a:p>
            <a:pPr algn="l">
              <a:lnSpc>
                <a:spcPct val="150000"/>
              </a:lnSpc>
            </a:pPr>
            <a:endParaRPr lang="en-US" sz="1600" dirty="0"/>
          </a:p>
        </p:txBody>
      </p:sp>
    </p:spTree>
    <p:extLst>
      <p:ext uri="{BB962C8B-B14F-4D97-AF65-F5344CB8AC3E}">
        <p14:creationId xmlns:p14="http://schemas.microsoft.com/office/powerpoint/2010/main" val="108947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7F169-66D3-E329-A6CA-A0038B7A101F}"/>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7A01FE24-27A6-7CA0-B371-0C68E3B482D8}"/>
              </a:ext>
            </a:extLst>
          </p:cNvPr>
          <p:cNvSpPr>
            <a:spLocks noGrp="1"/>
          </p:cNvSpPr>
          <p:nvPr>
            <p:ph type="title"/>
          </p:nvPr>
        </p:nvSpPr>
        <p:spPr>
          <a:xfrm>
            <a:off x="222908" y="441123"/>
            <a:ext cx="10515600" cy="478936"/>
          </a:xfrm>
        </p:spPr>
        <p:txBody>
          <a:bodyPr>
            <a:normAutofit fontScale="90000"/>
          </a:bodyPr>
          <a:lstStyle/>
          <a:p>
            <a:pPr algn="ctr"/>
            <a:r>
              <a:rPr lang="en-US" sz="2000" b="1" u="sng" dirty="0">
                <a:solidFill>
                  <a:srgbClr val="C00000"/>
                </a:solidFill>
                <a:cs typeface="Times New Roman" panose="02020603050405020304" pitchFamily="18" charset="0"/>
              </a:rPr>
              <a:t>Customer Segmentation</a:t>
            </a:r>
            <a:br>
              <a:rPr lang="en-US" sz="800" b="1" i="0" dirty="0">
                <a:solidFill>
                  <a:srgbClr val="0D0D0D"/>
                </a:solidFill>
                <a:effectLst/>
                <a:latin typeface="Söhne"/>
              </a:rPr>
            </a:br>
            <a:endParaRPr lang="en-US" sz="20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8A7160AD-56C1-497C-48C9-BE48E610737D}"/>
              </a:ext>
            </a:extLst>
          </p:cNvPr>
          <p:cNvSpPr>
            <a:spLocks noGrp="1"/>
          </p:cNvSpPr>
          <p:nvPr>
            <p:ph idx="1"/>
          </p:nvPr>
        </p:nvSpPr>
        <p:spPr>
          <a:xfrm>
            <a:off x="160764" y="783219"/>
            <a:ext cx="11500340" cy="5697416"/>
          </a:xfrm>
        </p:spPr>
        <p:txBody>
          <a:bodyPr>
            <a:normAutofit/>
          </a:bodyPr>
          <a:lstStyle/>
          <a:p>
            <a:pPr marL="0" indent="0" algn="l">
              <a:buNone/>
            </a:pPr>
            <a:endParaRPr lang="en-US" sz="1600" b="0" i="0" dirty="0">
              <a:solidFill>
                <a:srgbClr val="0D0D0D"/>
              </a:solidFill>
              <a:effectLst/>
              <a:latin typeface="Söhne"/>
            </a:endParaRPr>
          </a:p>
          <a:p>
            <a:pPr marL="0" indent="0" algn="l">
              <a:buNone/>
            </a:pPr>
            <a:endParaRPr lang="en-US" sz="1800" b="1" i="0" dirty="0">
              <a:solidFill>
                <a:srgbClr val="0D0D0D"/>
              </a:solidFill>
              <a:effectLst/>
              <a:latin typeface="Söhne"/>
            </a:endParaRPr>
          </a:p>
          <a:p>
            <a:pPr algn="l">
              <a:lnSpc>
                <a:spcPct val="150000"/>
              </a:lnSpc>
            </a:pPr>
            <a:endParaRPr lang="en-US" sz="1200" dirty="0">
              <a:latin typeface="Rockwell" panose="02060603020205020403" pitchFamily="18" charset="0"/>
            </a:endParaRPr>
          </a:p>
        </p:txBody>
      </p:sp>
      <p:pic>
        <p:nvPicPr>
          <p:cNvPr id="10" name="Picture 9">
            <a:extLst>
              <a:ext uri="{FF2B5EF4-FFF2-40B4-BE49-F238E27FC236}">
                <a16:creationId xmlns:a16="http://schemas.microsoft.com/office/drawing/2014/main" id="{110DB6D8-B349-C655-4A3D-E9E56C8B79CC}"/>
              </a:ext>
            </a:extLst>
          </p:cNvPr>
          <p:cNvPicPr>
            <a:picLocks noChangeAspect="1"/>
          </p:cNvPicPr>
          <p:nvPr/>
        </p:nvPicPr>
        <p:blipFill>
          <a:blip r:embed="rId2"/>
          <a:stretch>
            <a:fillRect/>
          </a:stretch>
        </p:blipFill>
        <p:spPr>
          <a:xfrm>
            <a:off x="222908" y="822432"/>
            <a:ext cx="4229317" cy="3163440"/>
          </a:xfrm>
          <a:prstGeom prst="rect">
            <a:avLst/>
          </a:prstGeom>
        </p:spPr>
      </p:pic>
      <p:pic>
        <p:nvPicPr>
          <p:cNvPr id="9" name="Picture 8">
            <a:extLst>
              <a:ext uri="{FF2B5EF4-FFF2-40B4-BE49-F238E27FC236}">
                <a16:creationId xmlns:a16="http://schemas.microsoft.com/office/drawing/2014/main" id="{F1ACF238-87AC-B38F-2ECE-C010E2BFA482}"/>
              </a:ext>
            </a:extLst>
          </p:cNvPr>
          <p:cNvPicPr>
            <a:picLocks noChangeAspect="1"/>
          </p:cNvPicPr>
          <p:nvPr/>
        </p:nvPicPr>
        <p:blipFill>
          <a:blip r:embed="rId3"/>
          <a:stretch>
            <a:fillRect/>
          </a:stretch>
        </p:blipFill>
        <p:spPr>
          <a:xfrm>
            <a:off x="5238166" y="783219"/>
            <a:ext cx="5961640" cy="3120711"/>
          </a:xfrm>
          <a:prstGeom prst="rect">
            <a:avLst/>
          </a:prstGeom>
        </p:spPr>
      </p:pic>
      <p:pic>
        <p:nvPicPr>
          <p:cNvPr id="5" name="Picture 4">
            <a:extLst>
              <a:ext uri="{FF2B5EF4-FFF2-40B4-BE49-F238E27FC236}">
                <a16:creationId xmlns:a16="http://schemas.microsoft.com/office/drawing/2014/main" id="{FD452178-0640-B590-26C7-C244F54D0828}"/>
              </a:ext>
            </a:extLst>
          </p:cNvPr>
          <p:cNvPicPr>
            <a:picLocks noChangeAspect="1"/>
          </p:cNvPicPr>
          <p:nvPr/>
        </p:nvPicPr>
        <p:blipFill>
          <a:blip r:embed="rId4"/>
          <a:stretch>
            <a:fillRect/>
          </a:stretch>
        </p:blipFill>
        <p:spPr>
          <a:xfrm>
            <a:off x="957986" y="4496684"/>
            <a:ext cx="3621360" cy="2095662"/>
          </a:xfrm>
          <a:prstGeom prst="rect">
            <a:avLst/>
          </a:prstGeom>
        </p:spPr>
      </p:pic>
      <p:sp>
        <p:nvSpPr>
          <p:cNvPr id="6" name="TextBox 5">
            <a:extLst>
              <a:ext uri="{FF2B5EF4-FFF2-40B4-BE49-F238E27FC236}">
                <a16:creationId xmlns:a16="http://schemas.microsoft.com/office/drawing/2014/main" id="{6A215299-56DD-061B-80FC-C004C972632E}"/>
              </a:ext>
            </a:extLst>
          </p:cNvPr>
          <p:cNvSpPr txBox="1"/>
          <p:nvPr/>
        </p:nvSpPr>
        <p:spPr>
          <a:xfrm>
            <a:off x="2929972" y="4025085"/>
            <a:ext cx="6493362" cy="369332"/>
          </a:xfrm>
          <a:prstGeom prst="rect">
            <a:avLst/>
          </a:prstGeom>
          <a:noFill/>
        </p:spPr>
        <p:txBody>
          <a:bodyPr wrap="square" rtlCol="0">
            <a:spAutoFit/>
          </a:bodyPr>
          <a:lstStyle/>
          <a:p>
            <a:r>
              <a:rPr lang="en-US" b="1" u="sng" dirty="0"/>
              <a:t>Top/Bottom 5 Countries by Highest/Lowest Revenue</a:t>
            </a:r>
          </a:p>
        </p:txBody>
      </p:sp>
      <p:pic>
        <p:nvPicPr>
          <p:cNvPr id="8" name="Picture 7">
            <a:extLst>
              <a:ext uri="{FF2B5EF4-FFF2-40B4-BE49-F238E27FC236}">
                <a16:creationId xmlns:a16="http://schemas.microsoft.com/office/drawing/2014/main" id="{86CA511A-85DD-6652-02D2-660FE80B7AC8}"/>
              </a:ext>
            </a:extLst>
          </p:cNvPr>
          <p:cNvPicPr>
            <a:picLocks noChangeAspect="1"/>
          </p:cNvPicPr>
          <p:nvPr/>
        </p:nvPicPr>
        <p:blipFill>
          <a:blip r:embed="rId5"/>
          <a:stretch>
            <a:fillRect/>
          </a:stretch>
        </p:blipFill>
        <p:spPr>
          <a:xfrm>
            <a:off x="5801974" y="4496684"/>
            <a:ext cx="3621360" cy="2013720"/>
          </a:xfrm>
          <a:prstGeom prst="rect">
            <a:avLst/>
          </a:prstGeom>
        </p:spPr>
      </p:pic>
    </p:spTree>
    <p:extLst>
      <p:ext uri="{BB962C8B-B14F-4D97-AF65-F5344CB8AC3E}">
        <p14:creationId xmlns:p14="http://schemas.microsoft.com/office/powerpoint/2010/main" val="291377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CAAE3-5966-4441-5996-669BDE80F86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C969DF2-53FD-48B6-7E0E-19BFC2CA052A}"/>
              </a:ext>
            </a:extLst>
          </p:cNvPr>
          <p:cNvSpPr>
            <a:spLocks noGrp="1"/>
          </p:cNvSpPr>
          <p:nvPr>
            <p:ph type="title"/>
          </p:nvPr>
        </p:nvSpPr>
        <p:spPr>
          <a:xfrm>
            <a:off x="838200" y="373918"/>
            <a:ext cx="10515600" cy="478936"/>
          </a:xfrm>
        </p:spPr>
        <p:txBody>
          <a:bodyPr>
            <a:normAutofit/>
          </a:bodyPr>
          <a:lstStyle/>
          <a:p>
            <a:pPr algn="ctr"/>
            <a:r>
              <a:rPr lang="en-US" sz="2000" b="1" u="sng" dirty="0">
                <a:solidFill>
                  <a:srgbClr val="C00000"/>
                </a:solidFill>
                <a:cs typeface="Times New Roman" panose="02020603050405020304" pitchFamily="18" charset="0"/>
              </a:rPr>
              <a:t>Customer Segmentation</a:t>
            </a:r>
            <a:endParaRPr lang="en-US" sz="2000" b="1" u="sng" dirty="0">
              <a:solidFill>
                <a:srgbClr val="C00000"/>
              </a:solidFill>
              <a:ea typeface="Times New Roman" panose="02020603050405020304" pitchFamily="18" charset="0"/>
              <a:cs typeface="Times New Roman" panose="02020603050405020304" pitchFamily="18" charset="0"/>
            </a:endParaRPr>
          </a:p>
        </p:txBody>
      </p:sp>
      <p:sp>
        <p:nvSpPr>
          <p:cNvPr id="10" name="מציין מיקום תוכן 2">
            <a:extLst>
              <a:ext uri="{FF2B5EF4-FFF2-40B4-BE49-F238E27FC236}">
                <a16:creationId xmlns:a16="http://schemas.microsoft.com/office/drawing/2014/main" id="{B9D20B52-6B1A-634C-F835-D0A1C7BEC34E}"/>
              </a:ext>
            </a:extLst>
          </p:cNvPr>
          <p:cNvSpPr>
            <a:spLocks noGrp="1"/>
          </p:cNvSpPr>
          <p:nvPr>
            <p:ph idx="1"/>
          </p:nvPr>
        </p:nvSpPr>
        <p:spPr>
          <a:xfrm>
            <a:off x="400974" y="852854"/>
            <a:ext cx="10817726" cy="629717"/>
          </a:xfrm>
        </p:spPr>
        <p:txBody>
          <a:bodyPr>
            <a:noAutofit/>
          </a:bodyPr>
          <a:lstStyle/>
          <a:p>
            <a:pPr algn="l">
              <a:lnSpc>
                <a:spcPct val="150000"/>
              </a:lnSpc>
            </a:pPr>
            <a:r>
              <a:rPr lang="en-US" sz="1600" dirty="0"/>
              <a:t>This map highlights the countries and regions where our customers are located, with special emphasis on the EMEA region, illustrating our extensive international reach</a:t>
            </a:r>
          </a:p>
        </p:txBody>
      </p:sp>
      <p:pic>
        <p:nvPicPr>
          <p:cNvPr id="12" name="Picture 11">
            <a:extLst>
              <a:ext uri="{FF2B5EF4-FFF2-40B4-BE49-F238E27FC236}">
                <a16:creationId xmlns:a16="http://schemas.microsoft.com/office/drawing/2014/main" id="{019FFB07-30B6-653C-9BB3-04723BF9757B}"/>
              </a:ext>
            </a:extLst>
          </p:cNvPr>
          <p:cNvPicPr>
            <a:picLocks noChangeAspect="1"/>
          </p:cNvPicPr>
          <p:nvPr/>
        </p:nvPicPr>
        <p:blipFill>
          <a:blip r:embed="rId2"/>
          <a:stretch>
            <a:fillRect/>
          </a:stretch>
        </p:blipFill>
        <p:spPr>
          <a:xfrm>
            <a:off x="400974" y="1710383"/>
            <a:ext cx="10817726" cy="4880231"/>
          </a:xfrm>
          <a:prstGeom prst="rect">
            <a:avLst/>
          </a:prstGeom>
        </p:spPr>
      </p:pic>
    </p:spTree>
    <p:extLst>
      <p:ext uri="{BB962C8B-B14F-4D97-AF65-F5344CB8AC3E}">
        <p14:creationId xmlns:p14="http://schemas.microsoft.com/office/powerpoint/2010/main" val="381195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96662" y="373918"/>
            <a:ext cx="10515600" cy="478936"/>
          </a:xfrm>
        </p:spPr>
        <p:txBody>
          <a:bodyPr vert="horz" lIns="91440" tIns="45720" rIns="91440" bIns="45720" rtlCol="0" anchor="ctr">
            <a:normAutofit/>
          </a:bodyPr>
          <a:lstStyle/>
          <a:p>
            <a:pPr algn="ctr"/>
            <a:r>
              <a:rPr lang="en-US" sz="2200" b="1" u="sng" dirty="0">
                <a:solidFill>
                  <a:srgbClr val="C00000"/>
                </a:solidFill>
                <a:cs typeface="Times New Roman" panose="02020603050405020304" pitchFamily="18" charset="0"/>
              </a:rPr>
              <a:t>Product Analysis</a:t>
            </a:r>
          </a:p>
        </p:txBody>
      </p:sp>
      <p:sp>
        <p:nvSpPr>
          <p:cNvPr id="3" name="מציין מיקום תוכן 2"/>
          <p:cNvSpPr>
            <a:spLocks noGrp="1"/>
          </p:cNvSpPr>
          <p:nvPr>
            <p:ph idx="1"/>
          </p:nvPr>
        </p:nvSpPr>
        <p:spPr>
          <a:xfrm>
            <a:off x="222908" y="852854"/>
            <a:ext cx="11500340" cy="5697416"/>
          </a:xfrm>
        </p:spPr>
        <p:txBody>
          <a:bodyPr>
            <a:normAutofit/>
          </a:bodyPr>
          <a:lstStyle/>
          <a:p>
            <a:pPr algn="l"/>
            <a:r>
              <a:rPr lang="en-US" sz="1600" b="0" i="0" dirty="0">
                <a:solidFill>
                  <a:srgbClr val="0D0D0D"/>
                </a:solidFill>
                <a:effectLst/>
              </a:rPr>
              <a:t>Premium products are key to Happy Insurance's revenue, suggesting a focus on enhancing these offerings and marketing to boost revenue further. </a:t>
            </a:r>
          </a:p>
          <a:p>
            <a:pPr algn="l"/>
            <a:r>
              <a:rPr lang="en-US" sz="1600" b="0" i="0" dirty="0">
                <a:solidFill>
                  <a:srgbClr val="0D0D0D"/>
                </a:solidFill>
                <a:effectLst/>
              </a:rPr>
              <a:t>The company, well-established in premium insurance products, is poised for growth by adapting to customer needs, especially within Life and Health Insurance. Strategic expansion and leveraging strengths in core markets are essential for future success. </a:t>
            </a:r>
          </a:p>
          <a:p>
            <a:pPr algn="l"/>
            <a:r>
              <a:rPr lang="en-US" sz="1600" b="0" i="0" dirty="0">
                <a:solidFill>
                  <a:srgbClr val="0D0D0D"/>
                </a:solidFill>
                <a:effectLst/>
              </a:rPr>
              <a:t>Life Insurance is the top revenue generator, followed by Health Insurance, indicating the potential for growth through new or improved products and cross-selling opportunities. This approach, emphasizing Life Insurance due to its substantial revenue impact, can guide product development and marketing strategies</a:t>
            </a:r>
            <a:br>
              <a:rPr lang="en-US" sz="1200" b="0" i="0" dirty="0">
                <a:solidFill>
                  <a:srgbClr val="0D0D0D"/>
                </a:solidFill>
                <a:effectLst/>
                <a:latin typeface="Söhne"/>
              </a:rPr>
            </a:br>
            <a:endParaRPr lang="en-US" sz="1300" dirty="0">
              <a:latin typeface="Rockwell" panose="02060603020205020403" pitchFamily="18" charset="0"/>
            </a:endParaRPr>
          </a:p>
        </p:txBody>
      </p:sp>
      <p:pic>
        <p:nvPicPr>
          <p:cNvPr id="7" name="Picture 6">
            <a:extLst>
              <a:ext uri="{FF2B5EF4-FFF2-40B4-BE49-F238E27FC236}">
                <a16:creationId xmlns:a16="http://schemas.microsoft.com/office/drawing/2014/main" id="{E12897C4-5E44-3034-28EA-A5E3B30B2190}"/>
              </a:ext>
            </a:extLst>
          </p:cNvPr>
          <p:cNvPicPr>
            <a:picLocks noChangeAspect="1"/>
          </p:cNvPicPr>
          <p:nvPr/>
        </p:nvPicPr>
        <p:blipFill>
          <a:blip r:embed="rId2"/>
          <a:stretch>
            <a:fillRect/>
          </a:stretch>
        </p:blipFill>
        <p:spPr>
          <a:xfrm>
            <a:off x="296662" y="3429000"/>
            <a:ext cx="5068002" cy="2839637"/>
          </a:xfrm>
          <a:prstGeom prst="rect">
            <a:avLst/>
          </a:prstGeom>
        </p:spPr>
      </p:pic>
      <p:pic>
        <p:nvPicPr>
          <p:cNvPr id="12" name="Picture 11">
            <a:extLst>
              <a:ext uri="{FF2B5EF4-FFF2-40B4-BE49-F238E27FC236}">
                <a16:creationId xmlns:a16="http://schemas.microsoft.com/office/drawing/2014/main" id="{F2519837-4003-CD7B-F1B5-081393A17418}"/>
              </a:ext>
            </a:extLst>
          </p:cNvPr>
          <p:cNvPicPr>
            <a:picLocks noChangeAspect="1"/>
          </p:cNvPicPr>
          <p:nvPr/>
        </p:nvPicPr>
        <p:blipFill>
          <a:blip r:embed="rId3"/>
          <a:stretch>
            <a:fillRect/>
          </a:stretch>
        </p:blipFill>
        <p:spPr>
          <a:xfrm>
            <a:off x="5765398" y="3429000"/>
            <a:ext cx="5842441" cy="2839637"/>
          </a:xfrm>
          <a:prstGeom prst="rect">
            <a:avLst/>
          </a:prstGeom>
        </p:spPr>
      </p:pic>
    </p:spTree>
    <p:extLst>
      <p:ext uri="{BB962C8B-B14F-4D97-AF65-F5344CB8AC3E}">
        <p14:creationId xmlns:p14="http://schemas.microsoft.com/office/powerpoint/2010/main" val="393262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70C52-30C6-562F-F67F-C71E148BA59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B2CC1C71-31A6-0A49-CBEA-2B56298AA6BA}"/>
              </a:ext>
            </a:extLst>
          </p:cNvPr>
          <p:cNvSpPr>
            <a:spLocks noGrp="1"/>
          </p:cNvSpPr>
          <p:nvPr>
            <p:ph type="title"/>
          </p:nvPr>
        </p:nvSpPr>
        <p:spPr>
          <a:xfrm>
            <a:off x="199008" y="593976"/>
            <a:ext cx="10515600" cy="406401"/>
          </a:xfrm>
        </p:spPr>
        <p:txBody>
          <a:bodyPr vert="horz" lIns="91440" tIns="45720" rIns="91440" bIns="45720" rtlCol="0" anchor="ctr">
            <a:normAutofit fontScale="90000"/>
          </a:bodyPr>
          <a:lstStyle/>
          <a:p>
            <a:pPr algn="ctr"/>
            <a:r>
              <a:rPr lang="en-US" sz="2200" b="1" u="sng" dirty="0">
                <a:solidFill>
                  <a:srgbClr val="C00000"/>
                </a:solidFill>
                <a:cs typeface="Times New Roman" panose="02020603050405020304" pitchFamily="18" charset="0"/>
              </a:rPr>
              <a:t>Product Analysis- Top 5</a:t>
            </a:r>
            <a:br>
              <a:rPr lang="en-US" sz="900" b="1" i="0" dirty="0">
                <a:solidFill>
                  <a:srgbClr val="0D0D0D"/>
                </a:solidFill>
                <a:effectLst/>
                <a:latin typeface="Söhne"/>
              </a:rPr>
            </a:br>
            <a:br>
              <a:rPr lang="en-US" sz="900" b="0" i="0" dirty="0">
                <a:solidFill>
                  <a:srgbClr val="0D0D0D"/>
                </a:solidFill>
                <a:effectLst/>
                <a:latin typeface="Söhne"/>
              </a:rPr>
            </a:br>
            <a:br>
              <a:rPr lang="en-US" sz="2200" b="1" u="sng" dirty="0">
                <a:solidFill>
                  <a:srgbClr val="C00000"/>
                </a:solidFill>
                <a:cs typeface="Times New Roman" panose="02020603050405020304" pitchFamily="18" charset="0"/>
              </a:rPr>
            </a:br>
            <a:br>
              <a:rPr lang="en-US" sz="2200" b="1" u="sng" dirty="0">
                <a:solidFill>
                  <a:srgbClr val="C00000"/>
                </a:solidFill>
                <a:cs typeface="Times New Roman" panose="02020603050405020304" pitchFamily="18" charset="0"/>
              </a:rPr>
            </a:br>
            <a:endParaRPr lang="en-US" sz="22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7F9367CF-1E88-3522-F75E-4467CAAAC14E}"/>
              </a:ext>
            </a:extLst>
          </p:cNvPr>
          <p:cNvSpPr>
            <a:spLocks noGrp="1"/>
          </p:cNvSpPr>
          <p:nvPr>
            <p:ph idx="1"/>
          </p:nvPr>
        </p:nvSpPr>
        <p:spPr>
          <a:xfrm>
            <a:off x="431442" y="593976"/>
            <a:ext cx="11329116" cy="6264024"/>
          </a:xfrm>
        </p:spPr>
        <p:txBody>
          <a:bodyPr>
            <a:normAutofit/>
          </a:bodyPr>
          <a:lstStyle/>
          <a:p>
            <a:pPr algn="l"/>
            <a:r>
              <a:rPr lang="en-US" sz="1600" b="0" i="0" dirty="0">
                <a:solidFill>
                  <a:srgbClr val="0D0D0D"/>
                </a:solidFill>
                <a:effectLst/>
              </a:rPr>
              <a:t>The product analysis for Happy Insurance highlights the top five products based on total revenue, showcasing a diversified portfolio with a strong inclination towards life and health insurance products. The sales figures for these top products are as follows:</a:t>
            </a:r>
          </a:p>
          <a:p>
            <a:pPr algn="l">
              <a:buFont typeface="+mj-lt"/>
              <a:buAutoNum type="arabicPeriod"/>
            </a:pPr>
            <a:r>
              <a:rPr lang="en-US" sz="1600" b="1" i="0" dirty="0">
                <a:solidFill>
                  <a:srgbClr val="0D0D0D"/>
                </a:solidFill>
                <a:effectLst/>
              </a:rPr>
              <a:t>Economic Premium: 2,713 sales.</a:t>
            </a:r>
          </a:p>
          <a:p>
            <a:pPr algn="l">
              <a:buFont typeface="+mj-lt"/>
              <a:buAutoNum type="arabicPeriod"/>
            </a:pPr>
            <a:r>
              <a:rPr lang="en-US" sz="1600" b="1" i="0" dirty="0">
                <a:solidFill>
                  <a:srgbClr val="0D0D0D"/>
                </a:solidFill>
                <a:effectLst/>
              </a:rPr>
              <a:t>Life 2 Gold: 4,018 sales.</a:t>
            </a:r>
          </a:p>
          <a:p>
            <a:pPr algn="l">
              <a:buFont typeface="+mj-lt"/>
              <a:buAutoNum type="arabicPeriod"/>
            </a:pPr>
            <a:r>
              <a:rPr lang="en-US" sz="1600" b="1" i="0" dirty="0">
                <a:solidFill>
                  <a:srgbClr val="0D0D0D"/>
                </a:solidFill>
                <a:effectLst/>
              </a:rPr>
              <a:t>Life 1 Gold: 2,458 sales.</a:t>
            </a:r>
          </a:p>
          <a:p>
            <a:pPr algn="l">
              <a:buFont typeface="+mj-lt"/>
              <a:buAutoNum type="arabicPeriod"/>
            </a:pPr>
            <a:r>
              <a:rPr lang="en-US" sz="1600" b="1" i="0" dirty="0">
                <a:solidFill>
                  <a:srgbClr val="0D0D0D"/>
                </a:solidFill>
                <a:effectLst/>
              </a:rPr>
              <a:t>Health 1 Premium: 3,003 sales.</a:t>
            </a:r>
          </a:p>
          <a:p>
            <a:pPr algn="l">
              <a:buFont typeface="+mj-lt"/>
              <a:buAutoNum type="arabicPeriod"/>
            </a:pPr>
            <a:r>
              <a:rPr lang="en-US" sz="1600" b="1" i="0" dirty="0">
                <a:solidFill>
                  <a:srgbClr val="0D0D0D"/>
                </a:solidFill>
                <a:effectLst/>
              </a:rPr>
              <a:t>Life 3 Upgrades: 2,779 sales.</a:t>
            </a:r>
          </a:p>
          <a:p>
            <a:pPr algn="l"/>
            <a:r>
              <a:rPr lang="en-US" sz="1600" b="0" i="0" dirty="0">
                <a:solidFill>
                  <a:srgbClr val="0D0D0D"/>
                </a:solidFill>
                <a:effectLst/>
              </a:rPr>
              <a:t>The revenue generated by the top two products, "Economic Premium" and "Life 2 Gold," is approximately 150% of that brought in by the bottom two in this list, indicating a significant revenue disparity within the top performers. This disparity underscores the substantial revenue-generating capability of the leading products, particularly those within the life insurance category.</a:t>
            </a:r>
          </a:p>
          <a:p>
            <a:pPr algn="l"/>
            <a:r>
              <a:rPr lang="en-US" sz="1600" b="0" i="0" dirty="0">
                <a:solidFill>
                  <a:srgbClr val="0D0D0D"/>
                </a:solidFill>
                <a:effectLst/>
              </a:rPr>
              <a:t>The dominance of Life insurance products ("Life 1 Gold," "Life 2 Gold," and "Life 3 Upgrades") in the top revenue generators reflects a strong market preference and demand for life insurance solutions. Additionally, the "Health 1 Premium" product's performance indicates a significant contribution from the health insurance sector, further emphasizing the market's inclination towards health and life insurance products. The "Economic" product's high sales volume and revenue contribution highlight its popularity and suggest that it offers an appealing value proposition to customers looking for economical insurance options.</a:t>
            </a:r>
          </a:p>
          <a:p>
            <a:pPr algn="l"/>
            <a:r>
              <a:rPr lang="en-US" sz="1600" b="0" i="0" dirty="0">
                <a:solidFill>
                  <a:srgbClr val="0D0D0D"/>
                </a:solidFill>
                <a:effectLst/>
              </a:rPr>
              <a:t>Overall, these results illustrate Happy Insurance's ability to meet customer needs through a focused product offering, especially in the life and health insurance segments. The company's success with these products suggests a well-aligned product strategy with market demands and consumer preferences, positioning it strongly in its operational markets.</a:t>
            </a:r>
          </a:p>
          <a:p>
            <a:endParaRPr lang="en-US" sz="1600" dirty="0">
              <a:solidFill>
                <a:srgbClr val="0D0D0D"/>
              </a:solidFill>
            </a:endParaRPr>
          </a:p>
          <a:p>
            <a:endParaRPr lang="en-US" sz="1600" dirty="0">
              <a:solidFill>
                <a:srgbClr val="0D0D0D"/>
              </a:solidFill>
            </a:endParaRPr>
          </a:p>
        </p:txBody>
      </p:sp>
      <p:sp>
        <p:nvSpPr>
          <p:cNvPr id="9" name="Rectangle 6">
            <a:extLst>
              <a:ext uri="{FF2B5EF4-FFF2-40B4-BE49-F238E27FC236}">
                <a16:creationId xmlns:a16="http://schemas.microsoft.com/office/drawing/2014/main" id="{EB8066BE-0422-EAFA-2B74-C43B8733580C}"/>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64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D663B-000B-9CE8-CD3C-8C5A0914A04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BEC6BCDA-36E7-51FC-32FE-C00FB7ED6F01}"/>
              </a:ext>
            </a:extLst>
          </p:cNvPr>
          <p:cNvSpPr>
            <a:spLocks noGrp="1"/>
          </p:cNvSpPr>
          <p:nvPr>
            <p:ph type="title"/>
          </p:nvPr>
        </p:nvSpPr>
        <p:spPr>
          <a:xfrm>
            <a:off x="199008" y="593976"/>
            <a:ext cx="10515600" cy="406401"/>
          </a:xfrm>
        </p:spPr>
        <p:txBody>
          <a:bodyPr vert="horz" lIns="91440" tIns="45720" rIns="91440" bIns="45720" rtlCol="0" anchor="ctr">
            <a:normAutofit fontScale="90000"/>
          </a:bodyPr>
          <a:lstStyle/>
          <a:p>
            <a:pPr algn="ctr"/>
            <a:r>
              <a:rPr lang="en-US" sz="2200" b="1" u="sng" dirty="0">
                <a:solidFill>
                  <a:srgbClr val="C00000"/>
                </a:solidFill>
                <a:cs typeface="Times New Roman" panose="02020603050405020304" pitchFamily="18" charset="0"/>
              </a:rPr>
              <a:t>Product Analysis- bottom 5</a:t>
            </a:r>
            <a:br>
              <a:rPr lang="en-US" sz="900" b="1" i="0" dirty="0">
                <a:solidFill>
                  <a:srgbClr val="0D0D0D"/>
                </a:solidFill>
                <a:effectLst/>
                <a:latin typeface="Söhne"/>
              </a:rPr>
            </a:br>
            <a:br>
              <a:rPr lang="en-US" sz="900" b="0" i="0" dirty="0">
                <a:solidFill>
                  <a:srgbClr val="0D0D0D"/>
                </a:solidFill>
                <a:effectLst/>
                <a:latin typeface="Söhne"/>
              </a:rPr>
            </a:br>
            <a:br>
              <a:rPr lang="en-US" sz="2200" b="1" u="sng" dirty="0">
                <a:solidFill>
                  <a:srgbClr val="C00000"/>
                </a:solidFill>
                <a:cs typeface="Times New Roman" panose="02020603050405020304" pitchFamily="18" charset="0"/>
              </a:rPr>
            </a:br>
            <a:br>
              <a:rPr lang="en-US" sz="2200" b="1" u="sng" dirty="0">
                <a:solidFill>
                  <a:srgbClr val="C00000"/>
                </a:solidFill>
                <a:cs typeface="Times New Roman" panose="02020603050405020304" pitchFamily="18" charset="0"/>
              </a:rPr>
            </a:br>
            <a:endParaRPr lang="en-US" sz="22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848F9CCF-3CBF-CAE4-7AD7-6E2FEF63D333}"/>
              </a:ext>
            </a:extLst>
          </p:cNvPr>
          <p:cNvSpPr>
            <a:spLocks noGrp="1"/>
          </p:cNvSpPr>
          <p:nvPr>
            <p:ph idx="1"/>
          </p:nvPr>
        </p:nvSpPr>
        <p:spPr>
          <a:xfrm>
            <a:off x="431442" y="593976"/>
            <a:ext cx="11329116" cy="6264024"/>
          </a:xfrm>
        </p:spPr>
        <p:txBody>
          <a:bodyPr>
            <a:noAutofit/>
          </a:bodyPr>
          <a:lstStyle/>
          <a:p>
            <a:pPr algn="l"/>
            <a:r>
              <a:rPr lang="en-US" sz="1600" b="0" i="0" dirty="0">
                <a:solidFill>
                  <a:srgbClr val="0D0D0D"/>
                </a:solidFill>
                <a:effectLst/>
              </a:rPr>
              <a:t>The analysis of Happy Insurance's least-selling products identifies areas where strategic adjustments could significantly enhance product performance and overall sales. The sales figures for these products are as follows:</a:t>
            </a:r>
          </a:p>
          <a:p>
            <a:pPr marL="182880" lvl="1">
              <a:spcBef>
                <a:spcPts val="1200"/>
              </a:spcBef>
              <a:buFont typeface="+mj-lt"/>
              <a:buAutoNum type="arabicPeriod"/>
            </a:pPr>
            <a:r>
              <a:rPr lang="en-US" sz="1600" b="1" dirty="0">
                <a:solidFill>
                  <a:srgbClr val="0D0D0D"/>
                </a:solidFill>
              </a:rPr>
              <a:t>Major 1 premium: 2,007 sales</a:t>
            </a:r>
          </a:p>
          <a:p>
            <a:pPr marL="182880" lvl="1">
              <a:spcBef>
                <a:spcPts val="1200"/>
              </a:spcBef>
              <a:buFont typeface="+mj-lt"/>
              <a:buAutoNum type="arabicPeriod"/>
            </a:pPr>
            <a:r>
              <a:rPr lang="en-US" sz="1600" b="1" dirty="0">
                <a:solidFill>
                  <a:srgbClr val="0D0D0D"/>
                </a:solidFill>
              </a:rPr>
              <a:t>Live 1 premium: 1,642 sales</a:t>
            </a:r>
          </a:p>
          <a:p>
            <a:pPr marL="182880" lvl="1">
              <a:spcBef>
                <a:spcPts val="1200"/>
              </a:spcBef>
              <a:buFont typeface="+mj-lt"/>
              <a:buAutoNum type="arabicPeriod"/>
            </a:pPr>
            <a:r>
              <a:rPr lang="en-US" sz="1600" b="1" dirty="0">
                <a:solidFill>
                  <a:srgbClr val="0D0D0D"/>
                </a:solidFill>
              </a:rPr>
              <a:t>Jewelry 1 premium: 2,322 sales</a:t>
            </a:r>
          </a:p>
          <a:p>
            <a:pPr marL="182880" lvl="1">
              <a:spcBef>
                <a:spcPts val="1200"/>
              </a:spcBef>
              <a:buFont typeface="+mj-lt"/>
              <a:buAutoNum type="arabicPeriod"/>
            </a:pPr>
            <a:r>
              <a:rPr lang="en-US" sz="1600" b="1" dirty="0">
                <a:solidFill>
                  <a:srgbClr val="0D0D0D"/>
                </a:solidFill>
              </a:rPr>
              <a:t>Major 2 premium: 1,586 sales</a:t>
            </a:r>
          </a:p>
          <a:p>
            <a:pPr marL="182880" lvl="1">
              <a:spcBef>
                <a:spcPts val="1200"/>
              </a:spcBef>
              <a:buFont typeface="+mj-lt"/>
              <a:buAutoNum type="arabicPeriod"/>
            </a:pPr>
            <a:r>
              <a:rPr lang="en-US" sz="1600" b="1" dirty="0">
                <a:solidFill>
                  <a:srgbClr val="0D0D0D"/>
                </a:solidFill>
              </a:rPr>
              <a:t>Live 2 premium: 1,292 sales</a:t>
            </a:r>
          </a:p>
          <a:p>
            <a:br>
              <a:rPr lang="en-US" sz="1600" dirty="0"/>
            </a:br>
            <a:r>
              <a:rPr lang="en-US" sz="1600" dirty="0">
                <a:solidFill>
                  <a:srgbClr val="0D0D0D"/>
                </a:solidFill>
              </a:rPr>
              <a:t>The analysis suggests a strategic need to enhance their market performance. </a:t>
            </a:r>
          </a:p>
          <a:p>
            <a:r>
              <a:rPr lang="en-US" sz="1600" dirty="0">
                <a:solidFill>
                  <a:srgbClr val="0D0D0D"/>
                </a:solidFill>
              </a:rPr>
              <a:t>The recommended approach involves conducting a thorough review of these products to identify the reasons behind their underperformance, including market research on consumer preferences and an examination of the cost structure. </a:t>
            </a:r>
          </a:p>
          <a:p>
            <a:r>
              <a:rPr lang="en-US" sz="1600" dirty="0">
                <a:solidFill>
                  <a:srgbClr val="0D0D0D"/>
                </a:solidFill>
              </a:rPr>
              <a:t>Key strategies for improvement include enhancing the products based on consumer feedback, revisiting pricing strategies, increasing marketing efforts, targeting specific market segments more effectively, and potentially replacing underperforming products with new offerings that better meet market demands. </a:t>
            </a:r>
          </a:p>
          <a:p>
            <a:r>
              <a:rPr lang="en-US" sz="1600" dirty="0">
                <a:solidFill>
                  <a:srgbClr val="0D0D0D"/>
                </a:solidFill>
              </a:rPr>
              <a:t>This comprehensive strategy aims to improve the sales and attractiveness of these products, aligning Happy Insurance's product portfolio more closely with consumer needs and market trends.</a:t>
            </a:r>
          </a:p>
          <a:p>
            <a:endParaRPr lang="en-US" sz="1600" dirty="0">
              <a:solidFill>
                <a:srgbClr val="0D0D0D"/>
              </a:solidFill>
            </a:endParaRPr>
          </a:p>
          <a:p>
            <a:endParaRPr lang="en-US" sz="1600" dirty="0">
              <a:solidFill>
                <a:srgbClr val="0D0D0D"/>
              </a:solidFill>
            </a:endParaRPr>
          </a:p>
        </p:txBody>
      </p:sp>
      <p:sp>
        <p:nvSpPr>
          <p:cNvPr id="9" name="Rectangle 6">
            <a:extLst>
              <a:ext uri="{FF2B5EF4-FFF2-40B4-BE49-F238E27FC236}">
                <a16:creationId xmlns:a16="http://schemas.microsoft.com/office/drawing/2014/main" id="{179A1780-3D27-5B2C-910F-F2889C295356}"/>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394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6899B-E533-B3AA-F5B1-8856E9AF2B3F}"/>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191E15E3-F12C-71D2-B797-BCD9B5F33056}"/>
              </a:ext>
            </a:extLst>
          </p:cNvPr>
          <p:cNvSpPr>
            <a:spLocks noGrp="1"/>
          </p:cNvSpPr>
          <p:nvPr>
            <p:ph type="title"/>
          </p:nvPr>
        </p:nvSpPr>
        <p:spPr>
          <a:xfrm>
            <a:off x="199008" y="593976"/>
            <a:ext cx="10515600" cy="406401"/>
          </a:xfrm>
        </p:spPr>
        <p:txBody>
          <a:bodyPr vert="horz" lIns="91440" tIns="45720" rIns="91440" bIns="45720" rtlCol="0" anchor="ctr">
            <a:normAutofit fontScale="90000"/>
          </a:bodyPr>
          <a:lstStyle/>
          <a:p>
            <a:pPr algn="ctr"/>
            <a:r>
              <a:rPr lang="en-US" sz="2200" b="1" u="sng" dirty="0">
                <a:solidFill>
                  <a:srgbClr val="C00000"/>
                </a:solidFill>
                <a:cs typeface="Times New Roman" panose="02020603050405020304" pitchFamily="18" charset="0"/>
              </a:rPr>
              <a:t>Product Analysis</a:t>
            </a:r>
            <a:br>
              <a:rPr lang="en-US" sz="900" b="1" i="0" dirty="0">
                <a:solidFill>
                  <a:srgbClr val="0D0D0D"/>
                </a:solidFill>
                <a:effectLst/>
                <a:latin typeface="Söhne"/>
              </a:rPr>
            </a:br>
            <a:br>
              <a:rPr lang="en-US" sz="900" b="0" i="0" dirty="0">
                <a:solidFill>
                  <a:srgbClr val="0D0D0D"/>
                </a:solidFill>
                <a:effectLst/>
                <a:latin typeface="Söhne"/>
              </a:rPr>
            </a:br>
            <a:br>
              <a:rPr lang="en-US" sz="2200" b="1" u="sng" dirty="0">
                <a:solidFill>
                  <a:srgbClr val="C00000"/>
                </a:solidFill>
                <a:cs typeface="Times New Roman" panose="02020603050405020304" pitchFamily="18" charset="0"/>
              </a:rPr>
            </a:br>
            <a:br>
              <a:rPr lang="en-US" sz="2200" b="1" u="sng" dirty="0">
                <a:solidFill>
                  <a:srgbClr val="C00000"/>
                </a:solidFill>
                <a:cs typeface="Times New Roman" panose="02020603050405020304" pitchFamily="18" charset="0"/>
              </a:rPr>
            </a:br>
            <a:endParaRPr lang="en-US" sz="2200" b="1" u="sng" dirty="0">
              <a:solidFill>
                <a:srgbClr val="C00000"/>
              </a:solidFill>
              <a:cs typeface="Times New Roman" panose="02020603050405020304" pitchFamily="18" charset="0"/>
            </a:endParaRPr>
          </a:p>
        </p:txBody>
      </p:sp>
      <p:sp>
        <p:nvSpPr>
          <p:cNvPr id="9" name="Rectangle 6">
            <a:extLst>
              <a:ext uri="{FF2B5EF4-FFF2-40B4-BE49-F238E27FC236}">
                <a16:creationId xmlns:a16="http://schemas.microsoft.com/office/drawing/2014/main" id="{5148FD74-3A3A-CAC4-2236-A59D87765369}"/>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916D39B-E037-B076-066A-C99D3D5A84E6}"/>
              </a:ext>
            </a:extLst>
          </p:cNvPr>
          <p:cNvPicPr>
            <a:picLocks noChangeAspect="1"/>
          </p:cNvPicPr>
          <p:nvPr/>
        </p:nvPicPr>
        <p:blipFill>
          <a:blip r:embed="rId2"/>
          <a:stretch>
            <a:fillRect/>
          </a:stretch>
        </p:blipFill>
        <p:spPr>
          <a:xfrm>
            <a:off x="684003" y="843379"/>
            <a:ext cx="10438977" cy="5655075"/>
          </a:xfrm>
          <a:prstGeom prst="rect">
            <a:avLst/>
          </a:prstGeom>
        </p:spPr>
      </p:pic>
    </p:spTree>
    <p:extLst>
      <p:ext uri="{BB962C8B-B14F-4D97-AF65-F5344CB8AC3E}">
        <p14:creationId xmlns:p14="http://schemas.microsoft.com/office/powerpoint/2010/main" val="114164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CD7D4-2CC5-67A6-EC12-49C5A3712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3F61A-C5E7-7A46-9E34-AF46FB3B2C56}"/>
              </a:ext>
            </a:extLst>
          </p:cNvPr>
          <p:cNvSpPr>
            <a:spLocks noGrp="1"/>
          </p:cNvSpPr>
          <p:nvPr>
            <p:ph type="title"/>
          </p:nvPr>
        </p:nvSpPr>
        <p:spPr>
          <a:xfrm>
            <a:off x="838200" y="365126"/>
            <a:ext cx="10515600" cy="434974"/>
          </a:xfrm>
        </p:spPr>
        <p:txBody>
          <a:bodyPr>
            <a:normAutofit/>
          </a:bodyPr>
          <a:lstStyle/>
          <a:p>
            <a:pPr algn="ctr"/>
            <a:r>
              <a:rPr lang="en-US" sz="2000" b="1" u="sng" dirty="0">
                <a:solidFill>
                  <a:srgbClr val="C00000"/>
                </a:solidFill>
                <a:cs typeface="Times New Roman" panose="02020603050405020304" pitchFamily="18" charset="0"/>
              </a:rPr>
              <a:t>Unit Price Behavior Over the years 2011-2013</a:t>
            </a:r>
          </a:p>
        </p:txBody>
      </p:sp>
      <p:sp>
        <p:nvSpPr>
          <p:cNvPr id="3" name="Content Placeholder 2">
            <a:extLst>
              <a:ext uri="{FF2B5EF4-FFF2-40B4-BE49-F238E27FC236}">
                <a16:creationId xmlns:a16="http://schemas.microsoft.com/office/drawing/2014/main" id="{8F753694-1B6D-9A6E-27A1-04CD0EFB4432}"/>
              </a:ext>
            </a:extLst>
          </p:cNvPr>
          <p:cNvSpPr>
            <a:spLocks noGrp="1"/>
          </p:cNvSpPr>
          <p:nvPr>
            <p:ph idx="1"/>
          </p:nvPr>
        </p:nvSpPr>
        <p:spPr>
          <a:xfrm>
            <a:off x="482111" y="914057"/>
            <a:ext cx="11227777" cy="5838093"/>
          </a:xfrm>
        </p:spPr>
        <p:txBody>
          <a:bodyPr>
            <a:noAutofit/>
          </a:bodyPr>
          <a:lstStyle/>
          <a:p>
            <a:r>
              <a:rPr lang="en-US" sz="1600" i="0" dirty="0">
                <a:solidFill>
                  <a:srgbClr val="0D0D0D"/>
                </a:solidFill>
                <a:effectLst/>
              </a:rPr>
              <a:t>The analysis of unit price behavior over the years 2011 to 2013 reveals the following trends:</a:t>
            </a:r>
          </a:p>
          <a:p>
            <a:pPr lvl="1"/>
            <a:r>
              <a:rPr lang="en-US" sz="1600" b="1" i="0" u="sng" dirty="0">
                <a:solidFill>
                  <a:srgbClr val="0D0D0D"/>
                </a:solidFill>
                <a:effectLst/>
              </a:rPr>
              <a:t>Average Unit Price by Year</a:t>
            </a:r>
          </a:p>
          <a:p>
            <a:endParaRPr lang="en-US" sz="1600" b="0" i="0" dirty="0">
              <a:solidFill>
                <a:srgbClr val="0D0D0D"/>
              </a:solidFill>
              <a:effectLst/>
            </a:endParaRPr>
          </a:p>
          <a:p>
            <a:pPr marL="0" indent="0" algn="l">
              <a:buNone/>
            </a:pPr>
            <a:endParaRPr lang="en-US" sz="1600" b="0" i="0" dirty="0">
              <a:solidFill>
                <a:srgbClr val="0D0D0D"/>
              </a:solidFill>
              <a:effectLst/>
            </a:endParaRPr>
          </a:p>
          <a:p>
            <a:pPr marL="0" indent="0" algn="l">
              <a:buNone/>
            </a:pPr>
            <a:endParaRPr lang="en-US" sz="1600" dirty="0">
              <a:solidFill>
                <a:srgbClr val="0D0D0D"/>
              </a:solidFill>
            </a:endParaRPr>
          </a:p>
          <a:p>
            <a:pPr marL="0" indent="0" algn="l">
              <a:buNone/>
            </a:pPr>
            <a:endParaRPr lang="en-US" sz="1600" b="0" i="0" dirty="0">
              <a:solidFill>
                <a:srgbClr val="0D0D0D"/>
              </a:solidFill>
              <a:effectLst/>
            </a:endParaRPr>
          </a:p>
          <a:p>
            <a:pPr marL="0" indent="0" algn="l">
              <a:buNone/>
            </a:pPr>
            <a:endParaRPr lang="en-US" sz="1600" dirty="0">
              <a:solidFill>
                <a:srgbClr val="0D0D0D"/>
              </a:solidFill>
            </a:endParaRPr>
          </a:p>
          <a:p>
            <a:pPr marL="0" indent="0" algn="l">
              <a:buNone/>
            </a:pPr>
            <a:endParaRPr lang="en-US" sz="1600" b="0" i="0" dirty="0">
              <a:solidFill>
                <a:srgbClr val="0D0D0D"/>
              </a:solidFill>
              <a:effectLst/>
            </a:endParaRPr>
          </a:p>
          <a:p>
            <a:pPr marL="0" indent="0">
              <a:buNone/>
            </a:pPr>
            <a:endParaRPr lang="en-US" sz="1600" b="1" dirty="0">
              <a:solidFill>
                <a:srgbClr val="0D0D0D"/>
              </a:solidFill>
            </a:endParaRPr>
          </a:p>
          <a:p>
            <a:pPr algn="l"/>
            <a:r>
              <a:rPr lang="en-US" sz="1600" b="0" i="0" dirty="0">
                <a:solidFill>
                  <a:srgbClr val="0D0D0D"/>
                </a:solidFill>
                <a:effectLst/>
              </a:rPr>
              <a:t>From 2011 to 2013, Happy Insurance experienced notable changes in its average unit price, reflecting strategic pricing adjustments in response to market dynamics and internal cost considerations. In 2011, the average unit price was set at $21.96. In 2012, this price increased by about 7.8% to $23.68, suggesting strategic pricing adjustments possibly due to factors like inflation, increased operational costs, or a shift towards offering higher-priced products. This increase could also indicate an effort to improve profit margins or respond to market demand changes.</a:t>
            </a:r>
          </a:p>
          <a:p>
            <a:pPr algn="l"/>
            <a:r>
              <a:rPr lang="en-US" sz="1600" b="0" i="0" dirty="0">
                <a:solidFill>
                  <a:srgbClr val="0D0D0D"/>
                </a:solidFill>
                <a:effectLst/>
              </a:rPr>
              <a:t>However, in 2013, the average unit price saw a slight decrease to $22.52, down by approximately 4.9% from 2012, but it remained above the 2011 level. This reduction might reflect a strategic move to enhance market competitiveness, adjust to market conditions, or shift the product mix towards more moderately priced offerings. It could also be a result of promotional activities or discounts aimed at boosting sales.</a:t>
            </a:r>
          </a:p>
          <a:p>
            <a:endParaRPr lang="en-US" sz="1600" b="1" dirty="0">
              <a:solidFill>
                <a:srgbClr val="0D0D0D"/>
              </a:solidFill>
            </a:endParaRPr>
          </a:p>
          <a:p>
            <a:pPr marL="0" lvl="0" indent="0">
              <a:lnSpc>
                <a:spcPct val="117000"/>
              </a:lnSpc>
              <a:spcAft>
                <a:spcPts val="800"/>
              </a:spcAft>
              <a:buSzPts val="1000"/>
              <a:buNone/>
              <a:tabLst>
                <a:tab pos="457200" algn="l"/>
              </a:tabLst>
            </a:pPr>
            <a:r>
              <a:rPr lang="en-US" sz="1600" dirty="0">
                <a:cs typeface="Arial" panose="020B0604020202020204" pitchFamily="34" charset="0"/>
              </a:rPr>
              <a:t>.</a:t>
            </a:r>
          </a:p>
          <a:p>
            <a:pPr marL="0" indent="0">
              <a:lnSpc>
                <a:spcPct val="107000"/>
              </a:lnSpc>
              <a:spcAft>
                <a:spcPts val="800"/>
              </a:spcAft>
              <a:buSzPts val="1000"/>
              <a:buNone/>
              <a:tabLst>
                <a:tab pos="457200" algn="l"/>
              </a:tabLst>
            </a:pPr>
            <a:endParaRPr lang="en-US" sz="1600" b="1" dirty="0">
              <a:cs typeface="Arial" panose="020B0604020202020204" pitchFamily="34" charset="0"/>
            </a:endParaRPr>
          </a:p>
        </p:txBody>
      </p:sp>
      <p:pic>
        <p:nvPicPr>
          <p:cNvPr id="5" name="Picture 4">
            <a:extLst>
              <a:ext uri="{FF2B5EF4-FFF2-40B4-BE49-F238E27FC236}">
                <a16:creationId xmlns:a16="http://schemas.microsoft.com/office/drawing/2014/main" id="{F61732EF-F7EF-EE87-56AC-EE36518EA621}"/>
              </a:ext>
            </a:extLst>
          </p:cNvPr>
          <p:cNvPicPr>
            <a:picLocks noChangeAspect="1"/>
          </p:cNvPicPr>
          <p:nvPr/>
        </p:nvPicPr>
        <p:blipFill>
          <a:blip r:embed="rId2"/>
          <a:stretch>
            <a:fillRect/>
          </a:stretch>
        </p:blipFill>
        <p:spPr>
          <a:xfrm>
            <a:off x="482111" y="1506884"/>
            <a:ext cx="4168237" cy="2643086"/>
          </a:xfrm>
          <a:prstGeom prst="rect">
            <a:avLst/>
          </a:prstGeom>
        </p:spPr>
      </p:pic>
      <p:pic>
        <p:nvPicPr>
          <p:cNvPr id="10" name="Picture 9">
            <a:extLst>
              <a:ext uri="{FF2B5EF4-FFF2-40B4-BE49-F238E27FC236}">
                <a16:creationId xmlns:a16="http://schemas.microsoft.com/office/drawing/2014/main" id="{ABC98316-4D04-14E5-AD72-FD644C3D4E60}"/>
              </a:ext>
            </a:extLst>
          </p:cNvPr>
          <p:cNvPicPr>
            <a:picLocks noChangeAspect="1"/>
          </p:cNvPicPr>
          <p:nvPr/>
        </p:nvPicPr>
        <p:blipFill>
          <a:blip r:embed="rId3"/>
          <a:stretch>
            <a:fillRect/>
          </a:stretch>
        </p:blipFill>
        <p:spPr>
          <a:xfrm>
            <a:off x="5050654" y="1506885"/>
            <a:ext cx="6659234" cy="2643086"/>
          </a:xfrm>
          <a:prstGeom prst="rect">
            <a:avLst/>
          </a:prstGeom>
        </p:spPr>
      </p:pic>
    </p:spTree>
    <p:extLst>
      <p:ext uri="{BB962C8B-B14F-4D97-AF65-F5344CB8AC3E}">
        <p14:creationId xmlns:p14="http://schemas.microsoft.com/office/powerpoint/2010/main" val="36354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180B847-0BB1-5135-0168-710C27DB04F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1B727DE-E658-913B-E761-BC388B710F58}"/>
              </a:ext>
            </a:extLst>
          </p:cNvPr>
          <p:cNvSpPr>
            <a:spLocks noGrp="1"/>
          </p:cNvSpPr>
          <p:nvPr>
            <p:ph type="title"/>
          </p:nvPr>
        </p:nvSpPr>
        <p:spPr>
          <a:xfrm>
            <a:off x="1015753" y="198073"/>
            <a:ext cx="10515600" cy="434975"/>
          </a:xfrm>
        </p:spPr>
        <p:txBody>
          <a:bodyPr>
            <a:normAutofit/>
          </a:bodyPr>
          <a:lstStyle/>
          <a:p>
            <a:pPr algn="ctr"/>
            <a:r>
              <a:rPr lang="en-US" sz="2000" b="1" u="sng" cap="none" dirty="0">
                <a:solidFill>
                  <a:srgbClr val="C00000"/>
                </a:solidFill>
                <a:cs typeface="Times New Roman" panose="02020603050405020304" pitchFamily="18" charset="0"/>
              </a:rPr>
              <a:t>Assumptions taken in the project</a:t>
            </a:r>
          </a:p>
        </p:txBody>
      </p:sp>
      <p:sp>
        <p:nvSpPr>
          <p:cNvPr id="3" name="מציין מיקום תוכן 2">
            <a:extLst>
              <a:ext uri="{FF2B5EF4-FFF2-40B4-BE49-F238E27FC236}">
                <a16:creationId xmlns:a16="http://schemas.microsoft.com/office/drawing/2014/main" id="{F8DAACC8-53B8-E198-41BF-3485EF722627}"/>
              </a:ext>
            </a:extLst>
          </p:cNvPr>
          <p:cNvSpPr>
            <a:spLocks noGrp="1"/>
          </p:cNvSpPr>
          <p:nvPr>
            <p:ph idx="1"/>
          </p:nvPr>
        </p:nvSpPr>
        <p:spPr>
          <a:xfrm>
            <a:off x="451338" y="791222"/>
            <a:ext cx="11289324" cy="5424852"/>
          </a:xfrm>
        </p:spPr>
        <p:txBody>
          <a:bodyPr>
            <a:noAutofit/>
          </a:bodyPr>
          <a:lstStyle/>
          <a:p>
            <a:r>
              <a:rPr lang="en-US" sz="1600" dirty="0">
                <a:solidFill>
                  <a:srgbClr val="0D0D0D"/>
                </a:solidFill>
              </a:rPr>
              <a:t>The analysis of the sales, customers, products, and date data for the years 2011-2013 at "Happy Insurance" company involved several assumptions. Understanding these assumptions is crucial for interpreting the insights correctly and recognizing the limitations of the analysis. Here are the key assumptions taken:</a:t>
            </a:r>
          </a:p>
          <a:p>
            <a:r>
              <a:rPr lang="en-US" sz="1600" b="1" i="0" dirty="0">
                <a:solidFill>
                  <a:srgbClr val="0D0D0D"/>
                </a:solidFill>
                <a:effectLst/>
              </a:rPr>
              <a:t>Data Completeness and Accuracy</a:t>
            </a:r>
            <a:endParaRPr lang="en-US" sz="1600" dirty="0">
              <a:solidFill>
                <a:srgbClr val="0D0D0D"/>
              </a:solidFill>
            </a:endParaRPr>
          </a:p>
          <a:p>
            <a:r>
              <a:rPr lang="en-US" sz="1600" b="1" i="0" dirty="0">
                <a:solidFill>
                  <a:srgbClr val="0D0D0D"/>
                </a:solidFill>
                <a:effectLst/>
              </a:rPr>
              <a:t>Assumption</a:t>
            </a:r>
            <a:r>
              <a:rPr lang="en-US" sz="1600" b="0" i="0" dirty="0">
                <a:solidFill>
                  <a:srgbClr val="0D0D0D"/>
                </a:solidFill>
                <a:effectLst/>
              </a:rPr>
              <a:t>: The data provided in the files is complete and accurate. This means that all transactions, customer interactions, and product details relevant to the period of 2011-2013 are included and correctly recorded</a:t>
            </a:r>
          </a:p>
          <a:p>
            <a:pPr algn="l"/>
            <a:r>
              <a:rPr lang="en-US" sz="1600" b="1" i="0" dirty="0">
                <a:solidFill>
                  <a:srgbClr val="0D0D0D"/>
                </a:solidFill>
                <a:effectLst/>
              </a:rPr>
              <a:t>Pricing Strategy</a:t>
            </a:r>
          </a:p>
          <a:p>
            <a:pPr algn="l">
              <a:buFont typeface="Arial" panose="020B0604020202020204" pitchFamily="34" charset="0"/>
              <a:buChar char="•"/>
            </a:pPr>
            <a:r>
              <a:rPr lang="en-US" sz="1600" b="1" i="0" dirty="0">
                <a:solidFill>
                  <a:srgbClr val="0D0D0D"/>
                </a:solidFill>
                <a:effectLst/>
              </a:rPr>
              <a:t>Assumption</a:t>
            </a:r>
            <a:r>
              <a:rPr lang="en-US" sz="1600" b="0" i="0" dirty="0">
                <a:solidFill>
                  <a:srgbClr val="0D0D0D"/>
                </a:solidFill>
                <a:effectLst/>
              </a:rPr>
              <a:t>: Changes in unit prices over time are assumed to reflect intentional pricing strategies or market conditions rather than data recording errors. This includes the assumption that any significant fluctuations in unit prices for top products are due to strategic decisions or market demand changes.</a:t>
            </a:r>
          </a:p>
          <a:p>
            <a:pPr algn="l"/>
            <a:r>
              <a:rPr lang="en-US" sz="1600" b="1" i="0" dirty="0">
                <a:solidFill>
                  <a:srgbClr val="0D0D0D"/>
                </a:solidFill>
                <a:effectLst/>
              </a:rPr>
              <a:t>Revenue and Sales Volume</a:t>
            </a:r>
          </a:p>
          <a:p>
            <a:pPr algn="l">
              <a:buFont typeface="Arial" panose="020B0604020202020204" pitchFamily="34" charset="0"/>
              <a:buChar char="•"/>
            </a:pPr>
            <a:r>
              <a:rPr lang="en-US" sz="1600" b="1" i="0" dirty="0">
                <a:solidFill>
                  <a:srgbClr val="0D0D0D"/>
                </a:solidFill>
                <a:effectLst/>
              </a:rPr>
              <a:t>Assumption</a:t>
            </a:r>
            <a:r>
              <a:rPr lang="en-US" sz="1600" b="0" i="0" dirty="0">
                <a:solidFill>
                  <a:srgbClr val="0D0D0D"/>
                </a:solidFill>
                <a:effectLst/>
              </a:rPr>
              <a:t>: The analysis assumes that revenue and sales volume are indicative of product popularity and market demand. It does not account for external factors that might influence sales, such as marketing campaigns, economic conditions, or changes in competition, unless explicitly mentioned in the dataset descriptions.</a:t>
            </a:r>
            <a:br>
              <a:rPr lang="en-US" sz="1600" dirty="0"/>
            </a:br>
            <a:endParaRPr lang="en-US" sz="1600" dirty="0"/>
          </a:p>
        </p:txBody>
      </p:sp>
    </p:spTree>
    <p:extLst>
      <p:ext uri="{BB962C8B-B14F-4D97-AF65-F5344CB8AC3E}">
        <p14:creationId xmlns:p14="http://schemas.microsoft.com/office/powerpoint/2010/main" val="212293294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67FC8-C9C5-7C2C-0D23-6BA08BE4A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28E13-7EAB-0A66-0F13-1F94B4C91280}"/>
              </a:ext>
            </a:extLst>
          </p:cNvPr>
          <p:cNvSpPr>
            <a:spLocks noGrp="1"/>
          </p:cNvSpPr>
          <p:nvPr>
            <p:ph type="title"/>
          </p:nvPr>
        </p:nvSpPr>
        <p:spPr>
          <a:xfrm>
            <a:off x="838200" y="365126"/>
            <a:ext cx="10515600" cy="434974"/>
          </a:xfrm>
        </p:spPr>
        <p:txBody>
          <a:bodyPr>
            <a:normAutofit/>
          </a:bodyPr>
          <a:lstStyle/>
          <a:p>
            <a:pPr algn="ctr"/>
            <a:r>
              <a:rPr lang="en-US" sz="2000" b="1" u="sng" dirty="0">
                <a:solidFill>
                  <a:srgbClr val="C00000"/>
                </a:solidFill>
                <a:cs typeface="Times New Roman" panose="02020603050405020304" pitchFamily="18" charset="0"/>
              </a:rPr>
              <a:t>Unit Price Behavior Over the years 2011-2013</a:t>
            </a:r>
          </a:p>
        </p:txBody>
      </p:sp>
      <p:sp>
        <p:nvSpPr>
          <p:cNvPr id="3" name="Content Placeholder 2">
            <a:extLst>
              <a:ext uri="{FF2B5EF4-FFF2-40B4-BE49-F238E27FC236}">
                <a16:creationId xmlns:a16="http://schemas.microsoft.com/office/drawing/2014/main" id="{9039A79C-97F2-F829-5734-9A3821791579}"/>
              </a:ext>
            </a:extLst>
          </p:cNvPr>
          <p:cNvSpPr>
            <a:spLocks noGrp="1"/>
          </p:cNvSpPr>
          <p:nvPr>
            <p:ph idx="1"/>
          </p:nvPr>
        </p:nvSpPr>
        <p:spPr>
          <a:xfrm>
            <a:off x="205922" y="784564"/>
            <a:ext cx="11227777" cy="5838093"/>
          </a:xfrm>
        </p:spPr>
        <p:txBody>
          <a:bodyPr>
            <a:noAutofit/>
          </a:bodyPr>
          <a:lstStyle/>
          <a:p>
            <a:pPr marL="0" indent="0" algn="l">
              <a:buNone/>
            </a:pPr>
            <a:r>
              <a:rPr lang="en-US" sz="1600" b="1" i="0" u="sng" dirty="0">
                <a:solidFill>
                  <a:srgbClr val="0D0D0D"/>
                </a:solidFill>
                <a:effectLst/>
              </a:rPr>
              <a:t>Average Unit Price of Top 5 Products by Year:</a:t>
            </a:r>
          </a:p>
          <a:p>
            <a:pPr marL="0" indent="0" algn="l">
              <a:buNone/>
            </a:pPr>
            <a:r>
              <a:rPr lang="en-US" sz="1600" b="0" i="0" dirty="0">
                <a:solidFill>
                  <a:srgbClr val="0D0D0D"/>
                </a:solidFill>
                <a:effectLst/>
              </a:rPr>
              <a:t>For the top 5 products by revenue, the average unit price trends over the years are as follows:</a:t>
            </a:r>
          </a:p>
          <a:p>
            <a:pPr marL="0" indent="0" algn="l">
              <a:buNone/>
            </a:pPr>
            <a:r>
              <a:rPr lang="en-US" sz="1600" b="1" i="0" dirty="0">
                <a:solidFill>
                  <a:srgbClr val="0D0D0D"/>
                </a:solidFill>
                <a:effectLst/>
              </a:rPr>
              <a:t>Health 1</a:t>
            </a:r>
            <a:r>
              <a:rPr lang="en-US" sz="1600" b="0" i="0" dirty="0">
                <a:solidFill>
                  <a:srgbClr val="0D0D0D"/>
                </a:solidFill>
                <a:effectLst/>
              </a:rPr>
              <a:t>: Decreased from $30.52 in 2011 to $25.83 in 2013.</a:t>
            </a:r>
          </a:p>
          <a:p>
            <a:pPr marL="0" indent="0" algn="l">
              <a:buNone/>
            </a:pPr>
            <a:r>
              <a:rPr lang="en-US" sz="1600" b="1" i="0" dirty="0">
                <a:solidFill>
                  <a:srgbClr val="0D0D0D"/>
                </a:solidFill>
                <a:effectLst/>
              </a:rPr>
              <a:t>Life 1</a:t>
            </a:r>
            <a:r>
              <a:rPr lang="en-US" sz="1600" b="0" i="0" dirty="0">
                <a:solidFill>
                  <a:srgbClr val="0D0D0D"/>
                </a:solidFill>
                <a:effectLst/>
              </a:rPr>
              <a:t>: Slightly decreased from $48.55 in 2011 to $44.86 in 2013, with a dip in 2012.</a:t>
            </a:r>
          </a:p>
          <a:p>
            <a:pPr marL="0" indent="0" algn="l">
              <a:buNone/>
            </a:pPr>
            <a:r>
              <a:rPr lang="en-US" sz="1600" b="1" i="0" dirty="0">
                <a:solidFill>
                  <a:srgbClr val="0D0D0D"/>
                </a:solidFill>
                <a:effectLst/>
              </a:rPr>
              <a:t>Life 2</a:t>
            </a:r>
            <a:r>
              <a:rPr lang="en-US" sz="1600" b="0" i="0" dirty="0">
                <a:solidFill>
                  <a:srgbClr val="0D0D0D"/>
                </a:solidFill>
                <a:effectLst/>
              </a:rPr>
              <a:t>: Showed minor fluctuations, starting at $31.95 in 2011, peaking at $32.07 in 2012, and then decreasing to $30.52 in 2013.</a:t>
            </a:r>
          </a:p>
          <a:p>
            <a:pPr marL="0" indent="0" algn="l">
              <a:buNone/>
            </a:pPr>
            <a:r>
              <a:rPr lang="en-US" sz="1600" b="1" i="0" dirty="0">
                <a:solidFill>
                  <a:srgbClr val="0D0D0D"/>
                </a:solidFill>
                <a:effectLst/>
              </a:rPr>
              <a:t>Life 3</a:t>
            </a:r>
            <a:r>
              <a:rPr lang="en-US" sz="1600" b="0" i="0" dirty="0">
                <a:solidFill>
                  <a:srgbClr val="0D0D0D"/>
                </a:solidFill>
                <a:effectLst/>
              </a:rPr>
              <a:t>: Increased from $27.67 in 2011 to $31.26 in 2013, indicating a steady increase in unit price.</a:t>
            </a:r>
          </a:p>
          <a:p>
            <a:pPr marL="0" indent="0" algn="l">
              <a:buNone/>
            </a:pPr>
            <a:r>
              <a:rPr lang="en-US" sz="1600" b="1" i="0" dirty="0">
                <a:solidFill>
                  <a:srgbClr val="0D0D0D"/>
                </a:solidFill>
                <a:effectLst/>
              </a:rPr>
              <a:t>economic</a:t>
            </a:r>
            <a:r>
              <a:rPr lang="en-US" sz="1600" b="0" i="0" dirty="0">
                <a:solidFill>
                  <a:srgbClr val="0D0D0D"/>
                </a:solidFill>
                <a:effectLst/>
              </a:rPr>
              <a:t>: Had a significant increase from $33.97 in 2011 to $49.90 in 2012, followed by a decrease to $41.06 in 2013.</a:t>
            </a:r>
          </a:p>
          <a:p>
            <a:pPr marL="0" indent="0" algn="l">
              <a:buNone/>
            </a:pPr>
            <a:endParaRPr lang="en-US" sz="1600" dirty="0">
              <a:solidFill>
                <a:srgbClr val="0D0D0D"/>
              </a:solidFill>
            </a:endParaRPr>
          </a:p>
          <a:p>
            <a:r>
              <a:rPr lang="en-US" sz="1600" dirty="0">
                <a:solidFill>
                  <a:srgbClr val="0D0D0D"/>
                </a:solidFill>
              </a:rPr>
              <a:t>These trends suggest that while there were general fluctuations in the unit prices across the product range, specific products like "economic" and  "Life </a:t>
            </a:r>
            <a:r>
              <a:rPr lang="he-IL" sz="1600" dirty="0">
                <a:solidFill>
                  <a:srgbClr val="0D0D0D"/>
                </a:solidFill>
              </a:rPr>
              <a:t>2</a:t>
            </a:r>
            <a:r>
              <a:rPr lang="en-US" sz="1600" dirty="0">
                <a:solidFill>
                  <a:srgbClr val="0D0D0D"/>
                </a:solidFill>
              </a:rPr>
              <a:t>"</a:t>
            </a:r>
            <a:r>
              <a:rPr lang="he-IL" sz="1600" dirty="0">
                <a:solidFill>
                  <a:srgbClr val="0D0D0D"/>
                </a:solidFill>
              </a:rPr>
              <a:t> </a:t>
            </a:r>
            <a:r>
              <a:rPr lang="en-US" sz="1600" dirty="0">
                <a:solidFill>
                  <a:srgbClr val="0D0D0D"/>
                </a:solidFill>
              </a:rPr>
              <a:t>  experienced notable variations in pricing, possibly reflecting changes in market demand, cost of provisioning, or strategic pricing adjustments. The increase in unit price for some products despite a general decrease in 2013 could indicate a focus on maintaining or increasing profitability in key product areas</a:t>
            </a:r>
          </a:p>
          <a:p>
            <a:pPr marL="0" indent="0" algn="l">
              <a:buNone/>
            </a:pPr>
            <a:endParaRPr lang="en-US" sz="1600" b="0" i="0" dirty="0">
              <a:solidFill>
                <a:srgbClr val="0D0D0D"/>
              </a:solidFill>
              <a:effectLst/>
            </a:endParaRPr>
          </a:p>
          <a:p>
            <a:pPr marL="0" lvl="0" indent="0">
              <a:lnSpc>
                <a:spcPct val="117000"/>
              </a:lnSpc>
              <a:spcAft>
                <a:spcPts val="800"/>
              </a:spcAft>
              <a:buSzPts val="1000"/>
              <a:buNone/>
              <a:tabLst>
                <a:tab pos="457200" algn="l"/>
              </a:tabLst>
            </a:pPr>
            <a:r>
              <a:rPr lang="en-US" sz="1600" dirty="0">
                <a:cs typeface="Arial" panose="020B0604020202020204" pitchFamily="34" charset="0"/>
              </a:rPr>
              <a:t>.</a:t>
            </a:r>
          </a:p>
          <a:p>
            <a:pPr marL="0" indent="0">
              <a:lnSpc>
                <a:spcPct val="107000"/>
              </a:lnSpc>
              <a:spcAft>
                <a:spcPts val="800"/>
              </a:spcAft>
              <a:buSzPts val="1000"/>
              <a:buNone/>
              <a:tabLst>
                <a:tab pos="457200" algn="l"/>
              </a:tabLst>
            </a:pPr>
            <a:endParaRPr lang="en-US" sz="1600" b="1" dirty="0">
              <a:cs typeface="Arial" panose="020B0604020202020204" pitchFamily="34" charset="0"/>
            </a:endParaRPr>
          </a:p>
        </p:txBody>
      </p:sp>
    </p:spTree>
    <p:extLst>
      <p:ext uri="{BB962C8B-B14F-4D97-AF65-F5344CB8AC3E}">
        <p14:creationId xmlns:p14="http://schemas.microsoft.com/office/powerpoint/2010/main" val="294397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01630-11BC-4052-09D0-430C2836B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59C43-1511-B6A9-7872-436987E52D32}"/>
              </a:ext>
            </a:extLst>
          </p:cNvPr>
          <p:cNvSpPr>
            <a:spLocks noGrp="1"/>
          </p:cNvSpPr>
          <p:nvPr>
            <p:ph type="title"/>
          </p:nvPr>
        </p:nvSpPr>
        <p:spPr>
          <a:xfrm>
            <a:off x="838200" y="365126"/>
            <a:ext cx="10515600" cy="434974"/>
          </a:xfrm>
        </p:spPr>
        <p:txBody>
          <a:bodyPr>
            <a:normAutofit/>
          </a:bodyPr>
          <a:lstStyle/>
          <a:p>
            <a:pPr algn="ctr"/>
            <a:r>
              <a:rPr lang="en-US" sz="2000" b="1" u="sng" dirty="0">
                <a:solidFill>
                  <a:srgbClr val="C00000"/>
                </a:solidFill>
                <a:cs typeface="Times New Roman" panose="02020603050405020304" pitchFamily="18" charset="0"/>
              </a:rPr>
              <a:t>Unit Price Behavior Over the years 2011-2013</a:t>
            </a:r>
          </a:p>
        </p:txBody>
      </p:sp>
      <p:pic>
        <p:nvPicPr>
          <p:cNvPr id="12" name="Picture 11">
            <a:extLst>
              <a:ext uri="{FF2B5EF4-FFF2-40B4-BE49-F238E27FC236}">
                <a16:creationId xmlns:a16="http://schemas.microsoft.com/office/drawing/2014/main" id="{C38AAB37-071A-182C-6C2E-C00743D5AB1C}"/>
              </a:ext>
            </a:extLst>
          </p:cNvPr>
          <p:cNvPicPr>
            <a:picLocks noChangeAspect="1"/>
          </p:cNvPicPr>
          <p:nvPr/>
        </p:nvPicPr>
        <p:blipFill>
          <a:blip r:embed="rId2"/>
          <a:stretch>
            <a:fillRect/>
          </a:stretch>
        </p:blipFill>
        <p:spPr>
          <a:xfrm>
            <a:off x="282021" y="949911"/>
            <a:ext cx="11640689" cy="5551225"/>
          </a:xfrm>
          <a:prstGeom prst="rect">
            <a:avLst/>
          </a:prstGeom>
        </p:spPr>
      </p:pic>
    </p:spTree>
    <p:extLst>
      <p:ext uri="{BB962C8B-B14F-4D97-AF65-F5344CB8AC3E}">
        <p14:creationId xmlns:p14="http://schemas.microsoft.com/office/powerpoint/2010/main" val="148181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3B393-68AE-D435-5928-527E8FEEA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822E59-FACD-A624-36B2-BBEA2A09F07A}"/>
              </a:ext>
            </a:extLst>
          </p:cNvPr>
          <p:cNvSpPr>
            <a:spLocks noGrp="1"/>
          </p:cNvSpPr>
          <p:nvPr>
            <p:ph type="title"/>
          </p:nvPr>
        </p:nvSpPr>
        <p:spPr>
          <a:xfrm>
            <a:off x="838200" y="365126"/>
            <a:ext cx="10515600" cy="452560"/>
          </a:xfrm>
        </p:spPr>
        <p:txBody>
          <a:bodyPr vert="horz" lIns="91440" tIns="45720" rIns="91440" bIns="45720" rtlCol="0" anchor="ctr">
            <a:normAutofit/>
          </a:bodyPr>
          <a:lstStyle/>
          <a:p>
            <a:pPr algn="ctr"/>
            <a:r>
              <a:rPr lang="en-US" sz="2000" b="1" u="sng" dirty="0">
                <a:solidFill>
                  <a:srgbClr val="C00000"/>
                </a:solidFill>
                <a:cs typeface="Times New Roman" panose="02020603050405020304" pitchFamily="18" charset="0"/>
              </a:rPr>
              <a:t>Average </a:t>
            </a:r>
            <a:r>
              <a:rPr lang="en-US" sz="2000" b="1" u="sng">
                <a:solidFill>
                  <a:srgbClr val="C00000"/>
                </a:solidFill>
                <a:cs typeface="Times New Roman" panose="02020603050405020304" pitchFamily="18" charset="0"/>
              </a:rPr>
              <a:t>Order Size</a:t>
            </a:r>
            <a:endParaRPr lang="en-US" sz="2000" b="1" u="sng" dirty="0">
              <a:solidFill>
                <a:srgbClr val="C0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5B850CC-7782-8283-3D70-6ED788B80BF3}"/>
              </a:ext>
            </a:extLst>
          </p:cNvPr>
          <p:cNvSpPr>
            <a:spLocks noGrp="1"/>
          </p:cNvSpPr>
          <p:nvPr>
            <p:ph idx="1"/>
          </p:nvPr>
        </p:nvSpPr>
        <p:spPr>
          <a:xfrm>
            <a:off x="486508" y="317340"/>
            <a:ext cx="11218984" cy="5987563"/>
          </a:xfrm>
        </p:spPr>
        <p:txBody>
          <a:bodyPr>
            <a:normAutofit/>
          </a:bodyPr>
          <a:lstStyle/>
          <a:p>
            <a:pPr marL="0" lvl="0" indent="0">
              <a:lnSpc>
                <a:spcPct val="107000"/>
              </a:lnSpc>
              <a:spcAft>
                <a:spcPts val="800"/>
              </a:spcAft>
              <a:buSzPts val="1000"/>
              <a:buNone/>
              <a:tabLst>
                <a:tab pos="457200" algn="l"/>
              </a:tabLst>
            </a:pPr>
            <a:endParaRPr lang="en-US" sz="1400" b="1" dirty="0">
              <a:solidFill>
                <a:srgbClr val="0D0D0D"/>
              </a:solidFill>
              <a:cs typeface="Arial" panose="020B0604020202020204" pitchFamily="34" charset="0"/>
            </a:endParaRPr>
          </a:p>
          <a:p>
            <a:pPr>
              <a:lnSpc>
                <a:spcPct val="107000"/>
              </a:lnSpc>
              <a:spcAft>
                <a:spcPts val="800"/>
              </a:spcAft>
              <a:buSzPts val="1000"/>
              <a:tabLst>
                <a:tab pos="457200" algn="l"/>
              </a:tabLst>
            </a:pPr>
            <a:r>
              <a:rPr lang="en-US" sz="1400" dirty="0"/>
              <a:t>The average order size can be an indicator of the customer spending behavior, while the total revenue reflects the company's financial performance</a:t>
            </a:r>
          </a:p>
          <a:p>
            <a:pPr lvl="1">
              <a:buFont typeface="Arial" panose="020B0604020202020204" pitchFamily="34" charset="0"/>
              <a:buChar char="•"/>
            </a:pPr>
            <a:r>
              <a:rPr lang="en-US" sz="1400" dirty="0"/>
              <a:t>2011: The AOS was approximately $22.50.</a:t>
            </a:r>
          </a:p>
          <a:p>
            <a:pPr lvl="1">
              <a:buFont typeface="Arial" panose="020B0604020202020204" pitchFamily="34" charset="0"/>
              <a:buChar char="•"/>
            </a:pPr>
            <a:r>
              <a:rPr lang="en-US" sz="1400" dirty="0"/>
              <a:t>2012: The AOS increased to approximately $23.53, indicating a rise of about 4.6% from the previous year.</a:t>
            </a:r>
          </a:p>
          <a:p>
            <a:pPr lvl="1">
              <a:buFont typeface="Arial" panose="020B0604020202020204" pitchFamily="34" charset="0"/>
              <a:buChar char="•"/>
            </a:pPr>
            <a:r>
              <a:rPr lang="en-US" sz="1400" dirty="0"/>
              <a:t>2013: The AOS further increased to approximately $24.93, showing an additional increase of about 5.9% from 2012.</a:t>
            </a:r>
          </a:p>
          <a:p>
            <a:pPr marL="182880" lvl="1">
              <a:lnSpc>
                <a:spcPct val="107000"/>
              </a:lnSpc>
              <a:spcBef>
                <a:spcPts val="1200"/>
              </a:spcBef>
              <a:spcAft>
                <a:spcPts val="800"/>
              </a:spcAft>
              <a:buSzPts val="1000"/>
              <a:tabLst>
                <a:tab pos="457200" algn="l"/>
              </a:tabLst>
            </a:pPr>
            <a:r>
              <a:rPr lang="en-US" sz="1400" dirty="0"/>
              <a:t>These figures reveal a consistent year-over-year increase in the average amount spent per transaction, despite the slight decrease in the number of units sold in 2013. This trend suggests that Happy Insurance's pricing strategies or changes in product mix—possibly a shift towards selling more premium policies—have successfully increased the revenue per sale. This could also reflect a customer base that values the offered insurance products and is willing to spend more on them, indicating effective product differentiation and value proposition by the company</a:t>
            </a:r>
          </a:p>
          <a:p>
            <a:pPr marL="182880" lvl="1">
              <a:lnSpc>
                <a:spcPct val="107000"/>
              </a:lnSpc>
              <a:spcBef>
                <a:spcPts val="1200"/>
              </a:spcBef>
              <a:spcAft>
                <a:spcPts val="800"/>
              </a:spcAft>
              <a:buSzPts val="1000"/>
              <a:tabLst>
                <a:tab pos="457200" algn="l"/>
              </a:tabLst>
            </a:pPr>
            <a:r>
              <a:rPr lang="en-US" sz="1400" dirty="0"/>
              <a:t>Such insights into the average order size and its growth over time are valuable for guiding future business strategies, including product development, pricing adjustments, and marketing efforts aimed at further increasing the average spending per customer.</a:t>
            </a:r>
          </a:p>
          <a:p>
            <a:pPr lvl="1">
              <a:lnSpc>
                <a:spcPct val="107000"/>
              </a:lnSpc>
              <a:spcAft>
                <a:spcPts val="800"/>
              </a:spcAft>
              <a:buSzPts val="1000"/>
              <a:tabLst>
                <a:tab pos="457200" algn="l"/>
              </a:tabLst>
            </a:pPr>
            <a:endParaRPr lang="en-US" sz="1400" dirty="0"/>
          </a:p>
          <a:p>
            <a:pPr marL="0" lvl="0" indent="0">
              <a:lnSpc>
                <a:spcPct val="107000"/>
              </a:lnSpc>
              <a:spcAft>
                <a:spcPts val="800"/>
              </a:spcAft>
              <a:buSzPts val="1000"/>
              <a:buNone/>
              <a:tabLst>
                <a:tab pos="457200" algn="l"/>
              </a:tabLst>
            </a:pPr>
            <a:endParaRPr lang="en-US" sz="1400" dirty="0">
              <a:cs typeface="Arial" panose="020B0604020202020204" pitchFamily="34" charset="0"/>
            </a:endParaRPr>
          </a:p>
        </p:txBody>
      </p:sp>
      <p:pic>
        <p:nvPicPr>
          <p:cNvPr id="7" name="Picture 6">
            <a:extLst>
              <a:ext uri="{FF2B5EF4-FFF2-40B4-BE49-F238E27FC236}">
                <a16:creationId xmlns:a16="http://schemas.microsoft.com/office/drawing/2014/main" id="{BD3DED9F-8E54-F2A0-7595-7248DDF3DEE3}"/>
              </a:ext>
            </a:extLst>
          </p:cNvPr>
          <p:cNvPicPr>
            <a:picLocks noChangeAspect="1"/>
          </p:cNvPicPr>
          <p:nvPr/>
        </p:nvPicPr>
        <p:blipFill>
          <a:blip r:embed="rId2"/>
          <a:stretch>
            <a:fillRect/>
          </a:stretch>
        </p:blipFill>
        <p:spPr>
          <a:xfrm>
            <a:off x="1429305" y="4378787"/>
            <a:ext cx="7643673" cy="2407050"/>
          </a:xfrm>
          <a:prstGeom prst="rect">
            <a:avLst/>
          </a:prstGeom>
        </p:spPr>
      </p:pic>
    </p:spTree>
    <p:extLst>
      <p:ext uri="{BB962C8B-B14F-4D97-AF65-F5344CB8AC3E}">
        <p14:creationId xmlns:p14="http://schemas.microsoft.com/office/powerpoint/2010/main" val="267013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6111" y="219809"/>
            <a:ext cx="9404723" cy="423658"/>
          </a:xfrm>
        </p:spPr>
        <p:txBody>
          <a:bodyPr>
            <a:normAutofit/>
          </a:bodyPr>
          <a:lstStyle/>
          <a:p>
            <a:pPr algn="ctr"/>
            <a:r>
              <a:rPr lang="en-US" sz="2000" b="1" u="sng" dirty="0">
                <a:solidFill>
                  <a:srgbClr val="C00000"/>
                </a:solidFill>
                <a:cs typeface="Times New Roman" panose="02020603050405020304" pitchFamily="18" charset="0"/>
              </a:rPr>
              <a:t>Price Sensitivity Analysis</a:t>
            </a:r>
          </a:p>
        </p:txBody>
      </p:sp>
      <p:sp>
        <p:nvSpPr>
          <p:cNvPr id="3" name="מציין מיקום תוכן 2"/>
          <p:cNvSpPr>
            <a:spLocks noGrp="1"/>
          </p:cNvSpPr>
          <p:nvPr>
            <p:ph idx="1"/>
          </p:nvPr>
        </p:nvSpPr>
        <p:spPr>
          <a:xfrm>
            <a:off x="318802" y="807704"/>
            <a:ext cx="11554395" cy="5669410"/>
          </a:xfrm>
        </p:spPr>
        <p:txBody>
          <a:bodyPr>
            <a:normAutofit lnSpcReduction="10000"/>
          </a:bodyPr>
          <a:lstStyle/>
          <a:p>
            <a:pPr algn="l"/>
            <a:r>
              <a:rPr lang="en-US" sz="1600" b="0" i="0" dirty="0">
                <a:solidFill>
                  <a:srgbClr val="0D0D0D"/>
                </a:solidFill>
                <a:effectLst/>
              </a:rPr>
              <a:t>The company's comprehensive price sensitivity analysis reveals the complex effects of pricing strategies across various demographic segments, highlighting the necessity for customized pricing approaches to meet the diverse needs of different target audiences. Reducing prices may attract younger customers looking for affordability, whereas older customers may value stability and reliability more highly. This insight is crucial for developing pricing strategies that not only aim to expand market share and enhance customer satisfaction but also ensure sustained profitability in a competitive landscape.</a:t>
            </a:r>
          </a:p>
          <a:p>
            <a:pPr algn="l"/>
            <a:r>
              <a:rPr lang="en-US" sz="1600" b="0" i="0" dirty="0">
                <a:solidFill>
                  <a:srgbClr val="0D0D0D"/>
                </a:solidFill>
                <a:effectLst/>
              </a:rPr>
              <a:t>Key takeaways from the analysis include:</a:t>
            </a:r>
          </a:p>
          <a:p>
            <a:pPr algn="l">
              <a:buFont typeface="Arial" panose="020B0604020202020204" pitchFamily="34" charset="0"/>
              <a:buChar char="•"/>
            </a:pPr>
            <a:r>
              <a:rPr lang="en-US" sz="1600" b="1" i="0" dirty="0">
                <a:solidFill>
                  <a:srgbClr val="0D0D0D"/>
                </a:solidFill>
                <a:effectLst/>
              </a:rPr>
              <a:t>Target Audience Response</a:t>
            </a:r>
            <a:r>
              <a:rPr lang="en-US" sz="1600" b="0" i="0" dirty="0">
                <a:solidFill>
                  <a:srgbClr val="0D0D0D"/>
                </a:solidFill>
                <a:effectLst/>
              </a:rPr>
              <a:t>: Recognizing how various demographic groups respond to price changes enables the company to refine its strategies to attract new customer segments without losing the loyalty of existing ones.</a:t>
            </a:r>
          </a:p>
          <a:p>
            <a:pPr algn="l">
              <a:buFont typeface="Arial" panose="020B0604020202020204" pitchFamily="34" charset="0"/>
              <a:buChar char="•"/>
            </a:pPr>
            <a:r>
              <a:rPr lang="en-US" sz="1600" b="1" i="0" dirty="0">
                <a:solidFill>
                  <a:srgbClr val="0D0D0D"/>
                </a:solidFill>
                <a:effectLst/>
              </a:rPr>
              <a:t>Market Share and Customer Satisfaction</a:t>
            </a:r>
            <a:r>
              <a:rPr lang="en-US" sz="1600" b="0" i="0" dirty="0">
                <a:solidFill>
                  <a:srgbClr val="0D0D0D"/>
                </a:solidFill>
                <a:effectLst/>
              </a:rPr>
              <a:t>: By strategically setting policy prices, the company can grow its market share and heighten customer satisfaction. Aligning prices with the values and expectations of specific target audiences can bolster the company's market position.</a:t>
            </a:r>
          </a:p>
          <a:p>
            <a:pPr algn="l">
              <a:buFont typeface="Arial" panose="020B0604020202020204" pitchFamily="34" charset="0"/>
              <a:buChar char="•"/>
            </a:pPr>
            <a:r>
              <a:rPr lang="en-US" sz="1600" b="1" i="0" dirty="0">
                <a:solidFill>
                  <a:srgbClr val="0D0D0D"/>
                </a:solidFill>
                <a:effectLst/>
              </a:rPr>
              <a:t>Profitability and Competition</a:t>
            </a:r>
            <a:r>
              <a:rPr lang="en-US" sz="1600" b="0" i="0" dirty="0">
                <a:solidFill>
                  <a:srgbClr val="0D0D0D"/>
                </a:solidFill>
                <a:effectLst/>
              </a:rPr>
              <a:t>: The balance between competitiveness and profitability is highlighted, emphasizing the importance of setting prices that not only cover costs but also minimize the risk of attracting a high-risk customer base prone to frequent claims, which could diminish profitability.</a:t>
            </a:r>
          </a:p>
          <a:p>
            <a:pPr algn="l"/>
            <a:r>
              <a:rPr lang="en-US" sz="1600" b="0" i="0" dirty="0">
                <a:solidFill>
                  <a:srgbClr val="0D0D0D"/>
                </a:solidFill>
                <a:effectLst/>
              </a:rPr>
              <a:t>The impact of price adjustments on sales volumes and profitability is influenced by the volume of policies sold. Minor price modifications for policies sold in low volumes have a marginal effect on total revenue, whereas for high-volume policies, even slight price changes can significantly affect revenue. This underscores the importance of considering both the number of policies sold and their price elasticity when devising pricing strategies. The analysis serves as a foundation for informed decision-making, guiding the company to employ data-driven strategies that are in sync with its overarching business goals, ensuring a careful balance between market competitiveness, cost efficiency, and the risk profile of prospective customers.</a:t>
            </a:r>
          </a:p>
          <a:p>
            <a:endParaRPr lang="en-US" sz="1600" dirty="0"/>
          </a:p>
        </p:txBody>
      </p:sp>
    </p:spTree>
    <p:extLst>
      <p:ext uri="{BB962C8B-B14F-4D97-AF65-F5344CB8AC3E}">
        <p14:creationId xmlns:p14="http://schemas.microsoft.com/office/powerpoint/2010/main" val="2180963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DFF7E-F9BA-FDA8-F9EC-491785AEA965}"/>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7A3981DF-E8D6-B963-21B4-9E19E6CDCCD1}"/>
              </a:ext>
            </a:extLst>
          </p:cNvPr>
          <p:cNvSpPr>
            <a:spLocks noGrp="1"/>
          </p:cNvSpPr>
          <p:nvPr>
            <p:ph type="title"/>
          </p:nvPr>
        </p:nvSpPr>
        <p:spPr>
          <a:xfrm>
            <a:off x="646111" y="219809"/>
            <a:ext cx="9404723" cy="423658"/>
          </a:xfrm>
        </p:spPr>
        <p:txBody>
          <a:bodyPr>
            <a:normAutofit/>
          </a:bodyPr>
          <a:lstStyle/>
          <a:p>
            <a:pPr algn="ctr"/>
            <a:r>
              <a:rPr lang="en-US" sz="2000" b="1" u="sng" dirty="0">
                <a:solidFill>
                  <a:srgbClr val="C00000"/>
                </a:solidFill>
                <a:cs typeface="Times New Roman" panose="02020603050405020304" pitchFamily="18" charset="0"/>
              </a:rPr>
              <a:t>Price Sensitivity Analysis</a:t>
            </a:r>
          </a:p>
        </p:txBody>
      </p:sp>
      <p:pic>
        <p:nvPicPr>
          <p:cNvPr id="5" name="Content Placeholder 4">
            <a:extLst>
              <a:ext uri="{FF2B5EF4-FFF2-40B4-BE49-F238E27FC236}">
                <a16:creationId xmlns:a16="http://schemas.microsoft.com/office/drawing/2014/main" id="{835A4153-3A18-4B1D-49A9-61137F132A69}"/>
              </a:ext>
            </a:extLst>
          </p:cNvPr>
          <p:cNvPicPr>
            <a:picLocks noGrp="1" noChangeAspect="1"/>
          </p:cNvPicPr>
          <p:nvPr>
            <p:ph idx="1"/>
          </p:nvPr>
        </p:nvPicPr>
        <p:blipFill>
          <a:blip r:embed="rId2"/>
          <a:stretch>
            <a:fillRect/>
          </a:stretch>
        </p:blipFill>
        <p:spPr>
          <a:xfrm>
            <a:off x="335058" y="643467"/>
            <a:ext cx="11054992" cy="5603460"/>
          </a:xfrm>
        </p:spPr>
      </p:pic>
    </p:spTree>
    <p:extLst>
      <p:ext uri="{BB962C8B-B14F-4D97-AF65-F5344CB8AC3E}">
        <p14:creationId xmlns:p14="http://schemas.microsoft.com/office/powerpoint/2010/main" val="2341303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13844" y="274918"/>
            <a:ext cx="9404723" cy="427815"/>
          </a:xfrm>
        </p:spPr>
        <p:txBody>
          <a:bodyPr>
            <a:normAutofit fontScale="90000"/>
          </a:bodyPr>
          <a:lstStyle/>
          <a:p>
            <a:pPr algn="ctr"/>
            <a:r>
              <a:rPr lang="en-US" sz="2000" b="1" u="sng" dirty="0" err="1">
                <a:solidFill>
                  <a:srgbClr val="C00000"/>
                </a:solidFill>
                <a:cs typeface="Times New Roman" panose="02020603050405020304" pitchFamily="18" charset="0"/>
              </a:rPr>
              <a:t>Kpi</a:t>
            </a:r>
            <a:r>
              <a:rPr lang="en-US" sz="2000" b="1" u="sng" dirty="0">
                <a:solidFill>
                  <a:srgbClr val="C00000"/>
                </a:solidFill>
                <a:cs typeface="Times New Roman" panose="02020603050405020304" pitchFamily="18" charset="0"/>
              </a:rPr>
              <a:t>- Quarterly Year-over-Year (YoY) Sales Revenue Growth Rate</a:t>
            </a:r>
            <a:br>
              <a:rPr lang="en-US" sz="2000" b="1" u="sng" dirty="0"/>
            </a:br>
            <a:endParaRPr lang="en-US" sz="2000" b="1" u="sng" dirty="0">
              <a:solidFill>
                <a:srgbClr val="C00000"/>
              </a:solidFill>
              <a:cs typeface="Times New Roman" panose="02020603050405020304" pitchFamily="18" charset="0"/>
            </a:endParaRPr>
          </a:p>
        </p:txBody>
      </p:sp>
      <p:sp>
        <p:nvSpPr>
          <p:cNvPr id="3" name="מציין מיקום תוכן 2"/>
          <p:cNvSpPr>
            <a:spLocks noGrp="1"/>
          </p:cNvSpPr>
          <p:nvPr>
            <p:ph idx="1"/>
          </p:nvPr>
        </p:nvSpPr>
        <p:spPr>
          <a:xfrm>
            <a:off x="454595" y="702733"/>
            <a:ext cx="11282810" cy="5688623"/>
          </a:xfrm>
        </p:spPr>
        <p:txBody>
          <a:bodyPr>
            <a:normAutofit/>
          </a:bodyPr>
          <a:lstStyle/>
          <a:p>
            <a:pPr marL="0" indent="0">
              <a:buNone/>
            </a:pPr>
            <a:r>
              <a:rPr lang="en-US" sz="1600" b="1" u="sng" dirty="0"/>
              <a:t>1. Quarterly Year-over-Year (YoY) Sales Revenue Growth Rate</a:t>
            </a:r>
          </a:p>
          <a:p>
            <a:r>
              <a:rPr lang="en-US" sz="1600" dirty="0"/>
              <a:t>This KPI measures the percentage increase in sales revenue for a specific quarter compared to the same quarter in the previous year. The target is set to achieve a 5% year-over-year growth rate in sales revenue, indicating steady and sustainable business growth. This KPI provides insight into the business's performance and growth trajectory over time, allowing for strategic decision-making and resource allocation.</a:t>
            </a:r>
          </a:p>
          <a:p>
            <a:r>
              <a:rPr lang="en-US" sz="1600" b="1" i="0" dirty="0">
                <a:solidFill>
                  <a:srgbClr val="0D0D0D"/>
                </a:solidFill>
                <a:effectLst/>
              </a:rPr>
              <a:t>Target:</a:t>
            </a:r>
            <a:r>
              <a:rPr lang="en-US" sz="1600" b="0" i="0" dirty="0">
                <a:solidFill>
                  <a:srgbClr val="0D0D0D"/>
                </a:solidFill>
                <a:effectLst/>
              </a:rPr>
              <a:t> The target for the Quarterly YoY Sales Revenue Growth Rate with 5% Increase KPI is to achieve a 5% increase in the sales revenue growth rate for each quarter compared to the same quarter in the previous year. This target provides a specific and measurable goal for driving revenue growth and ensuring the business's continued success.</a:t>
            </a:r>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BA9A8630-3637-F458-3F1C-E908EA05DB07}"/>
              </a:ext>
            </a:extLst>
          </p:cNvPr>
          <p:cNvPicPr>
            <a:picLocks noChangeAspect="1"/>
          </p:cNvPicPr>
          <p:nvPr/>
        </p:nvPicPr>
        <p:blipFill>
          <a:blip r:embed="rId2"/>
          <a:stretch>
            <a:fillRect/>
          </a:stretch>
        </p:blipFill>
        <p:spPr>
          <a:xfrm>
            <a:off x="573035" y="3138853"/>
            <a:ext cx="11045929" cy="2912397"/>
          </a:xfrm>
          <a:prstGeom prst="rect">
            <a:avLst/>
          </a:prstGeom>
        </p:spPr>
      </p:pic>
    </p:spTree>
    <p:extLst>
      <p:ext uri="{BB962C8B-B14F-4D97-AF65-F5344CB8AC3E}">
        <p14:creationId xmlns:p14="http://schemas.microsoft.com/office/powerpoint/2010/main" val="978257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3E295-B022-974C-91F8-A1EB04BFD7C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DA93CEC-5159-202D-3298-DC719C43EE90}"/>
              </a:ext>
            </a:extLst>
          </p:cNvPr>
          <p:cNvSpPr>
            <a:spLocks noGrp="1"/>
          </p:cNvSpPr>
          <p:nvPr>
            <p:ph type="title"/>
          </p:nvPr>
        </p:nvSpPr>
        <p:spPr>
          <a:xfrm>
            <a:off x="713844" y="274918"/>
            <a:ext cx="9404723" cy="427815"/>
          </a:xfrm>
        </p:spPr>
        <p:txBody>
          <a:bodyPr>
            <a:normAutofit/>
          </a:bodyPr>
          <a:lstStyle/>
          <a:p>
            <a:pPr algn="ctr"/>
            <a:r>
              <a:rPr lang="en-US" sz="2000" b="1" u="sng" dirty="0">
                <a:solidFill>
                  <a:srgbClr val="C00000"/>
                </a:solidFill>
                <a:cs typeface="Times New Roman" panose="02020603050405020304" pitchFamily="18" charset="0"/>
              </a:rPr>
              <a:t>KPI- Total Sales Revenue Over Time</a:t>
            </a:r>
          </a:p>
        </p:txBody>
      </p:sp>
      <p:sp>
        <p:nvSpPr>
          <p:cNvPr id="3" name="מציין מיקום תוכן 2">
            <a:extLst>
              <a:ext uri="{FF2B5EF4-FFF2-40B4-BE49-F238E27FC236}">
                <a16:creationId xmlns:a16="http://schemas.microsoft.com/office/drawing/2014/main" id="{A144B5AB-CA19-6A28-87A4-69C60113A49E}"/>
              </a:ext>
            </a:extLst>
          </p:cNvPr>
          <p:cNvSpPr>
            <a:spLocks noGrp="1"/>
          </p:cNvSpPr>
          <p:nvPr>
            <p:ph idx="1"/>
          </p:nvPr>
        </p:nvSpPr>
        <p:spPr>
          <a:xfrm>
            <a:off x="516467" y="1090245"/>
            <a:ext cx="11282810" cy="5688623"/>
          </a:xfrm>
        </p:spPr>
        <p:txBody>
          <a:bodyPr>
            <a:normAutofit/>
          </a:bodyPr>
          <a:lstStyle/>
          <a:p>
            <a:pPr algn="l"/>
            <a:r>
              <a:rPr lang="en-US" sz="1600" b="1" i="0" dirty="0">
                <a:solidFill>
                  <a:srgbClr val="0D0D0D"/>
                </a:solidFill>
                <a:effectLst/>
              </a:rPr>
              <a:t>Importance:</a:t>
            </a:r>
            <a:endParaRPr lang="en-US" sz="1600" b="0" i="0" dirty="0">
              <a:solidFill>
                <a:srgbClr val="0D0D0D"/>
              </a:solidFill>
              <a:effectLst/>
            </a:endParaRPr>
          </a:p>
          <a:p>
            <a:pPr algn="l">
              <a:buFont typeface="+mj-lt"/>
              <a:buAutoNum type="arabicPeriod"/>
            </a:pPr>
            <a:r>
              <a:rPr lang="en-US" sz="1600" b="1" i="0" dirty="0">
                <a:solidFill>
                  <a:srgbClr val="0D0D0D"/>
                </a:solidFill>
                <a:effectLst/>
              </a:rPr>
              <a:t>Revenue Growth Evaluation:</a:t>
            </a:r>
            <a:r>
              <a:rPr lang="en-US" sz="1600" b="0" i="0" dirty="0">
                <a:solidFill>
                  <a:srgbClr val="0D0D0D"/>
                </a:solidFill>
                <a:effectLst/>
              </a:rPr>
              <a:t> Tracking the YoY sales revenue growth rate allows businesses to evaluate revenue growth trends over time. Achieving a 5% increase in the growth rate demonstrates consistent revenue growth and reflects positively on the business's financial performance.</a:t>
            </a:r>
          </a:p>
          <a:p>
            <a:pPr algn="l">
              <a:buFont typeface="+mj-lt"/>
              <a:buAutoNum type="arabicPeriod"/>
            </a:pPr>
            <a:r>
              <a:rPr lang="en-US" sz="1600" b="1" i="0" dirty="0">
                <a:solidFill>
                  <a:srgbClr val="0D0D0D"/>
                </a:solidFill>
                <a:effectLst/>
              </a:rPr>
              <a:t>Goal Setting:</a:t>
            </a:r>
            <a:r>
              <a:rPr lang="en-US" sz="1600" b="0" i="0" dirty="0">
                <a:solidFill>
                  <a:srgbClr val="0D0D0D"/>
                </a:solidFill>
                <a:effectLst/>
              </a:rPr>
              <a:t> Setting a target for a 5% increase in the YoY sales revenue growth rate provides a clear benchmark for performance evaluation and goal setting. It enables the business to track progress towards revenue growth targets and adjust strategies as needed to achieve desired outcomes.</a:t>
            </a:r>
          </a:p>
          <a:p>
            <a:pPr algn="l">
              <a:buFont typeface="+mj-lt"/>
              <a:buAutoNum type="arabicPeriod"/>
            </a:pPr>
            <a:r>
              <a:rPr lang="en-US" sz="1600" b="1" i="0" dirty="0">
                <a:solidFill>
                  <a:srgbClr val="0D0D0D"/>
                </a:solidFill>
                <a:effectLst/>
              </a:rPr>
              <a:t>Strategic Decision-Making:</a:t>
            </a:r>
            <a:r>
              <a:rPr lang="en-US" sz="1600" b="0" i="0" dirty="0">
                <a:solidFill>
                  <a:srgbClr val="0D0D0D"/>
                </a:solidFill>
                <a:effectLst/>
              </a:rPr>
              <a:t> Insights derived from YoY sales revenue growth rate trends inform strategic decision-making processes. Businesses can use revenue growth trends to identify areas of opportunity, allocate resources effectively, and make informed decisions about pricing, marketing, and sales strategies.</a:t>
            </a:r>
          </a:p>
          <a:p>
            <a:pPr algn="l">
              <a:buFont typeface="+mj-lt"/>
              <a:buAutoNum type="arabicPeriod"/>
            </a:pPr>
            <a:r>
              <a:rPr lang="en-US" sz="1600" b="1" i="0" dirty="0">
                <a:solidFill>
                  <a:srgbClr val="0D0D0D"/>
                </a:solidFill>
                <a:effectLst/>
              </a:rPr>
              <a:t>Performance Benchmarking:</a:t>
            </a:r>
            <a:r>
              <a:rPr lang="en-US" sz="1600" b="0" i="0" dirty="0">
                <a:solidFill>
                  <a:srgbClr val="0D0D0D"/>
                </a:solidFill>
                <a:effectLst/>
              </a:rPr>
              <a:t> Comparing the YoY sales revenue growth rate against industry benchmarks and competitors' performance provides valuable insights into the business's competitive positioning and market performance. It allows businesses to identify strengths and weaknesses relative to their peers and make strategic adjustments as needed.</a:t>
            </a:r>
          </a:p>
          <a:p>
            <a:pPr algn="l">
              <a:buFont typeface="+mj-lt"/>
              <a:buAutoNum type="arabicPeriod"/>
            </a:pPr>
            <a:r>
              <a:rPr lang="en-US" sz="1600" b="1" i="0" dirty="0">
                <a:solidFill>
                  <a:srgbClr val="0D0D0D"/>
                </a:solidFill>
                <a:effectLst/>
              </a:rPr>
              <a:t>Investor Confidence:</a:t>
            </a:r>
            <a:r>
              <a:rPr lang="en-US" sz="1600" b="0" i="0" dirty="0">
                <a:solidFill>
                  <a:srgbClr val="0D0D0D"/>
                </a:solidFill>
                <a:effectLst/>
              </a:rPr>
              <a:t> Consistent revenue growth and achieving the target YoY sales revenue growth rate signal to investors that the business is on a path of sustainable growth and profitability. It enhances investor confidence, attracts potential investors, and may lead to increased investment opportunities for future expansion.</a:t>
            </a:r>
          </a:p>
          <a:p>
            <a:endParaRPr lang="en-US" sz="1600" dirty="0"/>
          </a:p>
        </p:txBody>
      </p:sp>
    </p:spTree>
    <p:extLst>
      <p:ext uri="{BB962C8B-B14F-4D97-AF65-F5344CB8AC3E}">
        <p14:creationId xmlns:p14="http://schemas.microsoft.com/office/powerpoint/2010/main" val="2821192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52462-3C71-5104-A3AA-00780A94034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15CCA10-6C91-E6B9-9F8B-D1B4CA5DFA3C}"/>
              </a:ext>
            </a:extLst>
          </p:cNvPr>
          <p:cNvSpPr>
            <a:spLocks noGrp="1"/>
          </p:cNvSpPr>
          <p:nvPr>
            <p:ph type="title"/>
          </p:nvPr>
        </p:nvSpPr>
        <p:spPr>
          <a:xfrm>
            <a:off x="713844" y="274918"/>
            <a:ext cx="9404723" cy="427815"/>
          </a:xfrm>
        </p:spPr>
        <p:txBody>
          <a:bodyPr>
            <a:normAutofit/>
          </a:bodyPr>
          <a:lstStyle/>
          <a:p>
            <a:pPr algn="ctr"/>
            <a:r>
              <a:rPr lang="en-US" sz="2000" b="1" u="sng" dirty="0">
                <a:solidFill>
                  <a:srgbClr val="C00000"/>
                </a:solidFill>
                <a:cs typeface="Times New Roman" panose="02020603050405020304" pitchFamily="18" charset="0"/>
              </a:rPr>
              <a:t>KPI- Total Sales Revenue Over Time</a:t>
            </a:r>
          </a:p>
        </p:txBody>
      </p:sp>
      <p:sp>
        <p:nvSpPr>
          <p:cNvPr id="3" name="מציין מיקום תוכן 2">
            <a:extLst>
              <a:ext uri="{FF2B5EF4-FFF2-40B4-BE49-F238E27FC236}">
                <a16:creationId xmlns:a16="http://schemas.microsoft.com/office/drawing/2014/main" id="{D3AA3F90-2E19-5611-9C47-A7F01F780B56}"/>
              </a:ext>
            </a:extLst>
          </p:cNvPr>
          <p:cNvSpPr>
            <a:spLocks noGrp="1"/>
          </p:cNvSpPr>
          <p:nvPr>
            <p:ph idx="1"/>
          </p:nvPr>
        </p:nvSpPr>
        <p:spPr>
          <a:xfrm>
            <a:off x="516467" y="1090245"/>
            <a:ext cx="11282810" cy="5688623"/>
          </a:xfrm>
        </p:spPr>
        <p:txBody>
          <a:bodyPr>
            <a:normAutofit/>
          </a:bodyPr>
          <a:lstStyle/>
          <a:p>
            <a:r>
              <a:rPr lang="en-US" sz="1600" b="0" i="0" dirty="0">
                <a:solidFill>
                  <a:srgbClr val="0D0D0D"/>
                </a:solidFill>
                <a:effectLst/>
              </a:rPr>
              <a:t>This KPI tracks the total sales revenue generated by the business over sequential periods, including quarters and years. The target is set to achieve a 10% increase in revenue from the previous period. This KPI provides valuable insights into the trend and growth trajectory of sales revenue over time, facilitating performance evaluation and strategic decision-making.</a:t>
            </a:r>
          </a:p>
          <a:p>
            <a:r>
              <a:rPr lang="en-US" sz="1600" b="1" i="0" dirty="0">
                <a:solidFill>
                  <a:srgbClr val="0D0D0D"/>
                </a:solidFill>
                <a:effectLst/>
              </a:rPr>
              <a:t>Target:</a:t>
            </a:r>
            <a:r>
              <a:rPr lang="en-US" sz="1600" b="0" i="0" dirty="0">
                <a:solidFill>
                  <a:srgbClr val="0D0D0D"/>
                </a:solidFill>
                <a:effectLst/>
              </a:rPr>
              <a:t> The target for the Total Sales Revenue Over Time with 10% Increase KPI is to achieve a 10% increase in revenue compared to the previous period. This target provides a specific and measurable goal for driving revenue growth and ensuring the business's continued success.</a:t>
            </a:r>
          </a:p>
          <a:p>
            <a:endParaRPr lang="en-US" sz="1600" dirty="0"/>
          </a:p>
        </p:txBody>
      </p:sp>
      <p:pic>
        <p:nvPicPr>
          <p:cNvPr id="7" name="Picture 6">
            <a:extLst>
              <a:ext uri="{FF2B5EF4-FFF2-40B4-BE49-F238E27FC236}">
                <a16:creationId xmlns:a16="http://schemas.microsoft.com/office/drawing/2014/main" id="{67ECFFE9-10C0-69E9-E46D-B7863D26027D}"/>
              </a:ext>
            </a:extLst>
          </p:cNvPr>
          <p:cNvPicPr>
            <a:picLocks noChangeAspect="1"/>
          </p:cNvPicPr>
          <p:nvPr/>
        </p:nvPicPr>
        <p:blipFill>
          <a:blip r:embed="rId2"/>
          <a:stretch>
            <a:fillRect/>
          </a:stretch>
        </p:blipFill>
        <p:spPr>
          <a:xfrm>
            <a:off x="292962" y="2865558"/>
            <a:ext cx="11382571" cy="3352603"/>
          </a:xfrm>
          <a:prstGeom prst="rect">
            <a:avLst/>
          </a:prstGeom>
        </p:spPr>
      </p:pic>
    </p:spTree>
    <p:extLst>
      <p:ext uri="{BB962C8B-B14F-4D97-AF65-F5344CB8AC3E}">
        <p14:creationId xmlns:p14="http://schemas.microsoft.com/office/powerpoint/2010/main" val="1189609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88E1D-FEC0-F1D0-D069-5ACBED0261C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932EB0C-9058-2FBB-2340-F5CCEDA79003}"/>
              </a:ext>
            </a:extLst>
          </p:cNvPr>
          <p:cNvSpPr>
            <a:spLocks noGrp="1"/>
          </p:cNvSpPr>
          <p:nvPr>
            <p:ph type="title"/>
          </p:nvPr>
        </p:nvSpPr>
        <p:spPr>
          <a:xfrm>
            <a:off x="713844" y="274918"/>
            <a:ext cx="9404723" cy="427815"/>
          </a:xfrm>
        </p:spPr>
        <p:txBody>
          <a:bodyPr>
            <a:normAutofit/>
          </a:bodyPr>
          <a:lstStyle/>
          <a:p>
            <a:pPr algn="ctr"/>
            <a:r>
              <a:rPr lang="en-US" sz="2000" b="1" u="sng" dirty="0">
                <a:solidFill>
                  <a:srgbClr val="C00000"/>
                </a:solidFill>
                <a:cs typeface="Times New Roman" panose="02020603050405020304" pitchFamily="18" charset="0"/>
              </a:rPr>
              <a:t>KPI- Total Sales Revenue Over Time</a:t>
            </a:r>
          </a:p>
        </p:txBody>
      </p:sp>
      <p:sp>
        <p:nvSpPr>
          <p:cNvPr id="3" name="מציין מיקום תוכן 2">
            <a:extLst>
              <a:ext uri="{FF2B5EF4-FFF2-40B4-BE49-F238E27FC236}">
                <a16:creationId xmlns:a16="http://schemas.microsoft.com/office/drawing/2014/main" id="{1EDAFA99-5AAB-585C-D93B-FB04AE06322F}"/>
              </a:ext>
            </a:extLst>
          </p:cNvPr>
          <p:cNvSpPr>
            <a:spLocks noGrp="1"/>
          </p:cNvSpPr>
          <p:nvPr>
            <p:ph idx="1"/>
          </p:nvPr>
        </p:nvSpPr>
        <p:spPr>
          <a:xfrm>
            <a:off x="516467" y="1090245"/>
            <a:ext cx="11282810" cy="5688623"/>
          </a:xfrm>
        </p:spPr>
        <p:txBody>
          <a:bodyPr>
            <a:normAutofit/>
          </a:bodyPr>
          <a:lstStyle/>
          <a:p>
            <a:pPr algn="l"/>
            <a:r>
              <a:rPr lang="en-US" sz="1600" b="1" i="0" dirty="0">
                <a:solidFill>
                  <a:srgbClr val="0D0D0D"/>
                </a:solidFill>
                <a:effectLst/>
              </a:rPr>
              <a:t>Importance:</a:t>
            </a:r>
            <a:endParaRPr lang="en-US" sz="1600" b="0" i="0" dirty="0">
              <a:solidFill>
                <a:srgbClr val="0D0D0D"/>
              </a:solidFill>
              <a:effectLst/>
            </a:endParaRPr>
          </a:p>
          <a:p>
            <a:pPr algn="l">
              <a:buFont typeface="+mj-lt"/>
              <a:buAutoNum type="arabicPeriod"/>
            </a:pPr>
            <a:r>
              <a:rPr lang="en-US" sz="1600" b="1" i="0" dirty="0">
                <a:solidFill>
                  <a:srgbClr val="0D0D0D"/>
                </a:solidFill>
                <a:effectLst/>
              </a:rPr>
              <a:t>Financial Performance:</a:t>
            </a:r>
            <a:r>
              <a:rPr lang="en-US" sz="1600" b="0" i="0" dirty="0">
                <a:solidFill>
                  <a:srgbClr val="0D0D0D"/>
                </a:solidFill>
                <a:effectLst/>
              </a:rPr>
              <a:t> Total sales revenue is a key indicator of the business's financial health and performance. Achieving a 10% increase in revenue demonstrates sustainable growth and reflects positively on the business's ability to generate sales and drive revenue.</a:t>
            </a:r>
          </a:p>
          <a:p>
            <a:pPr algn="l">
              <a:buFont typeface="+mj-lt"/>
              <a:buAutoNum type="arabicPeriod"/>
            </a:pPr>
            <a:r>
              <a:rPr lang="en-US" sz="1600" b="1" i="0" dirty="0">
                <a:solidFill>
                  <a:srgbClr val="0D0D0D"/>
                </a:solidFill>
                <a:effectLst/>
              </a:rPr>
              <a:t>Goal Setting:</a:t>
            </a:r>
            <a:r>
              <a:rPr lang="en-US" sz="1600" b="0" i="0" dirty="0">
                <a:solidFill>
                  <a:srgbClr val="0D0D0D"/>
                </a:solidFill>
                <a:effectLst/>
              </a:rPr>
              <a:t> Setting a target for a 10% increase in total sales revenue over time provides a clear benchmark for performance evaluation and goal setting. It enables the business to track progress towards revenue targets and adjust strategies as needed to achieve desired outcomes.</a:t>
            </a:r>
          </a:p>
          <a:p>
            <a:pPr algn="l">
              <a:buFont typeface="+mj-lt"/>
              <a:buAutoNum type="arabicPeriod"/>
            </a:pPr>
            <a:r>
              <a:rPr lang="en-US" sz="1600" b="1" i="0" dirty="0">
                <a:solidFill>
                  <a:srgbClr val="0D0D0D"/>
                </a:solidFill>
                <a:effectLst/>
              </a:rPr>
              <a:t>Strategic Decision-Making:</a:t>
            </a:r>
            <a:r>
              <a:rPr lang="en-US" sz="1600" b="0" i="0" dirty="0">
                <a:solidFill>
                  <a:srgbClr val="0D0D0D"/>
                </a:solidFill>
                <a:effectLst/>
              </a:rPr>
              <a:t> Insights derived from total sales revenue trends inform strategic decision-making processes. Businesses can use revenue growth trends to identify areas of opportunity, allocate resources effectively, and make informed decisions about pricing, marketing, and product development.</a:t>
            </a:r>
          </a:p>
          <a:p>
            <a:pPr algn="l">
              <a:buFont typeface="+mj-lt"/>
              <a:buAutoNum type="arabicPeriod"/>
            </a:pPr>
            <a:r>
              <a:rPr lang="en-US" sz="1600" b="1" i="0" dirty="0">
                <a:solidFill>
                  <a:srgbClr val="0D0D0D"/>
                </a:solidFill>
                <a:effectLst/>
              </a:rPr>
              <a:t>Competitive Positioning:</a:t>
            </a:r>
            <a:r>
              <a:rPr lang="en-US" sz="1600" b="0" i="0" dirty="0">
                <a:solidFill>
                  <a:srgbClr val="0D0D0D"/>
                </a:solidFill>
                <a:effectLst/>
              </a:rPr>
              <a:t> Achieving a 10% increase in total sales revenue strengthens the business's competitive position within the market. It demonstrates market relevance, customer appeal, and the ability to capture market share from competitors.</a:t>
            </a:r>
          </a:p>
          <a:p>
            <a:pPr algn="l">
              <a:buFont typeface="+mj-lt"/>
              <a:buAutoNum type="arabicPeriod"/>
            </a:pPr>
            <a:r>
              <a:rPr lang="en-US" sz="1600" b="1" i="0" dirty="0">
                <a:solidFill>
                  <a:srgbClr val="0D0D0D"/>
                </a:solidFill>
                <a:effectLst/>
              </a:rPr>
              <a:t>Investor Confidence:</a:t>
            </a:r>
            <a:r>
              <a:rPr lang="en-US" sz="1600" b="0" i="0" dirty="0">
                <a:solidFill>
                  <a:srgbClr val="0D0D0D"/>
                </a:solidFill>
                <a:effectLst/>
              </a:rPr>
              <a:t> Consistent revenue growth signals to investors that the business is on a path of sustainable growth and profitability. It enhances investor confidence, attracts potential investors, and may lead to increased investment opportunities for future </a:t>
            </a:r>
            <a:r>
              <a:rPr lang="en-US" sz="1600" b="0" i="0" dirty="0" err="1">
                <a:solidFill>
                  <a:srgbClr val="0D0D0D"/>
                </a:solidFill>
                <a:effectLst/>
              </a:rPr>
              <a:t>expansio</a:t>
            </a:r>
            <a:endParaRPr lang="en-US" sz="1600" b="0" i="0" dirty="0">
              <a:solidFill>
                <a:srgbClr val="0D0D0D"/>
              </a:solidFill>
              <a:effectLst/>
            </a:endParaRPr>
          </a:p>
          <a:p>
            <a:endParaRPr lang="en-US" sz="1600" dirty="0"/>
          </a:p>
        </p:txBody>
      </p:sp>
    </p:spTree>
    <p:extLst>
      <p:ext uri="{BB962C8B-B14F-4D97-AF65-F5344CB8AC3E}">
        <p14:creationId xmlns:p14="http://schemas.microsoft.com/office/powerpoint/2010/main" val="383863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5130" y="410385"/>
            <a:ext cx="9404723" cy="427815"/>
          </a:xfrm>
        </p:spPr>
        <p:txBody>
          <a:bodyPr>
            <a:normAutofit/>
          </a:bodyPr>
          <a:lstStyle/>
          <a:p>
            <a:pPr algn="ctr"/>
            <a:r>
              <a:rPr lang="en-US" sz="2000" b="1" u="sng" dirty="0">
                <a:solidFill>
                  <a:srgbClr val="C00000"/>
                </a:solidFill>
                <a:cs typeface="Times New Roman" panose="02020603050405020304" pitchFamily="18" charset="0"/>
              </a:rPr>
              <a:t>KPI- Average Unit Price</a:t>
            </a:r>
          </a:p>
        </p:txBody>
      </p:sp>
      <p:sp>
        <p:nvSpPr>
          <p:cNvPr id="3" name="מציין מיקום תוכן 2"/>
          <p:cNvSpPr>
            <a:spLocks noGrp="1"/>
          </p:cNvSpPr>
          <p:nvPr>
            <p:ph idx="1"/>
          </p:nvPr>
        </p:nvSpPr>
        <p:spPr>
          <a:xfrm>
            <a:off x="309798" y="1057894"/>
            <a:ext cx="11418929" cy="6019937"/>
          </a:xfrm>
        </p:spPr>
        <p:txBody>
          <a:bodyPr>
            <a:normAutofit/>
          </a:bodyPr>
          <a:lstStyle/>
          <a:p>
            <a:r>
              <a:rPr lang="en-US" sz="1600" b="1" i="0" dirty="0">
                <a:solidFill>
                  <a:srgbClr val="0D0D0D"/>
                </a:solidFill>
                <a:effectLst/>
              </a:rPr>
              <a:t>Target:</a:t>
            </a:r>
            <a:r>
              <a:rPr lang="en-US" sz="1600" b="0" i="0" dirty="0">
                <a:solidFill>
                  <a:srgbClr val="0D0D0D"/>
                </a:solidFill>
                <a:effectLst/>
              </a:rPr>
              <a:t> The target for the Average Unit Price with 5% Increase KPI is to achieve a 5% increase in the average unit price compared to the previous period. This target provides a specific and measurable goal for driving revenue growth and ensuring pricing strategies align with business objectives.</a:t>
            </a:r>
            <a:endParaRPr lang="en-US" sz="1600" dirty="0">
              <a:solidFill>
                <a:srgbClr val="0D0D0D"/>
              </a:solidFill>
            </a:endParaRPr>
          </a:p>
        </p:txBody>
      </p:sp>
      <p:sp>
        <p:nvSpPr>
          <p:cNvPr id="9" name="TextBox 8"/>
          <p:cNvSpPr txBox="1"/>
          <p:nvPr/>
        </p:nvSpPr>
        <p:spPr>
          <a:xfrm>
            <a:off x="11025342" y="3311836"/>
            <a:ext cx="703385" cy="369332"/>
          </a:xfrm>
          <a:prstGeom prst="rect">
            <a:avLst/>
          </a:prstGeom>
          <a:noFill/>
        </p:spPr>
        <p:txBody>
          <a:bodyPr wrap="square" rtlCol="0">
            <a:spAutoFit/>
          </a:bodyPr>
          <a:lstStyle/>
          <a:p>
            <a:r>
              <a:rPr lang="en-US" b="1" dirty="0">
                <a:solidFill>
                  <a:schemeClr val="bg1"/>
                </a:solidFill>
              </a:rPr>
              <a:t>2012</a:t>
            </a:r>
          </a:p>
        </p:txBody>
      </p:sp>
      <p:sp>
        <p:nvSpPr>
          <p:cNvPr id="10" name="TextBox 9"/>
          <p:cNvSpPr txBox="1"/>
          <p:nvPr/>
        </p:nvSpPr>
        <p:spPr>
          <a:xfrm>
            <a:off x="11007758" y="5056899"/>
            <a:ext cx="720969" cy="369332"/>
          </a:xfrm>
          <a:prstGeom prst="rect">
            <a:avLst/>
          </a:prstGeom>
          <a:noFill/>
        </p:spPr>
        <p:txBody>
          <a:bodyPr wrap="square" rtlCol="0">
            <a:spAutoFit/>
          </a:bodyPr>
          <a:lstStyle/>
          <a:p>
            <a:r>
              <a:rPr lang="en-US" b="1" dirty="0">
                <a:solidFill>
                  <a:schemeClr val="bg1"/>
                </a:solidFill>
              </a:rPr>
              <a:t>2013</a:t>
            </a:r>
          </a:p>
        </p:txBody>
      </p:sp>
      <p:pic>
        <p:nvPicPr>
          <p:cNvPr id="11" name="Picture 10">
            <a:extLst>
              <a:ext uri="{FF2B5EF4-FFF2-40B4-BE49-F238E27FC236}">
                <a16:creationId xmlns:a16="http://schemas.microsoft.com/office/drawing/2014/main" id="{18E81CF7-B309-8871-D897-F4D65467E097}"/>
              </a:ext>
            </a:extLst>
          </p:cNvPr>
          <p:cNvPicPr>
            <a:picLocks noChangeAspect="1"/>
          </p:cNvPicPr>
          <p:nvPr/>
        </p:nvPicPr>
        <p:blipFill>
          <a:blip r:embed="rId2"/>
          <a:stretch>
            <a:fillRect/>
          </a:stretch>
        </p:blipFill>
        <p:spPr>
          <a:xfrm>
            <a:off x="349143" y="2164404"/>
            <a:ext cx="11340237" cy="3881289"/>
          </a:xfrm>
          <a:prstGeom prst="rect">
            <a:avLst/>
          </a:prstGeom>
        </p:spPr>
      </p:pic>
    </p:spTree>
    <p:extLst>
      <p:ext uri="{BB962C8B-B14F-4D97-AF65-F5344CB8AC3E}">
        <p14:creationId xmlns:p14="http://schemas.microsoft.com/office/powerpoint/2010/main" val="184663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941B59A9-6FF0-BA5C-F4D2-49A14CD81D3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BB7257A-F82F-D6F5-D11F-5723D1584391}"/>
              </a:ext>
            </a:extLst>
          </p:cNvPr>
          <p:cNvSpPr>
            <a:spLocks noGrp="1"/>
          </p:cNvSpPr>
          <p:nvPr>
            <p:ph type="title"/>
          </p:nvPr>
        </p:nvSpPr>
        <p:spPr>
          <a:xfrm>
            <a:off x="838200" y="365125"/>
            <a:ext cx="10515600" cy="434975"/>
          </a:xfrm>
        </p:spPr>
        <p:txBody>
          <a:bodyPr>
            <a:normAutofit/>
          </a:bodyPr>
          <a:lstStyle/>
          <a:p>
            <a:pPr algn="ctr"/>
            <a:r>
              <a:rPr lang="en-US" sz="2000" b="1" u="sng" cap="none" dirty="0">
                <a:solidFill>
                  <a:srgbClr val="C00000"/>
                </a:solidFill>
                <a:cs typeface="Times New Roman" panose="02020603050405020304" pitchFamily="18" charset="0"/>
              </a:rPr>
              <a:t>Assumptions taken in the project</a:t>
            </a:r>
          </a:p>
        </p:txBody>
      </p:sp>
      <p:sp>
        <p:nvSpPr>
          <p:cNvPr id="3" name="מציין מיקום תוכן 2">
            <a:extLst>
              <a:ext uri="{FF2B5EF4-FFF2-40B4-BE49-F238E27FC236}">
                <a16:creationId xmlns:a16="http://schemas.microsoft.com/office/drawing/2014/main" id="{1CD69125-0AFC-1616-8FBF-780F005D8D44}"/>
              </a:ext>
            </a:extLst>
          </p:cNvPr>
          <p:cNvSpPr>
            <a:spLocks noGrp="1"/>
          </p:cNvSpPr>
          <p:nvPr>
            <p:ph idx="1"/>
          </p:nvPr>
        </p:nvSpPr>
        <p:spPr>
          <a:xfrm>
            <a:off x="451338" y="920761"/>
            <a:ext cx="11289324" cy="5424852"/>
          </a:xfrm>
        </p:spPr>
        <p:txBody>
          <a:bodyPr>
            <a:noAutofit/>
          </a:bodyPr>
          <a:lstStyle/>
          <a:p>
            <a:r>
              <a:rPr lang="en-US" sz="1600" b="1" dirty="0">
                <a:solidFill>
                  <a:srgbClr val="0D0D0D"/>
                </a:solidFill>
              </a:rPr>
              <a:t>Geographic Market Representation</a:t>
            </a:r>
          </a:p>
          <a:p>
            <a:pPr algn="l">
              <a:buFont typeface="Arial" panose="020B0604020202020204" pitchFamily="34" charset="0"/>
              <a:buChar char="•"/>
            </a:pPr>
            <a:r>
              <a:rPr lang="en-US" sz="1600" b="1" dirty="0">
                <a:solidFill>
                  <a:srgbClr val="0D0D0D"/>
                </a:solidFill>
              </a:rPr>
              <a:t>Assumption: </a:t>
            </a:r>
            <a:r>
              <a:rPr lang="en-US" sz="1600" dirty="0">
                <a:solidFill>
                  <a:srgbClr val="0D0D0D"/>
                </a:solidFill>
              </a:rPr>
              <a:t>Sales data is assumed to represent all significant geographic markets for the company. The analysis of revenue by geographic region assumes that the distribution of sales is indicative of market strength and potential areas for growth.</a:t>
            </a:r>
          </a:p>
          <a:p>
            <a:pPr algn="l"/>
            <a:r>
              <a:rPr lang="en-US" sz="1600" dirty="0">
                <a:solidFill>
                  <a:srgbClr val="0D0D0D"/>
                </a:solidFill>
              </a:rPr>
              <a:t>These assumptions are necessary for conducting a structured analysis but also highlight areas where additional data or context might be needed for a more comprehensive understanding. Recognizing these assumptions helps in acknowledging the limitations of the analysis and the need for careful interpretation of the results.</a:t>
            </a:r>
          </a:p>
          <a:p>
            <a:endParaRPr lang="en-US" sz="1600" dirty="0"/>
          </a:p>
        </p:txBody>
      </p:sp>
    </p:spTree>
    <p:extLst>
      <p:ext uri="{BB962C8B-B14F-4D97-AF65-F5344CB8AC3E}">
        <p14:creationId xmlns:p14="http://schemas.microsoft.com/office/powerpoint/2010/main" val="277498331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8AC91-9FFA-4502-5AED-7C7D5F46E490}"/>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8AB66343-0D20-2F77-9CF0-A27515F45892}"/>
              </a:ext>
            </a:extLst>
          </p:cNvPr>
          <p:cNvSpPr>
            <a:spLocks noGrp="1"/>
          </p:cNvSpPr>
          <p:nvPr>
            <p:ph type="title"/>
          </p:nvPr>
        </p:nvSpPr>
        <p:spPr>
          <a:xfrm>
            <a:off x="645130" y="410385"/>
            <a:ext cx="9404723" cy="427815"/>
          </a:xfrm>
        </p:spPr>
        <p:txBody>
          <a:bodyPr>
            <a:normAutofit/>
          </a:bodyPr>
          <a:lstStyle/>
          <a:p>
            <a:pPr algn="ctr"/>
            <a:r>
              <a:rPr lang="en-US" sz="2000" b="1" u="sng" dirty="0">
                <a:solidFill>
                  <a:srgbClr val="C00000"/>
                </a:solidFill>
                <a:cs typeface="Times New Roman" panose="02020603050405020304" pitchFamily="18" charset="0"/>
              </a:rPr>
              <a:t>KPI- Average Unit Price</a:t>
            </a:r>
          </a:p>
        </p:txBody>
      </p:sp>
      <p:sp>
        <p:nvSpPr>
          <p:cNvPr id="3" name="מציין מיקום תוכן 2">
            <a:extLst>
              <a:ext uri="{FF2B5EF4-FFF2-40B4-BE49-F238E27FC236}">
                <a16:creationId xmlns:a16="http://schemas.microsoft.com/office/drawing/2014/main" id="{FCD3ACAA-B35E-90A1-0E9E-8C2CA803DF2A}"/>
              </a:ext>
            </a:extLst>
          </p:cNvPr>
          <p:cNvSpPr>
            <a:spLocks noGrp="1"/>
          </p:cNvSpPr>
          <p:nvPr>
            <p:ph idx="1"/>
          </p:nvPr>
        </p:nvSpPr>
        <p:spPr>
          <a:xfrm>
            <a:off x="309798" y="1057894"/>
            <a:ext cx="11418929" cy="6019937"/>
          </a:xfrm>
        </p:spPr>
        <p:txBody>
          <a:bodyPr>
            <a:normAutofit/>
          </a:bodyPr>
          <a:lstStyle/>
          <a:p>
            <a:pPr algn="l"/>
            <a:r>
              <a:rPr lang="en-US" sz="1600" b="1" i="0" dirty="0">
                <a:solidFill>
                  <a:srgbClr val="0D0D0D"/>
                </a:solidFill>
                <a:effectLst/>
              </a:rPr>
              <a:t>Importance:</a:t>
            </a:r>
            <a:endParaRPr lang="en-US" sz="1600" b="0" i="0" dirty="0">
              <a:solidFill>
                <a:srgbClr val="0D0D0D"/>
              </a:solidFill>
              <a:effectLst/>
            </a:endParaRPr>
          </a:p>
          <a:p>
            <a:pPr algn="l">
              <a:buFont typeface="+mj-lt"/>
              <a:buAutoNum type="arabicPeriod"/>
            </a:pPr>
            <a:r>
              <a:rPr lang="en-US" sz="1600" b="1" i="0" dirty="0">
                <a:solidFill>
                  <a:srgbClr val="0D0D0D"/>
                </a:solidFill>
                <a:effectLst/>
              </a:rPr>
              <a:t>Pricing Strategy Evaluation:</a:t>
            </a:r>
            <a:r>
              <a:rPr lang="en-US" sz="1600" b="0" i="0" dirty="0">
                <a:solidFill>
                  <a:srgbClr val="0D0D0D"/>
                </a:solidFill>
                <a:effectLst/>
              </a:rPr>
              <a:t> Monitoring the average unit price with a target of a 5% increase enables businesses to evaluate the effectiveness of their pricing strategies. It helps assess the impact of pricing adjustments on revenue generation and profitability.</a:t>
            </a:r>
          </a:p>
          <a:p>
            <a:pPr algn="l">
              <a:buFont typeface="+mj-lt"/>
              <a:buAutoNum type="arabicPeriod"/>
            </a:pPr>
            <a:r>
              <a:rPr lang="en-US" sz="1600" b="1" i="0" dirty="0">
                <a:solidFill>
                  <a:srgbClr val="0D0D0D"/>
                </a:solidFill>
                <a:effectLst/>
              </a:rPr>
              <a:t>Revenue Optimization:</a:t>
            </a:r>
            <a:r>
              <a:rPr lang="en-US" sz="1600" b="0" i="0" dirty="0">
                <a:solidFill>
                  <a:srgbClr val="0D0D0D"/>
                </a:solidFill>
                <a:effectLst/>
              </a:rPr>
              <a:t> Achieving a 5% increase in the average unit price signifies revenue optimization efforts aimed at maximizing profitability. Businesses can strategically adjust prices to align with customer willingness to pay while maintaining competitiveness in the market.</a:t>
            </a:r>
          </a:p>
          <a:p>
            <a:pPr algn="l">
              <a:buFont typeface="+mj-lt"/>
              <a:buAutoNum type="arabicPeriod"/>
            </a:pPr>
            <a:r>
              <a:rPr lang="en-US" sz="1600" b="1" i="0" dirty="0">
                <a:solidFill>
                  <a:srgbClr val="0D0D0D"/>
                </a:solidFill>
                <a:effectLst/>
              </a:rPr>
              <a:t>Product Performance:</a:t>
            </a:r>
            <a:r>
              <a:rPr lang="en-US" sz="1600" b="0" i="0" dirty="0">
                <a:solidFill>
                  <a:srgbClr val="0D0D0D"/>
                </a:solidFill>
                <a:effectLst/>
              </a:rPr>
              <a:t> Changes in the average unit price reflect shifts in product mix, demand, and perceived value. Aiming for a 5% increase in average unit price allows businesses to focus on promoting higher-margin products or services to drive overall revenue growth.</a:t>
            </a:r>
          </a:p>
          <a:p>
            <a:pPr algn="l">
              <a:buFont typeface="+mj-lt"/>
              <a:buAutoNum type="arabicPeriod"/>
            </a:pPr>
            <a:r>
              <a:rPr lang="en-US" sz="1600" b="1" i="0" dirty="0">
                <a:solidFill>
                  <a:srgbClr val="0D0D0D"/>
                </a:solidFill>
                <a:effectLst/>
              </a:rPr>
              <a:t>Market Competitiveness:</a:t>
            </a:r>
            <a:r>
              <a:rPr lang="en-US" sz="1600" b="0" i="0" dirty="0">
                <a:solidFill>
                  <a:srgbClr val="0D0D0D"/>
                </a:solidFill>
                <a:effectLst/>
              </a:rPr>
              <a:t> Setting a target for a 5% increase in average unit price ensures that businesses remain competitive while pursuing revenue growth. It encourages businesses to differentiate their offerings based on value proposition rather than engaging in price wars.</a:t>
            </a:r>
          </a:p>
          <a:p>
            <a:pPr algn="l">
              <a:buFont typeface="+mj-lt"/>
              <a:buAutoNum type="arabicPeriod"/>
            </a:pPr>
            <a:r>
              <a:rPr lang="en-US" sz="1600" b="1" i="0" dirty="0">
                <a:solidFill>
                  <a:srgbClr val="0D0D0D"/>
                </a:solidFill>
                <a:effectLst/>
              </a:rPr>
              <a:t>Customer Value Perception:</a:t>
            </a:r>
            <a:r>
              <a:rPr lang="en-US" sz="1600" b="0" i="0" dirty="0">
                <a:solidFill>
                  <a:srgbClr val="0D0D0D"/>
                </a:solidFill>
                <a:effectLst/>
              </a:rPr>
              <a:t> Achieving a 5% increase in average unit price can positively impact customer perception of product or service value. It signals quality and uniqueness, potentially leading to increased customer loyalty and willingness to pay premium prices</a:t>
            </a:r>
          </a:p>
        </p:txBody>
      </p:sp>
      <p:sp>
        <p:nvSpPr>
          <p:cNvPr id="9" name="TextBox 8">
            <a:extLst>
              <a:ext uri="{FF2B5EF4-FFF2-40B4-BE49-F238E27FC236}">
                <a16:creationId xmlns:a16="http://schemas.microsoft.com/office/drawing/2014/main" id="{0DE7BA57-D251-42EE-87E2-859C328622B9}"/>
              </a:ext>
            </a:extLst>
          </p:cNvPr>
          <p:cNvSpPr txBox="1"/>
          <p:nvPr/>
        </p:nvSpPr>
        <p:spPr>
          <a:xfrm>
            <a:off x="11025342" y="3311836"/>
            <a:ext cx="703385" cy="369332"/>
          </a:xfrm>
          <a:prstGeom prst="rect">
            <a:avLst/>
          </a:prstGeom>
          <a:noFill/>
        </p:spPr>
        <p:txBody>
          <a:bodyPr wrap="square" rtlCol="0">
            <a:spAutoFit/>
          </a:bodyPr>
          <a:lstStyle/>
          <a:p>
            <a:r>
              <a:rPr lang="en-US" b="1" dirty="0">
                <a:solidFill>
                  <a:schemeClr val="bg1"/>
                </a:solidFill>
              </a:rPr>
              <a:t>2012</a:t>
            </a:r>
          </a:p>
        </p:txBody>
      </p:sp>
      <p:sp>
        <p:nvSpPr>
          <p:cNvPr id="10" name="TextBox 9">
            <a:extLst>
              <a:ext uri="{FF2B5EF4-FFF2-40B4-BE49-F238E27FC236}">
                <a16:creationId xmlns:a16="http://schemas.microsoft.com/office/drawing/2014/main" id="{73807557-691F-67A0-34C9-A8871CF4DAFA}"/>
              </a:ext>
            </a:extLst>
          </p:cNvPr>
          <p:cNvSpPr txBox="1"/>
          <p:nvPr/>
        </p:nvSpPr>
        <p:spPr>
          <a:xfrm>
            <a:off x="11007758" y="5056899"/>
            <a:ext cx="720969" cy="369332"/>
          </a:xfrm>
          <a:prstGeom prst="rect">
            <a:avLst/>
          </a:prstGeom>
          <a:noFill/>
        </p:spPr>
        <p:txBody>
          <a:bodyPr wrap="square" rtlCol="0">
            <a:spAutoFit/>
          </a:bodyPr>
          <a:lstStyle/>
          <a:p>
            <a:r>
              <a:rPr lang="en-US" b="1" dirty="0">
                <a:solidFill>
                  <a:schemeClr val="bg1"/>
                </a:solidFill>
              </a:rPr>
              <a:t>2013</a:t>
            </a:r>
          </a:p>
        </p:txBody>
      </p:sp>
    </p:spTree>
    <p:extLst>
      <p:ext uri="{BB962C8B-B14F-4D97-AF65-F5344CB8AC3E}">
        <p14:creationId xmlns:p14="http://schemas.microsoft.com/office/powerpoint/2010/main" val="2712162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E6C-B0B1-4993-8244-D59BE9B1E01B}"/>
              </a:ext>
            </a:extLst>
          </p:cNvPr>
          <p:cNvSpPr>
            <a:spLocks noGrp="1"/>
          </p:cNvSpPr>
          <p:nvPr>
            <p:ph type="title"/>
          </p:nvPr>
        </p:nvSpPr>
        <p:spPr>
          <a:xfrm>
            <a:off x="646111" y="452718"/>
            <a:ext cx="9404723" cy="452890"/>
          </a:xfrm>
        </p:spPr>
        <p:txBody>
          <a:bodyPr vert="horz" lIns="91440" tIns="45720" rIns="91440" bIns="45720" rtlCol="0" anchor="ctr">
            <a:normAutofit/>
          </a:bodyPr>
          <a:lstStyle/>
          <a:p>
            <a:pPr algn="ctr"/>
            <a:r>
              <a:rPr lang="en-US" sz="2000" b="1" u="sng" dirty="0">
                <a:solidFill>
                  <a:srgbClr val="C00000"/>
                </a:solidFill>
                <a:cs typeface="Times New Roman" panose="02020603050405020304" pitchFamily="18" charset="0"/>
              </a:rPr>
              <a:t>Conclusions and </a:t>
            </a:r>
            <a:r>
              <a:rPr lang="en-US" sz="2000" b="1" u="sng">
                <a:solidFill>
                  <a:srgbClr val="C00000"/>
                </a:solidFill>
                <a:cs typeface="Times New Roman" panose="02020603050405020304" pitchFamily="18" charset="0"/>
              </a:rPr>
              <a:t>insights:</a:t>
            </a:r>
            <a:endParaRPr lang="en-US" sz="2000" b="1" u="sng" dirty="0">
              <a:solidFill>
                <a:srgbClr val="C0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FF839A4B-9F24-4275-96A3-0B7A7DD388E3}"/>
              </a:ext>
            </a:extLst>
          </p:cNvPr>
          <p:cNvSpPr>
            <a:spLocks noGrp="1"/>
          </p:cNvSpPr>
          <p:nvPr>
            <p:ph idx="1"/>
          </p:nvPr>
        </p:nvSpPr>
        <p:spPr>
          <a:xfrm>
            <a:off x="376618" y="861305"/>
            <a:ext cx="11210193" cy="5574322"/>
          </a:xfrm>
        </p:spPr>
        <p:txBody>
          <a:bodyPr>
            <a:noAutofit/>
          </a:bodyPr>
          <a:lstStyle/>
          <a:p>
            <a:pPr marL="0" indent="0">
              <a:buNone/>
            </a:pPr>
            <a:r>
              <a:rPr lang="en-US" sz="1600" b="1" u="sng" dirty="0">
                <a:cs typeface="Arial" panose="020B0604020202020204" pitchFamily="34" charset="0"/>
              </a:rPr>
              <a:t>Sales Performance Trends:</a:t>
            </a:r>
          </a:p>
          <a:p>
            <a:r>
              <a:rPr lang="en-US" sz="1600" dirty="0">
                <a:cs typeface="Arial" panose="020B0604020202020204" pitchFamily="34" charset="0"/>
              </a:rPr>
              <a:t>Quarter-over-quarter sales growth rate shows a notable recovery in Q2 2013, indicating potential shifts in market conditions or company strategies.</a:t>
            </a:r>
          </a:p>
          <a:p>
            <a:r>
              <a:rPr lang="en-US" sz="1600" dirty="0">
                <a:cs typeface="Arial" panose="020B0604020202020204" pitchFamily="34" charset="0"/>
              </a:rPr>
              <a:t>Top-selling products are predominantly life and health-related, suggesting strong market preference for these products.</a:t>
            </a:r>
          </a:p>
          <a:p>
            <a:r>
              <a:rPr lang="en-US" sz="1600" dirty="0">
                <a:cs typeface="Arial" panose="020B0604020202020204" pitchFamily="34" charset="0"/>
              </a:rPr>
              <a:t>Least-selling products indicate areas where the company might need to reassess its product offerings or marketing strategies.</a:t>
            </a:r>
          </a:p>
          <a:p>
            <a:pPr marL="0" indent="0">
              <a:buNone/>
            </a:pPr>
            <a:endParaRPr lang="en-US" sz="1600" dirty="0">
              <a:cs typeface="Arial" panose="020B0604020202020204" pitchFamily="34" charset="0"/>
            </a:endParaRPr>
          </a:p>
          <a:p>
            <a:pPr marL="0" indent="0">
              <a:buNone/>
            </a:pPr>
            <a:r>
              <a:rPr lang="en-US" sz="1600" b="1" u="sng" dirty="0">
                <a:cs typeface="Arial" panose="020B0604020202020204" pitchFamily="34" charset="0"/>
              </a:rPr>
              <a:t>Product Performance:</a:t>
            </a:r>
            <a:endParaRPr lang="en-US" sz="1600" dirty="0"/>
          </a:p>
          <a:p>
            <a:r>
              <a:rPr lang="en-US" sz="1600" dirty="0">
                <a:cs typeface="Arial" panose="020B0604020202020204" pitchFamily="34" charset="0"/>
              </a:rPr>
              <a:t>Life insurance products and health insurance sectors are among the highest revenue generators, indicating significant demand in these areas.</a:t>
            </a:r>
          </a:p>
          <a:p>
            <a:r>
              <a:rPr lang="en-US" sz="1600" dirty="0">
                <a:cs typeface="Arial" panose="020B0604020202020204" pitchFamily="34" charset="0"/>
              </a:rPr>
              <a:t>The "Economic" product stands out as a high revenue generator, reflecting strong market demand.</a:t>
            </a:r>
          </a:p>
          <a:p>
            <a:pPr marL="0" indent="0">
              <a:buNone/>
            </a:pPr>
            <a:endParaRPr lang="en-US" sz="1600" dirty="0">
              <a:cs typeface="Arial" panose="020B0604020202020204" pitchFamily="34" charset="0"/>
            </a:endParaRPr>
          </a:p>
          <a:p>
            <a:pPr marL="0" indent="0">
              <a:buNone/>
            </a:pPr>
            <a:r>
              <a:rPr lang="en-US" sz="1600" b="1" u="sng" dirty="0">
                <a:cs typeface="Arial" panose="020B0604020202020204" pitchFamily="34" charset="0"/>
              </a:rPr>
              <a:t>Customer Distribution:</a:t>
            </a:r>
          </a:p>
          <a:p>
            <a:r>
              <a:rPr lang="en-US" sz="1600" dirty="0">
                <a:cs typeface="Arial" panose="020B0604020202020204" pitchFamily="34" charset="0"/>
              </a:rPr>
              <a:t>The majority of customers are in the EMEA region, followed by APAC, indicating a strong presence in these regions.</a:t>
            </a:r>
          </a:p>
          <a:p>
            <a:r>
              <a:rPr lang="en-US" sz="1600" dirty="0">
                <a:cs typeface="Arial" panose="020B0604020202020204" pitchFamily="34" charset="0"/>
              </a:rPr>
              <a:t>The broad distribution across 68 countries highlights the company's international reach and market penetration.</a:t>
            </a:r>
          </a:p>
          <a:p>
            <a:r>
              <a:rPr lang="en-US" sz="1600" dirty="0">
                <a:cs typeface="Arial" panose="020B0604020202020204" pitchFamily="34" charset="0"/>
              </a:rPr>
              <a:t>A diverse customer base, including both distributors and end-users, suggests a versatile market strategy.</a:t>
            </a:r>
          </a:p>
          <a:p>
            <a:pPr marL="0" indent="0">
              <a:buNone/>
            </a:pPr>
            <a:endParaRPr lang="en-US" sz="1600" b="1" u="sng" dirty="0">
              <a:cs typeface="Arial" panose="020B0604020202020204" pitchFamily="34" charset="0"/>
            </a:endParaRPr>
          </a:p>
          <a:p>
            <a:endParaRPr lang="en-US" sz="1600" dirty="0"/>
          </a:p>
        </p:txBody>
      </p:sp>
    </p:spTree>
    <p:extLst>
      <p:ext uri="{BB962C8B-B14F-4D97-AF65-F5344CB8AC3E}">
        <p14:creationId xmlns:p14="http://schemas.microsoft.com/office/powerpoint/2010/main" val="1679473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79D5-C609-4B63-BD7C-3CEABEE4A256}"/>
              </a:ext>
            </a:extLst>
          </p:cNvPr>
          <p:cNvSpPr>
            <a:spLocks noGrp="1"/>
          </p:cNvSpPr>
          <p:nvPr>
            <p:ph type="title"/>
          </p:nvPr>
        </p:nvSpPr>
        <p:spPr>
          <a:xfrm>
            <a:off x="646111" y="452718"/>
            <a:ext cx="9404723" cy="505644"/>
          </a:xfrm>
        </p:spPr>
        <p:txBody>
          <a:bodyPr vert="horz" lIns="91440" tIns="45720" rIns="91440" bIns="45720" rtlCol="0" anchor="ctr">
            <a:normAutofit/>
          </a:bodyPr>
          <a:lstStyle/>
          <a:p>
            <a:pPr algn="ctr"/>
            <a:r>
              <a:rPr lang="en-US" sz="2000" b="1" u="sng" dirty="0">
                <a:solidFill>
                  <a:srgbClr val="C00000"/>
                </a:solidFill>
                <a:cs typeface="Times New Roman" panose="02020603050405020304" pitchFamily="18" charset="0"/>
              </a:rPr>
              <a:t>Conclusions and </a:t>
            </a:r>
            <a:r>
              <a:rPr lang="en-US" sz="2000" b="1" u="sng">
                <a:solidFill>
                  <a:srgbClr val="C00000"/>
                </a:solidFill>
                <a:cs typeface="Times New Roman" panose="02020603050405020304" pitchFamily="18" charset="0"/>
              </a:rPr>
              <a:t>insights:</a:t>
            </a:r>
            <a:endParaRPr lang="en-US" sz="2000" b="1" u="sng" dirty="0">
              <a:solidFill>
                <a:srgbClr val="C0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B7247E43-7FCC-4A53-B681-108648EC6B4F}"/>
              </a:ext>
            </a:extLst>
          </p:cNvPr>
          <p:cNvSpPr>
            <a:spLocks noGrp="1"/>
          </p:cNvSpPr>
          <p:nvPr>
            <p:ph idx="1"/>
          </p:nvPr>
        </p:nvSpPr>
        <p:spPr>
          <a:xfrm>
            <a:off x="477715" y="958362"/>
            <a:ext cx="11236569" cy="5547945"/>
          </a:xfrm>
        </p:spPr>
        <p:txBody>
          <a:bodyPr>
            <a:noAutofit/>
          </a:bodyPr>
          <a:lstStyle/>
          <a:p>
            <a:pPr marL="0" indent="0">
              <a:buNone/>
            </a:pPr>
            <a:r>
              <a:rPr lang="en-US" sz="1600" b="1" u="sng" dirty="0">
                <a:cs typeface="Arial" panose="020B0604020202020204" pitchFamily="34" charset="0"/>
              </a:rPr>
              <a:t>Sales Performance Analysis:</a:t>
            </a:r>
          </a:p>
          <a:p>
            <a:r>
              <a:rPr lang="en-US" sz="1600" dirty="0">
                <a:cs typeface="Arial" panose="020B0604020202020204" pitchFamily="34" charset="0"/>
              </a:rPr>
              <a:t>EMEA leads in sales performance, followed by APAC, with Americas having the lowest figures.</a:t>
            </a:r>
          </a:p>
          <a:p>
            <a:r>
              <a:rPr lang="en-US" sz="1600" dirty="0">
                <a:cs typeface="Arial" panose="020B0604020202020204" pitchFamily="34" charset="0"/>
              </a:rPr>
              <a:t>Top-performing countries include India, Italy, USA, and the United Kingdom, reflecting key markets for the company.</a:t>
            </a:r>
          </a:p>
          <a:p>
            <a:r>
              <a:rPr lang="en-US" sz="1600" dirty="0">
                <a:cs typeface="Arial" panose="020B0604020202020204" pitchFamily="34" charset="0"/>
              </a:rPr>
              <a:t>Distributors dominate sales and revenue, emphasizing the importance of distribution channels in driving sales.</a:t>
            </a:r>
            <a:endParaRPr lang="en-US" sz="1600" b="1" u="sng" dirty="0">
              <a:cs typeface="Arial" panose="020B0604020202020204" pitchFamily="34" charset="0"/>
            </a:endParaRPr>
          </a:p>
          <a:p>
            <a:pPr marL="0" indent="0">
              <a:buNone/>
            </a:pPr>
            <a:r>
              <a:rPr lang="en-US" sz="1600" b="1" u="sng" dirty="0">
                <a:cs typeface="Arial" panose="020B0604020202020204" pitchFamily="34" charset="0"/>
              </a:rPr>
              <a:t>Order Analysis:</a:t>
            </a:r>
          </a:p>
          <a:p>
            <a:pPr>
              <a:spcAft>
                <a:spcPts val="800"/>
              </a:spcAft>
              <a:buSzPts val="1000"/>
              <a:tabLst>
                <a:tab pos="457200" algn="l"/>
              </a:tabLst>
            </a:pPr>
            <a:r>
              <a:rPr lang="en-US" sz="1600" dirty="0">
                <a:cs typeface="Arial" panose="020B0604020202020204" pitchFamily="34" charset="0"/>
              </a:rPr>
              <a:t>Average order size and revenue indicate healthy sales figures, contributing to overall revenue generation.</a:t>
            </a:r>
          </a:p>
          <a:p>
            <a:pPr>
              <a:spcAft>
                <a:spcPts val="800"/>
              </a:spcAft>
              <a:buSzPts val="1000"/>
              <a:tabLst>
                <a:tab pos="457200" algn="l"/>
              </a:tabLst>
            </a:pPr>
            <a:r>
              <a:rPr lang="en-US" sz="1600" dirty="0">
                <a:cs typeface="Arial" panose="020B0604020202020204" pitchFamily="34" charset="0"/>
              </a:rPr>
              <a:t>Total sales revenue and quantity sold provide insights into the company's performance and potential areas for growth.</a:t>
            </a:r>
            <a:endParaRPr lang="en-US" sz="1600" dirty="0"/>
          </a:p>
          <a:p>
            <a:pPr marL="0" indent="0">
              <a:buNone/>
            </a:pPr>
            <a:r>
              <a:rPr lang="en-US" sz="1600" b="1" u="sng" dirty="0">
                <a:cs typeface="Arial" panose="020B0604020202020204" pitchFamily="34" charset="0"/>
              </a:rPr>
              <a:t>Price Trends:</a:t>
            </a:r>
          </a:p>
          <a:p>
            <a:pPr>
              <a:spcAft>
                <a:spcPts val="800"/>
              </a:spcAft>
              <a:buSzPts val="1000"/>
              <a:tabLst>
                <a:tab pos="457200" algn="l"/>
              </a:tabLst>
            </a:pPr>
            <a:r>
              <a:rPr lang="en-US" sz="1600" dirty="0">
                <a:cs typeface="Arial" panose="020B0604020202020204" pitchFamily="34" charset="0"/>
              </a:rPr>
              <a:t>Average unit price trends over 2011-2013 show strategic adjustments in pricing, possibly in response to market dynamics and cost considerations.</a:t>
            </a:r>
          </a:p>
          <a:p>
            <a:pPr>
              <a:spcAft>
                <a:spcPts val="800"/>
              </a:spcAft>
              <a:buSzPts val="1000"/>
              <a:tabLst>
                <a:tab pos="457200" algn="l"/>
              </a:tabLst>
            </a:pPr>
            <a:r>
              <a:rPr lang="en-US" sz="1600" dirty="0">
                <a:cs typeface="Arial" panose="020B0604020202020204" pitchFamily="34" charset="0"/>
              </a:rPr>
              <a:t>Price increase in 2012 and slight decrease in 2013 reflect the company's efforts to balance revenue growth with market competitiveness.</a:t>
            </a:r>
          </a:p>
          <a:p>
            <a:pPr>
              <a:spcAft>
                <a:spcPts val="800"/>
              </a:spcAft>
              <a:buSzPts val="1000"/>
              <a:tabLst>
                <a:tab pos="457200" algn="l"/>
              </a:tabLst>
            </a:pPr>
            <a:r>
              <a:rPr lang="en-US" sz="1600" dirty="0">
                <a:cs typeface="Arial" panose="020B0604020202020204" pitchFamily="34" charset="0"/>
              </a:rPr>
              <a:t>Overall, the analysis highlights the company's strengths in product diversification, international presence, and sales performance, while also identifying areas for improvement and strategic considerations to maintain competitiveness and drive growth in the future.</a:t>
            </a:r>
          </a:p>
          <a:p>
            <a:endParaRPr lang="en-US" sz="1600" dirty="0"/>
          </a:p>
        </p:txBody>
      </p:sp>
    </p:spTree>
    <p:extLst>
      <p:ext uri="{BB962C8B-B14F-4D97-AF65-F5344CB8AC3E}">
        <p14:creationId xmlns:p14="http://schemas.microsoft.com/office/powerpoint/2010/main" val="233094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3727C-0E4D-9763-403A-56B0B0009B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0A01A-64D3-0EB5-3CEC-D675136168D8}"/>
              </a:ext>
            </a:extLst>
          </p:cNvPr>
          <p:cNvSpPr>
            <a:spLocks noGrp="1"/>
          </p:cNvSpPr>
          <p:nvPr>
            <p:ph type="title"/>
          </p:nvPr>
        </p:nvSpPr>
        <p:spPr>
          <a:xfrm>
            <a:off x="939338" y="131884"/>
            <a:ext cx="10515600" cy="597877"/>
          </a:xfrm>
        </p:spPr>
        <p:txBody>
          <a:bodyPr>
            <a:normAutofit fontScale="90000"/>
          </a:bodyPr>
          <a:lstStyle/>
          <a:p>
            <a:pPr algn="ctr"/>
            <a:r>
              <a:rPr lang="en-US" dirty="0"/>
              <a:t> </a:t>
            </a:r>
            <a:r>
              <a:rPr lang="en-US" sz="2200" b="1" u="sng" dirty="0">
                <a:solidFill>
                  <a:srgbClr val="C00000"/>
                </a:solidFill>
                <a:cs typeface="Times New Roman" panose="02020603050405020304" pitchFamily="18" charset="0"/>
              </a:rPr>
              <a:t>Data mart schema – Star schema</a:t>
            </a:r>
          </a:p>
        </p:txBody>
      </p:sp>
      <p:pic>
        <p:nvPicPr>
          <p:cNvPr id="5" name="Content Placeholder 4">
            <a:extLst>
              <a:ext uri="{FF2B5EF4-FFF2-40B4-BE49-F238E27FC236}">
                <a16:creationId xmlns:a16="http://schemas.microsoft.com/office/drawing/2014/main" id="{0AEC92D8-3CEB-8442-4524-F26271F92BF4}"/>
              </a:ext>
            </a:extLst>
          </p:cNvPr>
          <p:cNvPicPr>
            <a:picLocks noGrp="1" noChangeAspect="1"/>
          </p:cNvPicPr>
          <p:nvPr>
            <p:ph idx="1"/>
          </p:nvPr>
        </p:nvPicPr>
        <p:blipFill>
          <a:blip r:embed="rId2">
            <a:alphaModFix/>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70429" y="849524"/>
            <a:ext cx="11084509" cy="5400355"/>
          </a:xfrm>
        </p:spPr>
      </p:pic>
    </p:spTree>
    <p:extLst>
      <p:ext uri="{BB962C8B-B14F-4D97-AF65-F5344CB8AC3E}">
        <p14:creationId xmlns:p14="http://schemas.microsoft.com/office/powerpoint/2010/main" val="308323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E1E8F-201C-19B0-9D9F-70EB702A6B5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EDDBDD01-92DC-7441-D6F0-9CB312FFAC72}"/>
              </a:ext>
            </a:extLst>
          </p:cNvPr>
          <p:cNvSpPr>
            <a:spLocks noGrp="1"/>
          </p:cNvSpPr>
          <p:nvPr>
            <p:ph type="title"/>
          </p:nvPr>
        </p:nvSpPr>
        <p:spPr>
          <a:xfrm>
            <a:off x="838200" y="365125"/>
            <a:ext cx="10515600" cy="434975"/>
          </a:xfrm>
        </p:spPr>
        <p:txBody>
          <a:bodyPr>
            <a:normAutofit/>
          </a:bodyPr>
          <a:lstStyle/>
          <a:p>
            <a:pPr algn="ctr"/>
            <a:r>
              <a:rPr lang="en-US" sz="2000" b="1" u="sng" cap="none" dirty="0">
                <a:solidFill>
                  <a:srgbClr val="C00000"/>
                </a:solidFill>
                <a:cs typeface="Times New Roman" panose="02020603050405020304" pitchFamily="18" charset="0"/>
              </a:rPr>
              <a:t>Stages in Project Development, Challenges, and Coping Strategies</a:t>
            </a:r>
          </a:p>
        </p:txBody>
      </p:sp>
      <p:sp>
        <p:nvSpPr>
          <p:cNvPr id="3" name="מציין מיקום תוכן 2">
            <a:extLst>
              <a:ext uri="{FF2B5EF4-FFF2-40B4-BE49-F238E27FC236}">
                <a16:creationId xmlns:a16="http://schemas.microsoft.com/office/drawing/2014/main" id="{73C370D2-CDE9-47E6-3430-F2336525A6C8}"/>
              </a:ext>
            </a:extLst>
          </p:cNvPr>
          <p:cNvSpPr>
            <a:spLocks noGrp="1"/>
          </p:cNvSpPr>
          <p:nvPr>
            <p:ph idx="1"/>
          </p:nvPr>
        </p:nvSpPr>
        <p:spPr>
          <a:xfrm>
            <a:off x="376618" y="800100"/>
            <a:ext cx="11289324" cy="5424852"/>
          </a:xfrm>
        </p:spPr>
        <p:txBody>
          <a:bodyPr>
            <a:noAutofit/>
          </a:bodyPr>
          <a:lstStyle/>
          <a:p>
            <a:pPr algn="l"/>
            <a:r>
              <a:rPr lang="en-US" sz="1600" b="0" i="0" dirty="0">
                <a:solidFill>
                  <a:srgbClr val="0D0D0D"/>
                </a:solidFill>
                <a:effectLst/>
              </a:rPr>
              <a:t>In the process of drafting our analysis project, we encountered a variety of challenges, some caused by the technical essence of the project and others by the approach we adopted during the work process.</a:t>
            </a:r>
          </a:p>
          <a:p>
            <a:pPr marL="457200" indent="-457200">
              <a:buFont typeface="+mj-lt"/>
              <a:buAutoNum type="arabicPeriod"/>
            </a:pPr>
            <a:r>
              <a:rPr lang="en-US" sz="1600" b="1" dirty="0">
                <a:solidFill>
                  <a:srgbClr val="0D0D0D"/>
                </a:solidFill>
              </a:rPr>
              <a:t>Data Collection</a:t>
            </a:r>
          </a:p>
          <a:p>
            <a:pPr marL="742950" lvl="1" indent="-285750" algn="l">
              <a:buFont typeface="+mj-lt"/>
              <a:buAutoNum type="arabicPeriod"/>
            </a:pPr>
            <a:r>
              <a:rPr lang="en-US" sz="1600" b="0" i="0" dirty="0">
                <a:solidFill>
                  <a:srgbClr val="0D0D0D"/>
                </a:solidFill>
                <a:effectLst/>
              </a:rPr>
              <a:t>Gathering quality and relevant data is very important to the outcomes of our analysis. Flawed, incomplete, or inaccurate data could lead to incorrect conclusions. Therefore, it was necessary to construct our model in structured phases:</a:t>
            </a:r>
          </a:p>
          <a:p>
            <a:pPr marL="1143000" lvl="2" indent="-228600" algn="l">
              <a:buFont typeface="+mj-lt"/>
              <a:buAutoNum type="arabicPeriod"/>
            </a:pPr>
            <a:r>
              <a:rPr lang="en-US" b="0" i="0" dirty="0">
                <a:solidFill>
                  <a:srgbClr val="0D0D0D"/>
                </a:solidFill>
                <a:effectLst/>
              </a:rPr>
              <a:t>We imported the data infrastructure from the “Happy Insurance” database in SQL.</a:t>
            </a:r>
          </a:p>
          <a:p>
            <a:pPr marL="1143000" lvl="2" indent="-228600" algn="l">
              <a:buFont typeface="+mj-lt"/>
              <a:buAutoNum type="arabicPeriod"/>
            </a:pPr>
            <a:r>
              <a:rPr lang="en-US" b="0" i="0" dirty="0">
                <a:solidFill>
                  <a:srgbClr val="0D0D0D"/>
                </a:solidFill>
                <a:effectLst/>
              </a:rPr>
              <a:t>We chose not to merge the products division and segments tables following the initial guideline (which was later followed by a delayed instruction to merge).</a:t>
            </a:r>
          </a:p>
          <a:p>
            <a:pPr marL="1143000" lvl="2" indent="-228600" algn="l">
              <a:buFont typeface="+mj-lt"/>
              <a:buAutoNum type="arabicPeriod"/>
            </a:pPr>
            <a:r>
              <a:rPr lang="en-US" b="0" i="0" dirty="0">
                <a:solidFill>
                  <a:srgbClr val="0D0D0D"/>
                </a:solidFill>
                <a:effectLst/>
              </a:rPr>
              <a:t>We chose not to merge the customers and region tables, when the last one was provided in a separate CSV file, again following the initial guideline.</a:t>
            </a:r>
          </a:p>
          <a:p>
            <a:pPr marL="1143000" lvl="2" indent="-228600" algn="l">
              <a:buFont typeface="+mj-lt"/>
              <a:buAutoNum type="arabicPeriod"/>
            </a:pPr>
            <a:r>
              <a:rPr lang="en-US" b="0" i="0" dirty="0">
                <a:solidFill>
                  <a:srgbClr val="0D0D0D"/>
                </a:solidFill>
                <a:effectLst/>
              </a:rPr>
              <a:t>We merged the orders and order lines tables into a sales table.</a:t>
            </a:r>
          </a:p>
          <a:p>
            <a:pPr marL="1143000" lvl="2" indent="-228600" algn="l">
              <a:buFont typeface="+mj-lt"/>
              <a:buAutoNum type="arabicPeriod"/>
            </a:pPr>
            <a:r>
              <a:rPr lang="en-US" b="0" i="0" dirty="0">
                <a:solidFill>
                  <a:srgbClr val="0D0D0D"/>
                </a:solidFill>
                <a:effectLst/>
              </a:rPr>
              <a:t>In the Dim product table, under the Product Type column, we changed values that could be null to 'Unknown'.</a:t>
            </a:r>
          </a:p>
          <a:p>
            <a:pPr marL="1143000" lvl="2" indent="-228600" algn="l">
              <a:buFont typeface="+mj-lt"/>
              <a:buAutoNum type="arabicPeriod"/>
            </a:pPr>
            <a:r>
              <a:rPr lang="en-US" b="0" i="0" dirty="0">
                <a:solidFill>
                  <a:srgbClr val="0D0D0D"/>
                </a:solidFill>
                <a:effectLst/>
              </a:rPr>
              <a:t>We modified the order and names of columns across all tables. Since the original database referenced the time dimension but not in a continuous manner, we had to add a Dim date table.</a:t>
            </a:r>
          </a:p>
          <a:p>
            <a:pPr marL="1143000" lvl="2" indent="-228600" algn="l">
              <a:buFont typeface="+mj-lt"/>
              <a:buAutoNum type="arabicPeriod"/>
            </a:pPr>
            <a:r>
              <a:rPr lang="en-US" b="0" i="0" dirty="0">
                <a:solidFill>
                  <a:srgbClr val="0D0D0D"/>
                </a:solidFill>
                <a:effectLst/>
              </a:rPr>
              <a:t>We added an SK index column to each final table.</a:t>
            </a:r>
          </a:p>
          <a:p>
            <a:pPr marL="1143000" lvl="2" indent="-228600" algn="l">
              <a:buFont typeface="+mj-lt"/>
              <a:buAutoNum type="arabicPeriod"/>
            </a:pPr>
            <a:r>
              <a:rPr lang="en-US" b="0" i="0" dirty="0">
                <a:solidFill>
                  <a:srgbClr val="0D0D0D"/>
                </a:solidFill>
                <a:effectLst/>
              </a:rPr>
              <a:t>We connected all final dim tables to the sales table.</a:t>
            </a:r>
          </a:p>
          <a:p>
            <a:endParaRPr lang="en-US" sz="1600" dirty="0"/>
          </a:p>
        </p:txBody>
      </p:sp>
    </p:spTree>
    <p:extLst>
      <p:ext uri="{BB962C8B-B14F-4D97-AF65-F5344CB8AC3E}">
        <p14:creationId xmlns:p14="http://schemas.microsoft.com/office/powerpoint/2010/main" val="89952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4DF36-3BA0-CB8C-9901-126FC540E2A8}"/>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86DA841-B5C7-47CD-C057-33AB845DBA4F}"/>
              </a:ext>
            </a:extLst>
          </p:cNvPr>
          <p:cNvSpPr>
            <a:spLocks noGrp="1"/>
          </p:cNvSpPr>
          <p:nvPr>
            <p:ph type="title"/>
          </p:nvPr>
        </p:nvSpPr>
        <p:spPr>
          <a:xfrm>
            <a:off x="838200" y="365126"/>
            <a:ext cx="10515600" cy="566860"/>
          </a:xfrm>
        </p:spPr>
        <p:txBody>
          <a:bodyPr vert="horz" lIns="91440" tIns="45720" rIns="91440" bIns="45720" rtlCol="0" anchor="ctr">
            <a:normAutofit/>
          </a:bodyPr>
          <a:lstStyle/>
          <a:p>
            <a:pPr algn="ctr"/>
            <a:r>
              <a:rPr lang="en-US" sz="2000" b="1" u="sng" cap="none" dirty="0">
                <a:solidFill>
                  <a:srgbClr val="C00000"/>
                </a:solidFill>
                <a:cs typeface="Times New Roman" panose="02020603050405020304" pitchFamily="18" charset="0"/>
              </a:rPr>
              <a:t>Stages in Project Development, Challenges, and Coping Strategies</a:t>
            </a:r>
          </a:p>
        </p:txBody>
      </p:sp>
      <p:sp>
        <p:nvSpPr>
          <p:cNvPr id="3" name="מציין מיקום תוכן 2">
            <a:extLst>
              <a:ext uri="{FF2B5EF4-FFF2-40B4-BE49-F238E27FC236}">
                <a16:creationId xmlns:a16="http://schemas.microsoft.com/office/drawing/2014/main" id="{51A0012D-50A5-32AC-9B9C-608B827F1E10}"/>
              </a:ext>
            </a:extLst>
          </p:cNvPr>
          <p:cNvSpPr>
            <a:spLocks noGrp="1"/>
          </p:cNvSpPr>
          <p:nvPr>
            <p:ph idx="1"/>
          </p:nvPr>
        </p:nvSpPr>
        <p:spPr>
          <a:xfrm>
            <a:off x="394188" y="1094397"/>
            <a:ext cx="11403623" cy="5398477"/>
          </a:xfrm>
        </p:spPr>
        <p:txBody>
          <a:bodyPr>
            <a:normAutofit/>
          </a:bodyPr>
          <a:lstStyle/>
          <a:p>
            <a:pPr marL="457200" indent="-457200" algn="l">
              <a:buFont typeface="+mj-lt"/>
              <a:buAutoNum type="arabicPeriod" startAt="2"/>
            </a:pPr>
            <a:r>
              <a:rPr lang="en-US" sz="1600" b="1" i="0" dirty="0">
                <a:solidFill>
                  <a:srgbClr val="0D0D0D"/>
                </a:solidFill>
                <a:effectLst/>
              </a:rPr>
              <a:t>Data Analysis</a:t>
            </a:r>
            <a:endParaRPr lang="en-US" sz="1600" b="0" i="0" dirty="0">
              <a:solidFill>
                <a:srgbClr val="0D0D0D"/>
              </a:solidFill>
              <a:effectLst/>
            </a:endParaRPr>
          </a:p>
          <a:p>
            <a:pPr marL="742950" lvl="1" indent="-285750" algn="l">
              <a:buFont typeface="+mj-lt"/>
              <a:buAutoNum type="arabicPeriod"/>
            </a:pPr>
            <a:r>
              <a:rPr lang="en-US" sz="1600" b="0" i="0" dirty="0">
                <a:solidFill>
                  <a:srgbClr val="0D0D0D"/>
                </a:solidFill>
                <a:effectLst/>
              </a:rPr>
              <a:t>We reviewed the data types and realized we only had access to data related to product sales and customer segmentation of the company, from which we developed ideas for analysis questions.</a:t>
            </a:r>
          </a:p>
          <a:p>
            <a:pPr marL="457200" indent="-457200">
              <a:buFont typeface="+mj-lt"/>
              <a:buAutoNum type="arabicPeriod" startAt="2"/>
            </a:pPr>
            <a:r>
              <a:rPr lang="en-US" sz="1600" b="1" dirty="0">
                <a:solidFill>
                  <a:srgbClr val="0D0D0D"/>
                </a:solidFill>
              </a:rPr>
              <a:t>Understanding the Data</a:t>
            </a:r>
          </a:p>
          <a:p>
            <a:pPr marL="742950" lvl="1" indent="-285750" algn="l">
              <a:buFont typeface="+mj-lt"/>
              <a:buAutoNum type="arabicPeriod"/>
            </a:pPr>
            <a:r>
              <a:rPr lang="en-US" sz="1600" b="0" i="0" dirty="0">
                <a:solidFill>
                  <a:srgbClr val="0D0D0D"/>
                </a:solidFill>
                <a:effectLst/>
              </a:rPr>
              <a:t>The stage of understanding the data's meaning and interpreting it took time because we did not want to arrive at incorrect conclusions. We tried to comprehend the context and significance of the received data to derive accurate conclusions.</a:t>
            </a:r>
          </a:p>
          <a:p>
            <a:pPr marL="457200" indent="-457200">
              <a:buFont typeface="+mj-lt"/>
              <a:buAutoNum type="arabicPeriod" startAt="2"/>
            </a:pPr>
            <a:r>
              <a:rPr lang="en-US" sz="1600" b="1" dirty="0">
                <a:solidFill>
                  <a:srgbClr val="0D0D0D"/>
                </a:solidFill>
              </a:rPr>
              <a:t>Project Planning and Execution</a:t>
            </a:r>
          </a:p>
          <a:p>
            <a:pPr marL="742950" lvl="1" indent="-285750" algn="l">
              <a:buFont typeface="+mj-lt"/>
              <a:buAutoNum type="arabicPeriod"/>
            </a:pPr>
            <a:r>
              <a:rPr lang="en-US" sz="1600" b="0" i="0" dirty="0">
                <a:solidFill>
                  <a:srgbClr val="0D0D0D"/>
                </a:solidFill>
                <a:effectLst/>
              </a:rPr>
              <a:t>In the task division, we decided that each of us would build the model independently in Power Query, and then we would compare versions, select one version to continue working on, and develop metrics, charts, and queries in PBI and DAX.</a:t>
            </a:r>
          </a:p>
          <a:p>
            <a:pPr marL="742950" lvl="1" indent="-285750" algn="l">
              <a:buFont typeface="+mj-lt"/>
              <a:buAutoNum type="arabicPeriod"/>
            </a:pPr>
            <a:r>
              <a:rPr lang="en-US" sz="1600" b="0" i="0" dirty="0">
                <a:solidFill>
                  <a:srgbClr val="0D0D0D"/>
                </a:solidFill>
                <a:effectLst/>
              </a:rPr>
              <a:t>Afterwards, we conducted peer reviews on the shared files, so each time the files were passed on to one of us for review, correction, and refinement of the final product.</a:t>
            </a:r>
          </a:p>
          <a:p>
            <a:pPr marL="742950" lvl="1" indent="-285750" algn="l">
              <a:buFont typeface="+mj-lt"/>
              <a:buAutoNum type="arabicPeriod"/>
            </a:pPr>
            <a:r>
              <a:rPr lang="en-US" sz="1600" b="0" i="0" dirty="0">
                <a:solidFill>
                  <a:srgbClr val="0D0D0D"/>
                </a:solidFill>
                <a:effectLst/>
              </a:rPr>
              <a:t>In the last stage, we rewrote the presentation, and most conclusions were written.</a:t>
            </a:r>
          </a:p>
          <a:p>
            <a:endParaRPr lang="en-US" sz="1600" dirty="0"/>
          </a:p>
        </p:txBody>
      </p:sp>
    </p:spTree>
    <p:extLst>
      <p:ext uri="{BB962C8B-B14F-4D97-AF65-F5344CB8AC3E}">
        <p14:creationId xmlns:p14="http://schemas.microsoft.com/office/powerpoint/2010/main" val="267961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DC9E2-2D53-B8B6-2DA8-0DAC9B6D7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67CC5-9946-5EFF-685B-C943D3220C1D}"/>
              </a:ext>
            </a:extLst>
          </p:cNvPr>
          <p:cNvSpPr>
            <a:spLocks noGrp="1"/>
          </p:cNvSpPr>
          <p:nvPr>
            <p:ph type="title"/>
          </p:nvPr>
        </p:nvSpPr>
        <p:spPr>
          <a:xfrm>
            <a:off x="769203" y="250495"/>
            <a:ext cx="9404723" cy="743036"/>
          </a:xfrm>
        </p:spPr>
        <p:txBody>
          <a:bodyPr>
            <a:normAutofit/>
          </a:bodyPr>
          <a:lstStyle/>
          <a:p>
            <a:pPr algn="ctr"/>
            <a:r>
              <a:rPr kumimoji="0" lang="en-US" altLang="en-US" sz="2000" b="1" i="0" u="sng" strike="noStrike" kern="1200" cap="none" spc="0" normalizeH="0" baseline="0" noProof="0" dirty="0">
                <a:ln>
                  <a:noFill/>
                </a:ln>
                <a:solidFill>
                  <a:srgbClr val="C00000"/>
                </a:solidFill>
                <a:effectLst/>
                <a:uLnTx/>
                <a:uFillTx/>
                <a:cs typeface="Times New Roman" panose="02020603050405020304" pitchFamily="18" charset="0"/>
              </a:rPr>
              <a:t>Problems identified during the work on the project </a:t>
            </a:r>
            <a:br>
              <a:rPr kumimoji="0" lang="en-US" altLang="en-US" sz="2000" b="1" i="0" u="sng" strike="noStrike" kern="1200" cap="none" spc="0" normalizeH="0" baseline="0" noProof="0" dirty="0">
                <a:ln>
                  <a:noFill/>
                </a:ln>
                <a:solidFill>
                  <a:srgbClr val="C00000"/>
                </a:solidFill>
                <a:effectLst/>
                <a:uLnTx/>
                <a:uFillTx/>
                <a:cs typeface="Times New Roman" panose="02020603050405020304" pitchFamily="18" charset="0"/>
              </a:rPr>
            </a:br>
            <a:r>
              <a:rPr kumimoji="0" lang="en-US" altLang="en-US" sz="2000" b="1" i="0" u="sng" strike="noStrike" kern="1200" cap="none" spc="0" normalizeH="0" baseline="0" noProof="0" dirty="0">
                <a:ln>
                  <a:noFill/>
                </a:ln>
                <a:solidFill>
                  <a:srgbClr val="C00000"/>
                </a:solidFill>
                <a:effectLst/>
                <a:uLnTx/>
                <a:uFillTx/>
                <a:cs typeface="Times New Roman" panose="02020603050405020304" pitchFamily="18" charset="0"/>
              </a:rPr>
              <a:t>and ways to solve them</a:t>
            </a:r>
            <a:endParaRPr lang="en-US" dirty="0"/>
          </a:p>
        </p:txBody>
      </p:sp>
      <p:sp>
        <p:nvSpPr>
          <p:cNvPr id="3" name="Content Placeholder 2">
            <a:extLst>
              <a:ext uri="{FF2B5EF4-FFF2-40B4-BE49-F238E27FC236}">
                <a16:creationId xmlns:a16="http://schemas.microsoft.com/office/drawing/2014/main" id="{999AA7A1-4711-DB66-1647-9701DB723F9B}"/>
              </a:ext>
            </a:extLst>
          </p:cNvPr>
          <p:cNvSpPr>
            <a:spLocks noGrp="1"/>
          </p:cNvSpPr>
          <p:nvPr>
            <p:ph idx="1"/>
          </p:nvPr>
        </p:nvSpPr>
        <p:spPr>
          <a:xfrm>
            <a:off x="442546" y="1028274"/>
            <a:ext cx="11306907" cy="5460023"/>
          </a:xfrm>
        </p:spPr>
        <p:txBody>
          <a:bodyPr>
            <a:noAutofit/>
          </a:bodyPr>
          <a:lstStyle/>
          <a:p>
            <a:pPr algn="l"/>
            <a:r>
              <a:rPr lang="en-US" sz="1600" b="0" i="0" dirty="0">
                <a:solidFill>
                  <a:srgbClr val="0D0D0D"/>
                </a:solidFill>
                <a:effectLst/>
              </a:rPr>
              <a:t>The challenges we’ve encountered with duplicate entries in both the Customers and Products tables are common issues in data analysis that can significantly impact the accuracy and reliability of insights derived from the data. The presence of identical names or labels for distinct entities complicates the analysis process, leading to potential misinterpretations or errors in decision-making. Here's a closer look at the steps we've taken to address these challenges :</a:t>
            </a:r>
          </a:p>
          <a:p>
            <a:pPr algn="l"/>
            <a:r>
              <a:rPr lang="en-US" sz="1600" b="1" i="0" dirty="0">
                <a:solidFill>
                  <a:srgbClr val="0D0D0D"/>
                </a:solidFill>
                <a:effectLst/>
              </a:rPr>
              <a:t>Implementing Hierarchies</a:t>
            </a:r>
          </a:p>
          <a:p>
            <a:pPr algn="l"/>
            <a:r>
              <a:rPr lang="en-US" sz="1600" b="0" i="0" dirty="0">
                <a:solidFill>
                  <a:srgbClr val="0D0D0D"/>
                </a:solidFill>
                <a:effectLst/>
              </a:rPr>
              <a:t>The approach of creating hierarchies to manage duplicate entries is an effective strategy for enhancing data clarity and analysis accuracy. By establishing hierarchical relationships, we can differentiate between entities that appear identical at first glance but differ in significant attributes, such as roles, identifiers, or specifications.</a:t>
            </a:r>
          </a:p>
          <a:p>
            <a:pPr algn="l">
              <a:buFont typeface="Arial" panose="020B0604020202020204" pitchFamily="34" charset="0"/>
              <a:buChar char="•"/>
            </a:pPr>
            <a:r>
              <a:rPr lang="en-US" sz="1600" b="1" i="0" dirty="0">
                <a:solidFill>
                  <a:srgbClr val="0D0D0D"/>
                </a:solidFill>
                <a:effectLst/>
              </a:rPr>
              <a:t>For Customers</a:t>
            </a:r>
            <a:r>
              <a:rPr lang="en-US" sz="1600" b="0" i="0" dirty="0">
                <a:solidFill>
                  <a:srgbClr val="0D0D0D"/>
                </a:solidFill>
                <a:effectLst/>
              </a:rPr>
              <a:t>: Creating hierarchies based on roles (e.g., Distributor vs. End-User) and associated identifiers allows for the clear distinction between customers with the same name. This approach ensures that customer-related analysis accounts for the specific context and characteristics of each customer, enhancing the relevance and accuracy of insights.</a:t>
            </a:r>
          </a:p>
          <a:p>
            <a:pPr algn="l">
              <a:buFont typeface="Arial" panose="020B0604020202020204" pitchFamily="34" charset="0"/>
              <a:buChar char="•"/>
            </a:pPr>
            <a:r>
              <a:rPr lang="en-US" sz="1600" b="1" i="0" dirty="0">
                <a:solidFill>
                  <a:srgbClr val="0D0D0D"/>
                </a:solidFill>
                <a:effectLst/>
              </a:rPr>
              <a:t>For Products</a:t>
            </a:r>
            <a:r>
              <a:rPr lang="en-US" sz="1600" b="0" i="0" dirty="0">
                <a:solidFill>
                  <a:srgbClr val="0D0D0D"/>
                </a:solidFill>
                <a:effectLst/>
              </a:rPr>
              <a:t>: Applying hierarchies to differentiate products with the same name but different specifications helps in accurately tracking product performance, customer preferences, and inventory needs. It ensures that product-related decisions are based on precise data, reflecting the specific attributes and market positioning of each product variant.</a:t>
            </a:r>
          </a:p>
          <a:p>
            <a:pPr marL="0" indent="0" algn="l">
              <a:buNone/>
            </a:pPr>
            <a:endParaRPr lang="en-US" sz="1600" b="0" i="0" dirty="0">
              <a:solidFill>
                <a:srgbClr val="0D0D0D"/>
              </a:solidFill>
              <a:effectLst/>
            </a:endParaRPr>
          </a:p>
          <a:p>
            <a:pPr marL="0" indent="0">
              <a:spcBef>
                <a:spcPts val="600"/>
              </a:spcBef>
              <a:buNone/>
            </a:pPr>
            <a:endParaRPr lang="en-US" sz="1600" dirty="0"/>
          </a:p>
        </p:txBody>
      </p:sp>
    </p:spTree>
    <p:extLst>
      <p:ext uri="{BB962C8B-B14F-4D97-AF65-F5344CB8AC3E}">
        <p14:creationId xmlns:p14="http://schemas.microsoft.com/office/powerpoint/2010/main" val="429430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74133"/>
            <a:ext cx="12192000" cy="406401"/>
          </a:xfrm>
        </p:spPr>
        <p:txBody>
          <a:bodyPr>
            <a:noAutofit/>
          </a:bodyPr>
          <a:lstStyle/>
          <a:p>
            <a:pPr indent="457200" algn="ctr">
              <a:lnSpc>
                <a:spcPct val="115000"/>
              </a:lnSpc>
              <a:spcBef>
                <a:spcPts val="0"/>
              </a:spcBef>
              <a:spcAft>
                <a:spcPts val="600"/>
              </a:spcAft>
            </a:pPr>
            <a:r>
              <a:rPr lang="en-US" sz="2000" b="1" u="sng" dirty="0">
                <a:solidFill>
                  <a:srgbClr val="C00000"/>
                </a:solidFill>
                <a:ea typeface="Times New Roman" panose="02020603050405020304" pitchFamily="18" charset="0"/>
                <a:cs typeface="Times New Roman" panose="02020603050405020304" pitchFamily="18" charset="0"/>
              </a:rPr>
              <a:t> the company products –what are we selling </a:t>
            </a:r>
            <a:r>
              <a:rPr lang="he-IL" sz="2000" b="1" u="sng" dirty="0">
                <a:solidFill>
                  <a:srgbClr val="C00000"/>
                </a:solidFill>
                <a:ea typeface="Times New Roman" panose="02020603050405020304" pitchFamily="18" charset="0"/>
                <a:cs typeface="Times New Roman" panose="02020603050405020304" pitchFamily="18" charset="0"/>
              </a:rPr>
              <a:t>?</a:t>
            </a:r>
            <a:br>
              <a:rPr lang="en-US" sz="2000" dirty="0"/>
            </a:br>
            <a:br>
              <a:rPr lang="en-US" sz="2000" dirty="0">
                <a:ea typeface="Calibri" panose="020F0502020204030204" pitchFamily="34" charset="0"/>
                <a:cs typeface="David" panose="020E0502060401010101" pitchFamily="34" charset="-79"/>
              </a:rPr>
            </a:br>
            <a:endParaRPr lang="en-US" sz="2000" dirty="0"/>
          </a:p>
        </p:txBody>
      </p:sp>
      <p:sp>
        <p:nvSpPr>
          <p:cNvPr id="3" name="מציין מיקום תוכן 2"/>
          <p:cNvSpPr>
            <a:spLocks noGrp="1"/>
          </p:cNvSpPr>
          <p:nvPr>
            <p:ph idx="1"/>
          </p:nvPr>
        </p:nvSpPr>
        <p:spPr>
          <a:xfrm>
            <a:off x="404446" y="677334"/>
            <a:ext cx="11368454" cy="6180666"/>
          </a:xfrm>
        </p:spPr>
        <p:txBody>
          <a:bodyPr>
            <a:normAutofit/>
          </a:bodyPr>
          <a:lstStyle/>
          <a:p>
            <a:pPr marL="0" indent="0">
              <a:buNone/>
            </a:pPr>
            <a:r>
              <a:rPr lang="he-IL" sz="1400" dirty="0"/>
              <a:t>"</a:t>
            </a:r>
            <a:r>
              <a:rPr lang="en-US" sz="1600" dirty="0"/>
              <a:t>Happy Insurance</a:t>
            </a:r>
            <a:r>
              <a:rPr lang="he-IL" sz="1600" dirty="0"/>
              <a:t>"</a:t>
            </a:r>
            <a:r>
              <a:rPr lang="en-US" sz="1600" dirty="0"/>
              <a:t> Company operates in the field of insurance</a:t>
            </a:r>
            <a:r>
              <a:rPr lang="he-IL" sz="1600" dirty="0"/>
              <a:t>,</a:t>
            </a:r>
            <a:r>
              <a:rPr lang="en-US" sz="1600" dirty="0"/>
              <a:t> and in particular in the following insurance fields</a:t>
            </a:r>
          </a:p>
          <a:p>
            <a:r>
              <a:rPr lang="en-US" sz="1600" dirty="0"/>
              <a:t>Health insurance</a:t>
            </a:r>
            <a:endParaRPr lang="he-IL" sz="1600" dirty="0"/>
          </a:p>
          <a:p>
            <a:r>
              <a:rPr lang="en-US" sz="1600" dirty="0"/>
              <a:t>Life insurance</a:t>
            </a:r>
          </a:p>
          <a:p>
            <a:r>
              <a:rPr lang="en-US" sz="1600" dirty="0"/>
              <a:t>Property insurance</a:t>
            </a:r>
            <a:endParaRPr lang="he-IL" sz="1600" dirty="0"/>
          </a:p>
          <a:p>
            <a:pPr marL="0" indent="0">
              <a:buNone/>
            </a:pPr>
            <a:r>
              <a:rPr lang="en-US" sz="1600" dirty="0"/>
              <a:t>The company sells several sub types of insurance according to the following divisions :</a:t>
            </a:r>
          </a:p>
          <a:p>
            <a:pPr marL="0" indent="0">
              <a:buNone/>
            </a:pPr>
            <a:endParaRPr lang="en-US" sz="1400" dirty="0"/>
          </a:p>
          <a:p>
            <a:pPr marL="0" indent="0">
              <a:buNone/>
            </a:pPr>
            <a:endParaRPr lang="en-US" sz="1800" dirty="0"/>
          </a:p>
        </p:txBody>
      </p:sp>
      <p:sp>
        <p:nvSpPr>
          <p:cNvPr id="9" name="Rectangle 6"/>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A7630F6-4CFF-BC78-36B6-155124E9D616}"/>
              </a:ext>
            </a:extLst>
          </p:cNvPr>
          <p:cNvPicPr>
            <a:picLocks noChangeAspect="1"/>
          </p:cNvPicPr>
          <p:nvPr/>
        </p:nvPicPr>
        <p:blipFill>
          <a:blip r:embed="rId2"/>
          <a:stretch>
            <a:fillRect/>
          </a:stretch>
        </p:blipFill>
        <p:spPr>
          <a:xfrm>
            <a:off x="1687535" y="2869831"/>
            <a:ext cx="6462166" cy="3588955"/>
          </a:xfrm>
          <a:prstGeom prst="rect">
            <a:avLst/>
          </a:prstGeom>
        </p:spPr>
      </p:pic>
    </p:spTree>
    <p:extLst>
      <p:ext uri="{BB962C8B-B14F-4D97-AF65-F5344CB8AC3E}">
        <p14:creationId xmlns:p14="http://schemas.microsoft.com/office/powerpoint/2010/main" val="150016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2B15C-0EFF-669A-9F80-E6B2C3A67E4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1B6116BB-4ED3-AA17-504D-F67F95A242EF}"/>
              </a:ext>
            </a:extLst>
          </p:cNvPr>
          <p:cNvSpPr>
            <a:spLocks noGrp="1"/>
          </p:cNvSpPr>
          <p:nvPr>
            <p:ph type="title"/>
          </p:nvPr>
        </p:nvSpPr>
        <p:spPr>
          <a:xfrm>
            <a:off x="-76200" y="354279"/>
            <a:ext cx="10515600" cy="406401"/>
          </a:xfrm>
        </p:spPr>
        <p:txBody>
          <a:bodyPr vert="horz" lIns="91440" tIns="45720" rIns="91440" bIns="45720" rtlCol="0" anchor="ctr">
            <a:normAutofit fontScale="90000"/>
          </a:bodyPr>
          <a:lstStyle/>
          <a:p>
            <a:pPr algn="ctr"/>
            <a:r>
              <a:rPr lang="en-US" sz="2200" b="1" u="sng" dirty="0">
                <a:solidFill>
                  <a:srgbClr val="C00000"/>
                </a:solidFill>
                <a:cs typeface="Times New Roman" panose="02020603050405020304" pitchFamily="18" charset="0"/>
              </a:rPr>
              <a:t>Total Revenue Over Time</a:t>
            </a:r>
            <a:br>
              <a:rPr lang="en-US" sz="2200" b="1" u="sng" dirty="0">
                <a:solidFill>
                  <a:srgbClr val="C00000"/>
                </a:solidFill>
                <a:cs typeface="Times New Roman" panose="02020603050405020304" pitchFamily="18" charset="0"/>
              </a:rPr>
            </a:br>
            <a:br>
              <a:rPr lang="en-US" sz="2200" b="1" u="sng" dirty="0">
                <a:solidFill>
                  <a:srgbClr val="C00000"/>
                </a:solidFill>
                <a:cs typeface="Times New Roman" panose="02020603050405020304" pitchFamily="18" charset="0"/>
              </a:rPr>
            </a:br>
            <a:endParaRPr lang="en-US" sz="2200" b="1" u="sng" dirty="0">
              <a:solidFill>
                <a:srgbClr val="C00000"/>
              </a:solidFill>
              <a:cs typeface="Times New Roman" panose="02020603050405020304" pitchFamily="18" charset="0"/>
            </a:endParaRPr>
          </a:p>
        </p:txBody>
      </p:sp>
      <p:sp>
        <p:nvSpPr>
          <p:cNvPr id="3" name="מציין מיקום תוכן 2">
            <a:extLst>
              <a:ext uri="{FF2B5EF4-FFF2-40B4-BE49-F238E27FC236}">
                <a16:creationId xmlns:a16="http://schemas.microsoft.com/office/drawing/2014/main" id="{336981C1-488E-EFB3-FCE5-AF15E9246268}"/>
              </a:ext>
            </a:extLst>
          </p:cNvPr>
          <p:cNvSpPr>
            <a:spLocks noGrp="1"/>
          </p:cNvSpPr>
          <p:nvPr>
            <p:ph idx="1"/>
          </p:nvPr>
        </p:nvSpPr>
        <p:spPr>
          <a:xfrm>
            <a:off x="404446" y="677334"/>
            <a:ext cx="11368454" cy="6180666"/>
          </a:xfrm>
        </p:spPr>
        <p:txBody>
          <a:bodyPr>
            <a:normAutofit/>
          </a:bodyPr>
          <a:lstStyle/>
          <a:p>
            <a:pPr algn="l"/>
            <a:r>
              <a:rPr lang="en-US" sz="1600" b="0" i="0" dirty="0">
                <a:solidFill>
                  <a:srgbClr val="0D0D0D"/>
                </a:solidFill>
                <a:effectLst/>
              </a:rPr>
              <a:t>The data presents a clear picture of Happy Insurance's financial growth and operational trends over a three-year period from 2011 to 2013. </a:t>
            </a:r>
          </a:p>
          <a:p>
            <a:pPr algn="l"/>
            <a:r>
              <a:rPr lang="en-US" sz="1600" b="0" i="0" dirty="0">
                <a:solidFill>
                  <a:srgbClr val="0D0D0D"/>
                </a:solidFill>
                <a:effectLst/>
              </a:rPr>
              <a:t>During this time, the company experienced a consistent year-over-year increase in total revenue, as follows:</a:t>
            </a:r>
          </a:p>
          <a:p>
            <a:pPr algn="l">
              <a:buFont typeface="Arial" panose="020B0604020202020204" pitchFamily="34" charset="0"/>
              <a:buChar char="•"/>
            </a:pPr>
            <a:r>
              <a:rPr lang="en-US" sz="1600" b="1" i="0" dirty="0">
                <a:solidFill>
                  <a:srgbClr val="0D0D0D"/>
                </a:solidFill>
                <a:effectLst/>
              </a:rPr>
              <a:t>2011</a:t>
            </a:r>
            <a:r>
              <a:rPr lang="en-US" sz="1600" b="0" i="0" dirty="0">
                <a:solidFill>
                  <a:srgbClr val="0D0D0D"/>
                </a:solidFill>
                <a:effectLst/>
              </a:rPr>
              <a:t>: The company started with a revenue of $295,753.11, selling 13,147 units.</a:t>
            </a:r>
          </a:p>
          <a:p>
            <a:pPr algn="l">
              <a:buFont typeface="Arial" panose="020B0604020202020204" pitchFamily="34" charset="0"/>
              <a:buChar char="•"/>
            </a:pPr>
            <a:r>
              <a:rPr lang="en-US" sz="1600" b="1" i="0" dirty="0">
                <a:solidFill>
                  <a:srgbClr val="0D0D0D"/>
                </a:solidFill>
                <a:effectLst/>
              </a:rPr>
              <a:t>2012</a:t>
            </a:r>
            <a:r>
              <a:rPr lang="en-US" sz="1600" b="0" i="0" dirty="0">
                <a:solidFill>
                  <a:srgbClr val="0D0D0D"/>
                </a:solidFill>
                <a:effectLst/>
              </a:rPr>
              <a:t>: Revenue saw a rise to $309,798.31, with a marginal increase in the total quantity of units sold to 13,164.</a:t>
            </a:r>
          </a:p>
          <a:p>
            <a:pPr algn="l">
              <a:buFont typeface="Arial" panose="020B0604020202020204" pitchFamily="34" charset="0"/>
              <a:buChar char="•"/>
            </a:pPr>
            <a:r>
              <a:rPr lang="en-US" sz="1600" b="1" i="0" dirty="0">
                <a:solidFill>
                  <a:srgbClr val="0D0D0D"/>
                </a:solidFill>
                <a:effectLst/>
              </a:rPr>
              <a:t>2013</a:t>
            </a:r>
            <a:r>
              <a:rPr lang="en-US" sz="1600" b="0" i="0" dirty="0">
                <a:solidFill>
                  <a:srgbClr val="0D0D0D"/>
                </a:solidFill>
                <a:effectLst/>
              </a:rPr>
              <a:t>: Revenue climbed further to $321,649.07. </a:t>
            </a:r>
          </a:p>
          <a:p>
            <a:pPr algn="l">
              <a:buFont typeface="Arial" panose="020B0604020202020204" pitchFamily="34" charset="0"/>
              <a:buChar char="•"/>
            </a:pPr>
            <a:r>
              <a:rPr lang="en-US" sz="1600" b="0" i="0" dirty="0">
                <a:solidFill>
                  <a:srgbClr val="0D0D0D"/>
                </a:solidFill>
                <a:effectLst/>
              </a:rPr>
              <a:t>Interestingly, this increase came despite a slight decrease in the total quantity of units sold, which dropped to 12,901. A notable recovery in Q2 of this year was highlighted.</a:t>
            </a:r>
          </a:p>
          <a:p>
            <a:pPr algn="l"/>
            <a:r>
              <a:rPr lang="en-US" sz="1600" b="0" i="0" dirty="0">
                <a:solidFill>
                  <a:srgbClr val="0D0D0D"/>
                </a:solidFill>
                <a:effectLst/>
              </a:rPr>
              <a:t>The overall total sales revenue across the three years amounts to $927,200.49, with 39,212 units sold, illustrating the company's financial trajectory. </a:t>
            </a:r>
          </a:p>
          <a:p>
            <a:pPr algn="l"/>
            <a:r>
              <a:rPr lang="en-US" sz="1600" b="0" i="0" dirty="0">
                <a:solidFill>
                  <a:srgbClr val="0D0D0D"/>
                </a:solidFill>
                <a:effectLst/>
              </a:rPr>
              <a:t>Despite the total quantity of units sold slightly decreasing in 2013, the continued revenue growth suggests an improvement in either the average unit price or in the profitability of the units sold, or both. </a:t>
            </a:r>
          </a:p>
          <a:p>
            <a:pPr algn="l"/>
            <a:r>
              <a:rPr lang="en-US" sz="1600" b="0" i="0" dirty="0">
                <a:solidFill>
                  <a:srgbClr val="0D0D0D"/>
                </a:solidFill>
                <a:effectLst/>
              </a:rPr>
              <a:t>This trend indicates not just growth in sales revenue but also an effective strategy in pricing and product mix, allowing the company to enhance its revenue even when selling fewer units. </a:t>
            </a:r>
          </a:p>
          <a:p>
            <a:pPr algn="l"/>
            <a:r>
              <a:rPr lang="en-US" sz="1600" b="0" i="0" dirty="0">
                <a:solidFill>
                  <a:srgbClr val="0D0D0D"/>
                </a:solidFill>
                <a:effectLst/>
              </a:rPr>
              <a:t>The recovery observed in the second quarter of 2013 further signifies resilience and the ability to adapt to market changes, contributing to the overall positive performance.</a:t>
            </a:r>
          </a:p>
          <a:p>
            <a:endParaRPr lang="en-US" sz="1600" dirty="0">
              <a:solidFill>
                <a:srgbClr val="0D0D0D"/>
              </a:solidFill>
            </a:endParaRPr>
          </a:p>
        </p:txBody>
      </p:sp>
      <p:sp>
        <p:nvSpPr>
          <p:cNvPr id="9" name="Rectangle 6">
            <a:extLst>
              <a:ext uri="{FF2B5EF4-FFF2-40B4-BE49-F238E27FC236}">
                <a16:creationId xmlns:a16="http://schemas.microsoft.com/office/drawing/2014/main" id="{0118D3A8-D3B7-6255-D6CD-95AC47603B12}"/>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290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3939</TotalTime>
  <Words>4836</Words>
  <Application>Microsoft Office PowerPoint</Application>
  <PresentationFormat>Widescreen</PresentationFormat>
  <Paragraphs>215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Bahnschrift SemiBold</vt:lpstr>
      <vt:lpstr>Calibri</vt:lpstr>
      <vt:lpstr>Rockwell</vt:lpstr>
      <vt:lpstr>Rockwell Condensed</vt:lpstr>
      <vt:lpstr>Söhne</vt:lpstr>
      <vt:lpstr>Times New Roman</vt:lpstr>
      <vt:lpstr>Wingdings</vt:lpstr>
      <vt:lpstr>Wood Type</vt:lpstr>
      <vt:lpstr>Happy Insurance Project</vt:lpstr>
      <vt:lpstr>Assumptions taken in the project</vt:lpstr>
      <vt:lpstr>Assumptions taken in the project</vt:lpstr>
      <vt:lpstr> Data mart schema – Star schema</vt:lpstr>
      <vt:lpstr>Stages in Project Development, Challenges, and Coping Strategies</vt:lpstr>
      <vt:lpstr>Stages in Project Development, Challenges, and Coping Strategies</vt:lpstr>
      <vt:lpstr>Problems identified during the work on the project  and ways to solve them</vt:lpstr>
      <vt:lpstr> the company products –what are we selling ?  </vt:lpstr>
      <vt:lpstr>Total Revenue Over Time  </vt:lpstr>
      <vt:lpstr>Total Revenue Over Time  </vt:lpstr>
      <vt:lpstr>Customer Segmentation </vt:lpstr>
      <vt:lpstr>Customer Segmentation </vt:lpstr>
      <vt:lpstr>Customer Segmentation </vt:lpstr>
      <vt:lpstr>Customer Segmentation</vt:lpstr>
      <vt:lpstr>Product Analysis</vt:lpstr>
      <vt:lpstr>Product Analysis- Top 5    </vt:lpstr>
      <vt:lpstr>Product Analysis- bottom 5    </vt:lpstr>
      <vt:lpstr>Product Analysis    </vt:lpstr>
      <vt:lpstr>Unit Price Behavior Over the years 2011-2013</vt:lpstr>
      <vt:lpstr>Unit Price Behavior Over the years 2011-2013</vt:lpstr>
      <vt:lpstr>Unit Price Behavior Over the years 2011-2013</vt:lpstr>
      <vt:lpstr>Average Order Size</vt:lpstr>
      <vt:lpstr>Price Sensitivity Analysis</vt:lpstr>
      <vt:lpstr>Price Sensitivity Analysis</vt:lpstr>
      <vt:lpstr>Kpi- Quarterly Year-over-Year (YoY) Sales Revenue Growth Rate </vt:lpstr>
      <vt:lpstr>KPI- Total Sales Revenue Over Time</vt:lpstr>
      <vt:lpstr>KPI- Total Sales Revenue Over Time</vt:lpstr>
      <vt:lpstr>KPI- Total Sales Revenue Over Time</vt:lpstr>
      <vt:lpstr>KPI- Average Unit Price</vt:lpstr>
      <vt:lpstr>KPI- Average Unit Price</vt:lpstr>
      <vt:lpstr>Conclusions and insights:</vt:lpstr>
      <vt:lpstr>Conclusions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Ronit Schwartz</dc:creator>
  <cp:lastModifiedBy>Ronit Schwartz</cp:lastModifiedBy>
  <cp:revision>200</cp:revision>
  <dcterms:created xsi:type="dcterms:W3CDTF">2024-02-21T16:37:50Z</dcterms:created>
  <dcterms:modified xsi:type="dcterms:W3CDTF">2024-06-19T09:42:01Z</dcterms:modified>
</cp:coreProperties>
</file>