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4" r:id="rId1"/>
  </p:sldMasterIdLst>
  <p:notesMasterIdLst>
    <p:notesMasterId r:id="rId16"/>
  </p:notesMasterIdLst>
  <p:sldIdLst>
    <p:sldId id="256" r:id="rId2"/>
    <p:sldId id="257" r:id="rId3"/>
    <p:sldId id="258" r:id="rId4"/>
    <p:sldId id="259" r:id="rId5"/>
    <p:sldId id="260" r:id="rId6"/>
    <p:sldId id="261" r:id="rId7"/>
    <p:sldId id="263" r:id="rId8"/>
    <p:sldId id="262" r:id="rId9"/>
    <p:sldId id="264" r:id="rId10"/>
    <p:sldId id="265" r:id="rId11"/>
    <p:sldId id="269" r:id="rId12"/>
    <p:sldId id="266" r:id="rId13"/>
    <p:sldId id="267" r:id="rId14"/>
    <p:sldId id="268" r:id="rId15"/>
  </p:sldIdLst>
  <p:sldSz cx="9144000" cy="5143500" type="screen16x9"/>
  <p:notesSz cx="6858000" cy="9144000"/>
  <p:embeddedFontLst>
    <p:embeddedFont>
      <p:font typeface="Candara" panose="020E050203030302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000" dirty="0">
                <a:latin typeface="Candara" panose="020E0502030303020204" pitchFamily="34" charset="0"/>
              </a:rPr>
              <a:t>NO2 Concentration</a:t>
            </a:r>
          </a:p>
        </c:rich>
      </c:tx>
      <c:layout>
        <c:manualLayout>
          <c:xMode val="edge"/>
          <c:yMode val="edge"/>
          <c:x val="0.22854251045062016"/>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NO2 Concentration</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FDCE-4E6D-9537-5EFE00204B8F}"/>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FDCE-4E6D-9537-5EFE00204B8F}"/>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FDCE-4E6D-9537-5EFE00204B8F}"/>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FDCE-4E6D-9537-5EFE00204B8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FDCE-4E6D-9537-5EFE00204B8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FDCE-4E6D-9537-5EFE00204B8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FDCE-4E6D-9537-5EFE00204B8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FDCE-4E6D-9537-5EFE00204B8F}"/>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Ohers</c:v>
                </c:pt>
                <c:pt idx="1">
                  <c:v>Diesel Gensets</c:v>
                </c:pt>
                <c:pt idx="2">
                  <c:v>Vehicles</c:v>
                </c:pt>
                <c:pt idx="3">
                  <c:v>Industrial Sources</c:v>
                </c:pt>
              </c:strCache>
            </c:strRef>
          </c:cat>
          <c:val>
            <c:numRef>
              <c:f>Sheet1!$B$2:$B$5</c:f>
              <c:numCache>
                <c:formatCode>General</c:formatCode>
                <c:ptCount val="4"/>
                <c:pt idx="0">
                  <c:v>6</c:v>
                </c:pt>
                <c:pt idx="1">
                  <c:v>6</c:v>
                </c:pt>
                <c:pt idx="2">
                  <c:v>36</c:v>
                </c:pt>
                <c:pt idx="3">
                  <c:v>52</c:v>
                </c:pt>
              </c:numCache>
            </c:numRef>
          </c:val>
          <c:extLst>
            <c:ext xmlns:c16="http://schemas.microsoft.com/office/drawing/2014/chart" uri="{C3380CC4-5D6E-409C-BE32-E72D297353CC}">
              <c16:uniqueId val="{00000000-FDCE-4E6D-9537-5EFE00204B8F}"/>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000" dirty="0">
                <a:latin typeface="Candara" panose="020E0502030303020204" pitchFamily="34" charset="0"/>
              </a:rPr>
              <a:t>PM 10 Concentration</a:t>
            </a:r>
          </a:p>
        </c:rich>
      </c:tx>
      <c:layout>
        <c:manualLayout>
          <c:xMode val="edge"/>
          <c:yMode val="edge"/>
          <c:x val="0.22854251045062016"/>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PM10 Concentration</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EC36-435E-AA63-29ACDC26707E}"/>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EC36-435E-AA63-29ACDC26707E}"/>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EC36-435E-AA63-29ACDC26707E}"/>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EC36-435E-AA63-29ACDC26707E}"/>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EC36-435E-AA63-29ACDC26707E}"/>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EC36-435E-AA63-29ACDC26707E}"/>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EC36-435E-AA63-29ACDC26707E}"/>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EC36-435E-AA63-29ACDC26707E}"/>
                </c:ext>
              </c:extLst>
            </c:dLbl>
            <c:dLbl>
              <c:idx val="3"/>
              <c:layout>
                <c:manualLayout>
                  <c:x val="1.1471878405135182E-3"/>
                  <c:y val="0.16555020555437111"/>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714931364760562"/>
                      <c:h val="0.19098973155108961"/>
                    </c:manualLayout>
                  </c15:layout>
                </c:ext>
                <c:ext xmlns:c16="http://schemas.microsoft.com/office/drawing/2014/chart" uri="{C3380CC4-5D6E-409C-BE32-E72D297353CC}">
                  <c16:uniqueId val="{00000007-EC36-435E-AA63-29ACDC26707E}"/>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EC36-435E-AA63-29ACDC26707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Ohers</c:v>
                </c:pt>
                <c:pt idx="1">
                  <c:v>Industrial Sources</c:v>
                </c:pt>
                <c:pt idx="2">
                  <c:v>Biomass </c:v>
                </c:pt>
                <c:pt idx="3">
                  <c:v>Road/Construction Dust</c:v>
                </c:pt>
                <c:pt idx="4">
                  <c:v>Vehicles</c:v>
                </c:pt>
              </c:strCache>
            </c:strRef>
          </c:cat>
          <c:val>
            <c:numRef>
              <c:f>Sheet1!$B$2:$B$6</c:f>
              <c:numCache>
                <c:formatCode>General</c:formatCode>
                <c:ptCount val="5"/>
                <c:pt idx="0">
                  <c:v>26</c:v>
                </c:pt>
                <c:pt idx="1">
                  <c:v>12</c:v>
                </c:pt>
                <c:pt idx="2">
                  <c:v>14</c:v>
                </c:pt>
                <c:pt idx="3">
                  <c:v>30</c:v>
                </c:pt>
                <c:pt idx="4">
                  <c:v>18</c:v>
                </c:pt>
              </c:numCache>
            </c:numRef>
          </c:val>
          <c:extLst>
            <c:ext xmlns:c16="http://schemas.microsoft.com/office/drawing/2014/chart" uri="{C3380CC4-5D6E-409C-BE32-E72D297353CC}">
              <c16:uniqueId val="{00000008-EC36-435E-AA63-29ACDC26707E}"/>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000" dirty="0">
                <a:latin typeface="Candara" panose="020E0502030303020204" pitchFamily="34" charset="0"/>
              </a:rPr>
              <a:t>PM 2.5 Concentration</a:t>
            </a:r>
          </a:p>
        </c:rich>
      </c:tx>
      <c:layout>
        <c:manualLayout>
          <c:xMode val="edge"/>
          <c:yMode val="edge"/>
          <c:x val="0.22854251045062016"/>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446207944697499E-2"/>
          <c:y val="0.27446180081968624"/>
          <c:w val="0.82510758411060503"/>
          <c:h val="0.69497121913242965"/>
        </c:manualLayout>
      </c:layout>
      <c:pie3DChart>
        <c:varyColors val="1"/>
        <c:ser>
          <c:idx val="0"/>
          <c:order val="0"/>
          <c:tx>
            <c:strRef>
              <c:f>Sheet1!$B$1</c:f>
              <c:strCache>
                <c:ptCount val="1"/>
                <c:pt idx="0">
                  <c:v>PM 2.5 Concentration</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6D3-4501-ACD6-55C30C993828}"/>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6D3-4501-ACD6-55C30C993828}"/>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6D3-4501-ACD6-55C30C993828}"/>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96D3-4501-ACD6-55C30C993828}"/>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96D3-4501-ACD6-55C30C993828}"/>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96D3-4501-ACD6-55C30C993828}"/>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C-96D3-4501-ACD6-55C30C993828}"/>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96D3-4501-ACD6-55C30C993828}"/>
              </c:ext>
            </c:extLst>
          </c:dPt>
          <c:dLbls>
            <c:dLbl>
              <c:idx val="0"/>
              <c:layout>
                <c:manualLayout>
                  <c:x val="-6.1953021578405446E-2"/>
                  <c:y val="0"/>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6D3-4501-ACD6-55C30C993828}"/>
                </c:ext>
              </c:extLst>
            </c:dLbl>
            <c:dLbl>
              <c:idx val="1"/>
              <c:layout>
                <c:manualLayout>
                  <c:x val="2.2945563547557571E-2"/>
                  <c:y val="2.2071014212342852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6D3-4501-ACD6-55C30C993828}"/>
                </c:ext>
              </c:extLst>
            </c:dLbl>
            <c:dLbl>
              <c:idx val="2"/>
              <c:layout>
                <c:manualLayout>
                  <c:x val="7.1075775150030038E-2"/>
                  <c:y val="5.563950628486941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6D3-4501-ACD6-55C30C993828}"/>
                </c:ext>
              </c:extLst>
            </c:dLbl>
            <c:dLbl>
              <c:idx val="3"/>
              <c:layout>
                <c:manualLayout>
                  <c:x val="2.1798195033315333E-2"/>
                  <c:y val="0.10406276956991098"/>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0159972132884077"/>
                      <c:h val="0.13828621733137753"/>
                    </c:manualLayout>
                  </c15:layout>
                </c:ext>
                <c:ext xmlns:c16="http://schemas.microsoft.com/office/drawing/2014/chart" uri="{C3380CC4-5D6E-409C-BE32-E72D297353CC}">
                  <c16:uniqueId val="{00000007-96D3-4501-ACD6-55C30C993828}"/>
                </c:ext>
              </c:extLst>
            </c:dLbl>
            <c:dLbl>
              <c:idx val="4"/>
              <c:layout>
                <c:manualLayout>
                  <c:x val="0"/>
                  <c:y val="0.20378724456737954"/>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6D3-4501-ACD6-55C30C993828}"/>
                </c:ext>
              </c:extLst>
            </c:dLbl>
            <c:dLbl>
              <c:idx val="5"/>
              <c:layout>
                <c:manualLayout>
                  <c:x val="-6.7171706219518196E-3"/>
                  <c:y val="1.7567865910980994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6D3-4501-ACD6-55C30C993828}"/>
                </c:ext>
              </c:extLst>
            </c:dLbl>
            <c:dLbl>
              <c:idx val="6"/>
              <c:layout>
                <c:manualLayout>
                  <c:x val="-7.2426966636818454E-2"/>
                  <c:y val="-0.12648863455906317"/>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C-96D3-4501-ACD6-55C30C993828}"/>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96D3-4501-ACD6-55C30C993828}"/>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Diesel Gensets</c:v>
                </c:pt>
                <c:pt idx="1">
                  <c:v>MSW Burning</c:v>
                </c:pt>
                <c:pt idx="2">
                  <c:v>Construction </c:v>
                </c:pt>
                <c:pt idx="3">
                  <c:v>Hotels</c:v>
                </c:pt>
                <c:pt idx="4">
                  <c:v>Industrial Sources</c:v>
                </c:pt>
                <c:pt idx="5">
                  <c:v>Domestic Sources</c:v>
                </c:pt>
                <c:pt idx="6">
                  <c:v>Road Dust</c:v>
                </c:pt>
                <c:pt idx="7">
                  <c:v>Vehicles</c:v>
                </c:pt>
              </c:strCache>
            </c:strRef>
          </c:cat>
          <c:val>
            <c:numRef>
              <c:f>Sheet1!$B$2:$B$9</c:f>
              <c:numCache>
                <c:formatCode>General</c:formatCode>
                <c:ptCount val="8"/>
                <c:pt idx="0">
                  <c:v>2</c:v>
                </c:pt>
                <c:pt idx="1">
                  <c:v>3</c:v>
                </c:pt>
                <c:pt idx="2">
                  <c:v>8</c:v>
                </c:pt>
                <c:pt idx="3">
                  <c:v>3</c:v>
                </c:pt>
                <c:pt idx="4">
                  <c:v>13</c:v>
                </c:pt>
                <c:pt idx="5">
                  <c:v>12</c:v>
                </c:pt>
                <c:pt idx="6">
                  <c:v>38</c:v>
                </c:pt>
                <c:pt idx="7">
                  <c:v>20</c:v>
                </c:pt>
              </c:numCache>
            </c:numRef>
          </c:val>
          <c:extLst>
            <c:ext xmlns:c16="http://schemas.microsoft.com/office/drawing/2014/chart" uri="{C3380CC4-5D6E-409C-BE32-E72D297353CC}">
              <c16:uniqueId val="{0000000A-96D3-4501-ACD6-55C30C993828}"/>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97973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6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5025faf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5025faf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0155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5025faf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5025faf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33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5025faf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5025faf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17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82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3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508a65c6d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508a65c6d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36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508a65c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508a65c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57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508a65c6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508a65c6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23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508a65c6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508a65c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13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514428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514428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037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46f84089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6f84089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0960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46f84089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46f84089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46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0B28AA-0A0B-4D66-9C86-D5BCAEF09584}"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204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6A908B7-89A3-4CB1-8A2C-5CB9B54974D7}" type="datetime1">
              <a:rPr lang="en-US" smtClean="0"/>
              <a:t>4/13/2019</a:t>
            </a:fld>
            <a:endParaRPr lang="en-US" dirty="0"/>
          </a:p>
        </p:txBody>
      </p:sp>
      <p:sp>
        <p:nvSpPr>
          <p:cNvPr id="6" name="Footer Placeholder 5"/>
          <p:cNvSpPr>
            <a:spLocks noGrp="1"/>
          </p:cNvSpPr>
          <p:nvPr>
            <p:ph type="ftr" sz="quarter" idx="11"/>
          </p:nvPr>
        </p:nvSpPr>
        <p:spPr/>
        <p:txBody>
          <a:bodyPr/>
          <a:lstStyle/>
          <a:p>
            <a:r>
              <a:rPr lang="en-US"/>
              <a:t>Pollution Monitoring,                                             The LNMIIT, Jaipur, India.</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881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7D0385A8-CEB9-42A9-B9DB-A2CBDCED4E96}"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8852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D1DB40CD-169B-4607-95A5-DB85641B338A}"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734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A4156E-91E2-46A3-8CDC-81AFA595F4AC}"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564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1A244E-1DD7-4A46-B71E-C6BBAD44C2CB}" type="datetime1">
              <a:rPr lang="en-US" smtClean="0"/>
              <a:t>4/13/2019</a:t>
            </a:fld>
            <a:endParaRPr lang="en-US" dirty="0"/>
          </a:p>
        </p:txBody>
      </p:sp>
      <p:sp>
        <p:nvSpPr>
          <p:cNvPr id="4"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4384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8C76B7-0852-44E1-9797-22CD0995CC9A}" type="datetime1">
              <a:rPr lang="en-US" smtClean="0"/>
              <a:t>4/13/2019</a:t>
            </a:fld>
            <a:endParaRPr lang="en-US" dirty="0"/>
          </a:p>
        </p:txBody>
      </p:sp>
      <p:sp>
        <p:nvSpPr>
          <p:cNvPr id="4"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473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74CDC-1976-4FB3-B9A6-C097E2B26447}"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8963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7493D-BB13-41A3-BBF7-63CAD5F20FD2}"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5928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4"/>
        <p:cNvGrpSpPr/>
        <p:nvPr/>
      </p:nvGrpSpPr>
      <p:grpSpPr>
        <a:xfrm>
          <a:off x="0" y="0"/>
          <a:ext cx="0" cy="0"/>
          <a:chOff x="0" y="0"/>
          <a:chExt cx="0" cy="0"/>
        </a:xfrm>
      </p:grpSpPr>
      <p:sp>
        <p:nvSpPr>
          <p:cNvPr id="132" name="Google Shape;132;p1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3" name="Google Shape;133;p1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2393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C7FE15-F1B7-4991-B803-A16B9533445E}"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9026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58BB4B-B963-4FC6-B30A-D7D6E76AC01A}" type="datetime1">
              <a:rPr lang="en-US" smtClean="0"/>
              <a:t>4/13/2019</a:t>
            </a:fld>
            <a:endParaRPr lang="en-US" dirty="0"/>
          </a:p>
        </p:txBody>
      </p:sp>
      <p:sp>
        <p:nvSpPr>
          <p:cNvPr id="5" name="Footer Placeholder 4"/>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105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7039DE-8051-49DD-BBD9-9FC78C00FE03}" type="datetime1">
              <a:rPr lang="en-US" smtClean="0"/>
              <a:t>4/13/2019</a:t>
            </a:fld>
            <a:endParaRPr lang="en-US" dirty="0"/>
          </a:p>
        </p:txBody>
      </p:sp>
      <p:sp>
        <p:nvSpPr>
          <p:cNvPr id="6" name="Footer Placeholder 5"/>
          <p:cNvSpPr>
            <a:spLocks noGrp="1"/>
          </p:cNvSpPr>
          <p:nvPr>
            <p:ph type="ftr" sz="quarter" idx="11"/>
          </p:nvPr>
        </p:nvSpPr>
        <p:spPr/>
        <p:txBody>
          <a:bodyPr/>
          <a:lstStyle/>
          <a:p>
            <a:r>
              <a:rPr lang="en-US"/>
              <a:t>Pollution Monitoring,                                             The LNMIIT, Jaipur, India.</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9380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92FDE-FED6-4765-A93A-575680B87BCA}" type="datetime1">
              <a:rPr lang="en-US" smtClean="0"/>
              <a:t>4/13/2019</a:t>
            </a:fld>
            <a:endParaRPr lang="en-US" dirty="0"/>
          </a:p>
        </p:txBody>
      </p:sp>
      <p:sp>
        <p:nvSpPr>
          <p:cNvPr id="8" name="Footer Placeholder 7"/>
          <p:cNvSpPr>
            <a:spLocks noGrp="1"/>
          </p:cNvSpPr>
          <p:nvPr>
            <p:ph type="ftr" sz="quarter" idx="11"/>
          </p:nvPr>
        </p:nvSpPr>
        <p:spPr/>
        <p:txBody>
          <a:bodyPr/>
          <a:lstStyle/>
          <a:p>
            <a:r>
              <a:rPr lang="en-US"/>
              <a:t>Pollution Monitoring,                                             The LNMIIT, Jaipur, India.</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558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A584D1-68EE-4D01-876F-25A09EAC4BC6}" type="datetime1">
              <a:rPr lang="en-US" smtClean="0"/>
              <a:t>4/13/2019</a:t>
            </a:fld>
            <a:endParaRPr lang="en-US" dirty="0"/>
          </a:p>
        </p:txBody>
      </p:sp>
      <p:sp>
        <p:nvSpPr>
          <p:cNvPr id="5" name="Footer Placeholder 3"/>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8564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9D7CE3-761E-48D1-ADAF-1000FB3AAA66}" type="datetime1">
              <a:rPr lang="en-US" smtClean="0"/>
              <a:t>4/13/2019</a:t>
            </a:fld>
            <a:endParaRPr lang="en-US" dirty="0"/>
          </a:p>
        </p:txBody>
      </p:sp>
      <p:sp>
        <p:nvSpPr>
          <p:cNvPr id="5" name="Footer Placeholder 2"/>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3900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E48C74B5-53B5-4D1F-9730-74AD835DA277}" type="datetime1">
              <a:rPr lang="en-US" smtClean="0"/>
              <a:t>4/13/2019</a:t>
            </a:fld>
            <a:endParaRPr lang="en-US" dirty="0"/>
          </a:p>
        </p:txBody>
      </p:sp>
      <p:sp>
        <p:nvSpPr>
          <p:cNvPr id="5" name="Footer Placeholder 5"/>
          <p:cNvSpPr>
            <a:spLocks noGrp="1"/>
          </p:cNvSpPr>
          <p:nvPr>
            <p:ph type="ftr" sz="quarter" idx="11"/>
          </p:nvPr>
        </p:nvSpPr>
        <p:spPr/>
        <p:txBody>
          <a:bodyPr/>
          <a:lstStyle/>
          <a:p>
            <a:r>
              <a:rPr lang="en-US"/>
              <a:t>Pollution Monitoring,                                             The LNMIIT, Jaipur, India.</a:t>
            </a:r>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815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BCBC572-4DDD-44D7-A1BB-46D8C48F632C}" type="datetime1">
              <a:rPr lang="en-US" smtClean="0"/>
              <a:t>4/13/2019</a:t>
            </a:fld>
            <a:endParaRPr lang="en-US" dirty="0"/>
          </a:p>
        </p:txBody>
      </p:sp>
      <p:sp>
        <p:nvSpPr>
          <p:cNvPr id="6" name="Footer Placeholder 5"/>
          <p:cNvSpPr>
            <a:spLocks noGrp="1"/>
          </p:cNvSpPr>
          <p:nvPr>
            <p:ph type="ftr" sz="quarter" idx="11"/>
          </p:nvPr>
        </p:nvSpPr>
        <p:spPr/>
        <p:txBody>
          <a:bodyPr/>
          <a:lstStyle/>
          <a:p>
            <a:r>
              <a:rPr lang="en-US"/>
              <a:t>Pollution Monitoring,                                             The LNMIIT, Jaipur, India.</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91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C9087F1D-90EB-4BE5-98B6-02D53D365BC7}" type="datetime1">
              <a:rPr lang="en-US" smtClean="0"/>
              <a:t>4/13/2019</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r>
              <a:rPr lang="en-US"/>
              <a:t>Pollution Monitoring,                                             The LNMIIT, Jaipur, India.</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68448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hf hdr="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Shape 227"/>
        <p:cNvGrpSpPr/>
        <p:nvPr/>
      </p:nvGrpSpPr>
      <p:grpSpPr>
        <a:xfrm>
          <a:off x="0" y="0"/>
          <a:ext cx="0" cy="0"/>
          <a:chOff x="0" y="0"/>
          <a:chExt cx="0" cy="0"/>
        </a:xfrm>
      </p:grpSpPr>
      <p:sp>
        <p:nvSpPr>
          <p:cNvPr id="228" name="Google Shape;228;p17"/>
          <p:cNvSpPr txBox="1">
            <a:spLocks noGrp="1"/>
          </p:cNvSpPr>
          <p:nvPr>
            <p:ph type="ctrTitle"/>
          </p:nvPr>
        </p:nvSpPr>
        <p:spPr>
          <a:xfrm>
            <a:off x="0" y="1027886"/>
            <a:ext cx="9143999"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7500" b="1" dirty="0">
                <a:effectLst>
                  <a:innerShdw blurRad="63500" dist="50800" dir="2700000">
                    <a:prstClr val="black">
                      <a:alpha val="50000"/>
                    </a:prstClr>
                  </a:innerShdw>
                </a:effectLst>
                <a:latin typeface="Candara" panose="020E0502030303020204" pitchFamily="34" charset="0"/>
                <a:cs typeface="Segoe UI" panose="020B0502040204020203" pitchFamily="34" charset="0"/>
              </a:rPr>
              <a:t>POLLUTION MONITORING</a:t>
            </a:r>
            <a:endParaRPr sz="7500" b="1" dirty="0">
              <a:effectLst>
                <a:innerShdw blurRad="63500" dist="50800" dir="2700000">
                  <a:prstClr val="black">
                    <a:alpha val="50000"/>
                  </a:prstClr>
                </a:innerShdw>
              </a:effectLst>
              <a:latin typeface="Candara" panose="020E0502030303020204" pitchFamily="34" charset="0"/>
              <a:cs typeface="Segoe UI" panose="020B0502040204020203" pitchFamily="34" charset="0"/>
            </a:endParaRPr>
          </a:p>
        </p:txBody>
      </p:sp>
      <p:sp>
        <p:nvSpPr>
          <p:cNvPr id="229" name="Google Shape;229;p17"/>
          <p:cNvSpPr txBox="1"/>
          <p:nvPr/>
        </p:nvSpPr>
        <p:spPr>
          <a:xfrm>
            <a:off x="2662084" y="3785240"/>
            <a:ext cx="5892567" cy="9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tx1"/>
                </a:solidFill>
                <a:latin typeface="Candara" panose="020E0502030303020204" pitchFamily="34" charset="0"/>
                <a:ea typeface="Lato"/>
                <a:cs typeface="Lato"/>
                <a:sym typeface="Lato"/>
              </a:rPr>
              <a:t>Team - </a:t>
            </a:r>
            <a:r>
              <a:rPr lang="en-US" sz="2000" b="1" dirty="0">
                <a:latin typeface="Candara" panose="020E0502030303020204" pitchFamily="34" charset="0"/>
                <a:ea typeface="Lato"/>
                <a:cs typeface="Lato"/>
                <a:sym typeface="Lato"/>
              </a:rPr>
              <a:t>SATTVA</a:t>
            </a:r>
            <a:endParaRPr lang="en-US" sz="2000" b="1" dirty="0">
              <a:solidFill>
                <a:schemeClr val="tx1"/>
              </a:solidFill>
              <a:latin typeface="Candara" panose="020E0502030303020204" pitchFamily="34" charset="0"/>
              <a:ea typeface="Lato"/>
              <a:cs typeface="Lato"/>
              <a:sym typeface="Lato"/>
            </a:endParaRPr>
          </a:p>
          <a:p>
            <a:pPr marL="0" lvl="0" indent="0" algn="l" rtl="0">
              <a:spcBef>
                <a:spcPts val="0"/>
              </a:spcBef>
              <a:spcAft>
                <a:spcPts val="0"/>
              </a:spcAft>
              <a:buNone/>
            </a:pPr>
            <a:r>
              <a:rPr lang="en-US" sz="2000" b="1" dirty="0">
                <a:solidFill>
                  <a:schemeClr val="tx1"/>
                </a:solidFill>
                <a:latin typeface="Candara" panose="020E0502030303020204" pitchFamily="34" charset="0"/>
                <a:ea typeface="Lato"/>
                <a:cs typeface="Lato"/>
                <a:sym typeface="Lato"/>
              </a:rPr>
              <a:t>The LNM Institute of Information Technology, Jaipur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628650" y="172244"/>
            <a:ext cx="7886700" cy="9941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Why our Solution?</a:t>
            </a:r>
            <a:endParaRPr sz="5400" b="1" dirty="0">
              <a:latin typeface="Candara" panose="020E0502030303020204" pitchFamily="34" charset="0"/>
            </a:endParaRPr>
          </a:p>
        </p:txBody>
      </p:sp>
      <p:sp>
        <p:nvSpPr>
          <p:cNvPr id="291" name="Google Shape;291;p26"/>
          <p:cNvSpPr txBox="1">
            <a:spLocks noGrp="1"/>
          </p:cNvSpPr>
          <p:nvPr>
            <p:ph idx="1"/>
          </p:nvPr>
        </p:nvSpPr>
        <p:spPr>
          <a:xfrm>
            <a:off x="484868" y="1035787"/>
            <a:ext cx="8174264" cy="3456302"/>
          </a:xfrm>
          <a:prstGeom prst="rect">
            <a:avLst/>
          </a:prstGeom>
        </p:spPr>
        <p:txBody>
          <a:bodyPr spcFirstLastPara="1" wrap="square" lIns="91425" tIns="91425" rIns="91425" bIns="91425" anchor="t" anchorCtr="0">
            <a:noAutofit/>
          </a:bodyPr>
          <a:lstStyle/>
          <a:p>
            <a:pPr marL="488950" lvl="0" indent="-342900" algn="l" rtl="0">
              <a:spcBef>
                <a:spcPts val="600"/>
              </a:spcBef>
              <a:spcAft>
                <a:spcPts val="0"/>
              </a:spcAft>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Proposed cloud based Pollution Monitoring will be a cost effective device due to its cost saving components used.</a:t>
            </a:r>
            <a:endParaRPr sz="1800" dirty="0">
              <a:latin typeface="Segoe UI" panose="020B0502040204020203" pitchFamily="34" charset="0"/>
              <a:cs typeface="Segoe UI" panose="020B0502040204020203" pitchFamily="34" charset="0"/>
            </a:endParaRPr>
          </a:p>
          <a:p>
            <a:pPr marL="488950" lvl="0" indent="-342900" algn="l" rtl="0">
              <a:spcBef>
                <a:spcPts val="600"/>
              </a:spcBef>
              <a:spcAft>
                <a:spcPts val="0"/>
              </a:spcAft>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The simplistic design will allow easy modifications and adaptive solutions for futuristic problems too.</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US" sz="1800" dirty="0">
                <a:latin typeface="Segoe UI" panose="020B0502040204020203" pitchFamily="34" charset="0"/>
                <a:ea typeface="Lato"/>
                <a:cs typeface="Segoe UI" panose="020B0502040204020203" pitchFamily="34" charset="0"/>
                <a:sym typeface="Lato"/>
              </a:rPr>
              <a:t>Data collected from both stationary and mobile nodes can be sent to a Centralized Data Hub (CDH) or Server for data analysis.</a:t>
            </a:r>
          </a:p>
          <a:p>
            <a:pPr marL="488950" lvl="0" indent="-342900">
              <a:spcBef>
                <a:spcPts val="600"/>
              </a:spcBef>
              <a:buClrTx/>
              <a:buSzPts val="1300"/>
              <a:buFont typeface="Wingdings" panose="05000000000000000000" pitchFamily="2" charset="2"/>
              <a:buChar char="q"/>
            </a:pPr>
            <a:r>
              <a:rPr lang="en-US" sz="1800" dirty="0">
                <a:latin typeface="Segoe UI" panose="020B0502040204020203" pitchFamily="34" charset="0"/>
                <a:ea typeface="Lato"/>
                <a:cs typeface="Segoe UI" panose="020B0502040204020203" pitchFamily="34" charset="0"/>
                <a:sym typeface="Lato"/>
              </a:rPr>
              <a:t>CDH can also send the instructions to the stationary nodes to activate the pollution control systems whenever the levels rise beyond a predefined threshold.</a:t>
            </a:r>
          </a:p>
        </p:txBody>
      </p:sp>
      <p:sp>
        <p:nvSpPr>
          <p:cNvPr id="9" name="Slide Number Placeholder 8">
            <a:extLst>
              <a:ext uri="{FF2B5EF4-FFF2-40B4-BE49-F238E27FC236}">
                <a16:creationId xmlns:a16="http://schemas.microsoft.com/office/drawing/2014/main" id="{A5F06FBD-28D3-4295-925B-CC86E46073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10</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65770C31-497A-4EC3-AD99-17CA24824230}"/>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DCF98783-886A-441E-9739-0FB12B5C5396}"/>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095B-14D2-4CF1-B8C0-63361D944BEB}"/>
              </a:ext>
            </a:extLst>
          </p:cNvPr>
          <p:cNvSpPr>
            <a:spLocks noGrp="1"/>
          </p:cNvSpPr>
          <p:nvPr>
            <p:ph type="title"/>
          </p:nvPr>
        </p:nvSpPr>
        <p:spPr>
          <a:xfrm>
            <a:off x="484584" y="339538"/>
            <a:ext cx="7188126" cy="1050398"/>
          </a:xfrm>
        </p:spPr>
        <p:txBody>
          <a:bodyPr/>
          <a:lstStyle/>
          <a:p>
            <a:r>
              <a:rPr lang="en-IN" sz="3600" b="1" dirty="0">
                <a:latin typeface="Candara" panose="020E0502030303020204" pitchFamily="34" charset="0"/>
              </a:rPr>
              <a:t>Comparison with Present Solutions</a:t>
            </a:r>
          </a:p>
        </p:txBody>
      </p:sp>
      <p:sp>
        <p:nvSpPr>
          <p:cNvPr id="3" name="Content Placeholder 2">
            <a:extLst>
              <a:ext uri="{FF2B5EF4-FFF2-40B4-BE49-F238E27FC236}">
                <a16:creationId xmlns:a16="http://schemas.microsoft.com/office/drawing/2014/main" id="{3B87E06F-0D13-4340-AD2C-22B13DCD0FB3}"/>
              </a:ext>
            </a:extLst>
          </p:cNvPr>
          <p:cNvSpPr>
            <a:spLocks noGrp="1"/>
          </p:cNvSpPr>
          <p:nvPr>
            <p:ph idx="1"/>
          </p:nvPr>
        </p:nvSpPr>
        <p:spPr>
          <a:xfrm>
            <a:off x="749395" y="1539689"/>
            <a:ext cx="7727711" cy="3146611"/>
          </a:xfrm>
        </p:spPr>
        <p:txBody>
          <a:bodyPr>
            <a:noAutofit/>
          </a:bodyPr>
          <a:lstStyle/>
          <a:p>
            <a:pPr>
              <a:buClr>
                <a:schemeClr val="tx1"/>
              </a:buClr>
              <a:buFont typeface="Wingdings" panose="05000000000000000000" pitchFamily="2" charset="2"/>
              <a:buChar char="q"/>
            </a:pPr>
            <a:r>
              <a:rPr lang="en-IN" sz="2000" dirty="0">
                <a:latin typeface="Segoe UI" panose="020B0502040204020203" pitchFamily="34" charset="0"/>
                <a:cs typeface="Segoe UI" panose="020B0502040204020203" pitchFamily="34" charset="0"/>
              </a:rPr>
              <a:t>Current pollution monitoring system(like SAFAR, developed by IITM) can only provide pollution data for some fixed locations.</a:t>
            </a:r>
          </a:p>
          <a:p>
            <a:pPr>
              <a:buClr>
                <a:schemeClr val="tx1"/>
              </a:buClr>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a:buClr>
                <a:schemeClr val="tx1"/>
              </a:buClr>
              <a:buFont typeface="Wingdings" panose="05000000000000000000" pitchFamily="2" charset="2"/>
              <a:buChar char="q"/>
            </a:pPr>
            <a:r>
              <a:rPr lang="en-IN" sz="2000" dirty="0">
                <a:latin typeface="Segoe UI" panose="020B0502040204020203" pitchFamily="34" charset="0"/>
                <a:cs typeface="Segoe UI" panose="020B0502040204020203" pitchFamily="34" charset="0"/>
              </a:rPr>
              <a:t>Our mobile nodes can provide data for many unnoticed locations.</a:t>
            </a:r>
          </a:p>
          <a:p>
            <a:pPr>
              <a:buClr>
                <a:schemeClr val="tx1"/>
              </a:buClr>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a:buClr>
                <a:schemeClr val="tx1"/>
              </a:buClr>
              <a:buFont typeface="Wingdings" panose="05000000000000000000" pitchFamily="2" charset="2"/>
              <a:buChar char="q"/>
            </a:pPr>
            <a:r>
              <a:rPr lang="en-GB" sz="2000" dirty="0">
                <a:latin typeface="Segoe UI" panose="020B0502040204020203" pitchFamily="34" charset="0"/>
                <a:cs typeface="Segoe UI" panose="020B0502040204020203" pitchFamily="34" charset="0"/>
              </a:rPr>
              <a:t>These nodes are also cost effective as they can be implemented with a minimal increase in the hardware of the IOT network.</a:t>
            </a:r>
          </a:p>
          <a:p>
            <a:pPr>
              <a:buClr>
                <a:schemeClr val="tx1"/>
              </a:buClr>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p:txBody>
      </p:sp>
      <p:sp>
        <p:nvSpPr>
          <p:cNvPr id="6" name="Slide Number Placeholder 5">
            <a:extLst>
              <a:ext uri="{FF2B5EF4-FFF2-40B4-BE49-F238E27FC236}">
                <a16:creationId xmlns:a16="http://schemas.microsoft.com/office/drawing/2014/main" id="{A3232101-448C-40B8-A93A-FB95E6DDED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1"/>
                </a:solidFill>
                <a:latin typeface="Candara" panose="020E0502030303020204" pitchFamily="34" charset="0"/>
              </a:rPr>
              <a:t>11</a:t>
            </a:fld>
            <a:endParaRPr lang="en-GB" b="1" dirty="0">
              <a:solidFill>
                <a:schemeClr val="bg1"/>
              </a:solidFill>
              <a:latin typeface="Candara" panose="020E0502030303020204" pitchFamily="34" charset="0"/>
            </a:endParaRPr>
          </a:p>
        </p:txBody>
      </p:sp>
      <p:sp>
        <p:nvSpPr>
          <p:cNvPr id="7" name="Date Placeholder 6">
            <a:extLst>
              <a:ext uri="{FF2B5EF4-FFF2-40B4-BE49-F238E27FC236}">
                <a16:creationId xmlns:a16="http://schemas.microsoft.com/office/drawing/2014/main" id="{D45A292C-8D14-4EE7-8D98-2054D1F8E49A}"/>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8" name="Footer Placeholder 7">
            <a:extLst>
              <a:ext uri="{FF2B5EF4-FFF2-40B4-BE49-F238E27FC236}">
                <a16:creationId xmlns:a16="http://schemas.microsoft.com/office/drawing/2014/main" id="{CF05F406-3F7F-4230-8B0A-AA2BBFB608FB}"/>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extLst>
      <p:ext uri="{BB962C8B-B14F-4D97-AF65-F5344CB8AC3E}">
        <p14:creationId xmlns:p14="http://schemas.microsoft.com/office/powerpoint/2010/main" val="272738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28650" y="273844"/>
            <a:ext cx="7886700" cy="611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Future Goals</a:t>
            </a:r>
            <a:endParaRPr sz="5400" b="1" dirty="0">
              <a:latin typeface="Candara" panose="020E0502030303020204" pitchFamily="34" charset="0"/>
            </a:endParaRPr>
          </a:p>
        </p:txBody>
      </p:sp>
      <p:sp>
        <p:nvSpPr>
          <p:cNvPr id="299" name="Google Shape;299;p27"/>
          <p:cNvSpPr txBox="1">
            <a:spLocks noGrp="1"/>
          </p:cNvSpPr>
          <p:nvPr>
            <p:ph idx="1"/>
          </p:nvPr>
        </p:nvSpPr>
        <p:spPr>
          <a:xfrm>
            <a:off x="628649" y="1176511"/>
            <a:ext cx="8087179" cy="3996333"/>
          </a:xfrm>
          <a:prstGeom prst="rect">
            <a:avLst/>
          </a:prstGeom>
        </p:spPr>
        <p:txBody>
          <a:bodyPr spcFirstLastPara="1" wrap="square" lIns="91425" tIns="91425" rIns="91425" bIns="91425" anchor="t" anchorCtr="0">
            <a:noAutofit/>
          </a:bodyPr>
          <a:lstStyle/>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Installing the nodes at various points across the smart city and provide an expandable and adaptive solution.</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Setting it up nodes at places prone to heavy pollution like - traffic lights, factories, farms, etc. to measure and prevent highly polluted areas.</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Mounting of various mobile nodes on government vehicles to monitor pollution of unnoticed zones.</a:t>
            </a:r>
            <a:endParaRPr sz="1800" dirty="0">
              <a:latin typeface="Segoe UI" panose="020B0502040204020203" pitchFamily="34" charset="0"/>
              <a:cs typeface="Segoe UI" panose="020B0502040204020203" pitchFamily="34" charset="0"/>
            </a:endParaRPr>
          </a:p>
          <a:p>
            <a:pPr marL="488950" indent="-342900">
              <a:spcBef>
                <a:spcPts val="600"/>
              </a:spcBef>
              <a:buClrTx/>
              <a:buSzPts val="1300"/>
              <a:buFont typeface="Wingdings" panose="05000000000000000000" pitchFamily="2" charset="2"/>
              <a:buChar char="q"/>
            </a:pPr>
            <a:r>
              <a:rPr lang="en-GB" sz="1800" dirty="0">
                <a:latin typeface="Segoe UI" panose="020B0502040204020203" pitchFamily="34" charset="0"/>
                <a:cs typeface="Segoe UI" panose="020B0502040204020203" pitchFamily="34" charset="0"/>
              </a:rPr>
              <a:t>Placing nodes near houses which are in close proximity of industries.</a:t>
            </a:r>
          </a:p>
          <a:p>
            <a:pPr marL="488950" indent="-342900">
              <a:spcBef>
                <a:spcPts val="600"/>
              </a:spcBef>
              <a:buClrTx/>
              <a:buSzPts val="1300"/>
              <a:buFont typeface="Wingdings" panose="05000000000000000000" pitchFamily="2" charset="2"/>
              <a:buChar char="q"/>
            </a:pPr>
            <a:r>
              <a:rPr lang="en-US" sz="1800" dirty="0">
                <a:latin typeface="Segoe UI" panose="020B0502040204020203" pitchFamily="34" charset="0"/>
                <a:cs typeface="Segoe UI" panose="020B0502040204020203" pitchFamily="34" charset="0"/>
              </a:rPr>
              <a:t>Developing device which could also control the pollution by measuring dangerous particles like PM2.5, PM10.5, etc.</a:t>
            </a:r>
          </a:p>
          <a:p>
            <a:pPr marL="488950" indent="-342900">
              <a:spcBef>
                <a:spcPts val="600"/>
              </a:spcBef>
              <a:buClrTx/>
              <a:buSzPts val="1300"/>
              <a:buFont typeface="Wingdings" panose="05000000000000000000" pitchFamily="2" charset="2"/>
              <a:buChar char="q"/>
            </a:pPr>
            <a:r>
              <a:rPr lang="en-US" sz="1800" dirty="0">
                <a:latin typeface="Segoe UI" panose="020B0502040204020203" pitchFamily="34" charset="0"/>
                <a:cs typeface="Segoe UI" panose="020B0502040204020203" pitchFamily="34" charset="0"/>
              </a:rPr>
              <a:t>Make it a highly efficient and low resources consuming system.</a:t>
            </a:r>
            <a:r>
              <a:rPr lang="en-GB" sz="1800" dirty="0">
                <a:latin typeface="Segoe UI" panose="020B0502040204020203" pitchFamily="34" charset="0"/>
                <a:cs typeface="Segoe UI" panose="020B0502040204020203" pitchFamily="34" charset="0"/>
              </a:rPr>
              <a:t> </a:t>
            </a:r>
            <a:endParaRPr sz="1800" dirty="0">
              <a:latin typeface="Segoe UI" panose="020B0502040204020203" pitchFamily="34" charset="0"/>
              <a:cs typeface="Segoe UI" panose="020B0502040204020203" pitchFamily="34" charset="0"/>
            </a:endParaRPr>
          </a:p>
        </p:txBody>
      </p:sp>
      <p:sp>
        <p:nvSpPr>
          <p:cNvPr id="9" name="Slide Number Placeholder 8">
            <a:extLst>
              <a:ext uri="{FF2B5EF4-FFF2-40B4-BE49-F238E27FC236}">
                <a16:creationId xmlns:a16="http://schemas.microsoft.com/office/drawing/2014/main" id="{0404B92A-32E9-4096-9C15-05AB674975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12</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8EC796CE-D259-4136-A656-13D6A9BF5350}"/>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A90325DC-4226-4FCC-8A21-61E355BB455F}"/>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Business Plans</a:t>
            </a:r>
            <a:endParaRPr sz="5400" b="1" dirty="0">
              <a:latin typeface="Candara" panose="020E0502030303020204" pitchFamily="34" charset="0"/>
            </a:endParaRPr>
          </a:p>
        </p:txBody>
      </p:sp>
      <p:sp>
        <p:nvSpPr>
          <p:cNvPr id="307" name="Google Shape;307;p28"/>
          <p:cNvSpPr txBox="1">
            <a:spLocks noGrp="1"/>
          </p:cNvSpPr>
          <p:nvPr>
            <p:ph idx="1"/>
          </p:nvPr>
        </p:nvSpPr>
        <p:spPr>
          <a:xfrm>
            <a:off x="628649" y="1404567"/>
            <a:ext cx="8101693" cy="3263504"/>
          </a:xfrm>
          <a:prstGeom prst="rect">
            <a:avLst/>
          </a:prstGeom>
        </p:spPr>
        <p:txBody>
          <a:bodyPr spcFirstLastPara="1" wrap="square" lIns="91425" tIns="91425" rIns="91425" bIns="91425" anchor="t" anchorCtr="0">
            <a:noAutofit/>
          </a:bodyPr>
          <a:lstStyle/>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Production and installing of nodes.</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Maintaining  the setup.</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Managing Cloud database.</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Generating analysis reports for pollution and environment authorities.</a:t>
            </a:r>
            <a:endParaRPr sz="2000" dirty="0">
              <a:latin typeface="Segoe UI" panose="020B0502040204020203" pitchFamily="34" charset="0"/>
              <a:cs typeface="Segoe UI" panose="020B0502040204020203" pitchFamily="34" charset="0"/>
            </a:endParaRPr>
          </a:p>
          <a:p>
            <a:pPr marL="488950" lvl="0" indent="-342900" algn="just" rtl="0">
              <a:spcBef>
                <a:spcPts val="600"/>
              </a:spcBef>
              <a:spcAft>
                <a:spcPts val="0"/>
              </a:spcAft>
              <a:buClrTx/>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Manufacturing and deploy an efficient IOT based Pollution Controlling Units (PCUs) along with cloud based network which can be accessed by any mobile phone, tablet or computer.</a:t>
            </a:r>
            <a:endParaRPr sz="2000" dirty="0">
              <a:latin typeface="Segoe UI" panose="020B0502040204020203" pitchFamily="34" charset="0"/>
              <a:cs typeface="Segoe UI" panose="020B0502040204020203" pitchFamily="34" charset="0"/>
            </a:endParaRPr>
          </a:p>
        </p:txBody>
      </p:sp>
      <p:sp>
        <p:nvSpPr>
          <p:cNvPr id="9" name="Slide Number Placeholder 8">
            <a:extLst>
              <a:ext uri="{FF2B5EF4-FFF2-40B4-BE49-F238E27FC236}">
                <a16:creationId xmlns:a16="http://schemas.microsoft.com/office/drawing/2014/main" id="{A769EC46-4607-4DFE-9743-9F99231371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13</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B528F72C-457F-4333-B22D-FD74F6F716D1}"/>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871084E7-EFA9-45A1-89C7-C7DBB018A40C}"/>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9"/>
          <p:cNvSpPr txBox="1">
            <a:spLocks noGrp="1"/>
          </p:cNvSpPr>
          <p:nvPr>
            <p:ph type="title"/>
          </p:nvPr>
        </p:nvSpPr>
        <p:spPr>
          <a:xfrm>
            <a:off x="3750958" y="3048952"/>
            <a:ext cx="4755683" cy="1235996"/>
          </a:xfrm>
          <a:prstGeom prst="rect">
            <a:avLst/>
          </a:prstGeom>
          <a:ln>
            <a:noFill/>
          </a:ln>
          <a:effectLst>
            <a:outerShdw blurRad="44450" dist="27940" dir="5400000" algn="ctr">
              <a:srgbClr val="000000">
                <a:alpha val="32000"/>
              </a:srgbClr>
            </a:outerShdw>
          </a:effectLst>
          <a:scene3d>
            <a:camera prst="orthographicFront">
              <a:rot lat="0" lon="0" rev="0"/>
            </a:camera>
            <a:lightRig rig="threePt" dir="t"/>
          </a:scene3d>
          <a:sp3d prstMaterial="metal">
            <a:bevelT/>
            <a:bevelB/>
          </a:sp3d>
        </p:spPr>
        <p:txBody>
          <a:bodyPr spcFirstLastPara="1" wrap="square" lIns="91425" tIns="91425" rIns="91425" bIns="91425" anchor="t" anchorCtr="0">
            <a:noAutofit/>
            <a:sp3d extrusionH="57150" prstMaterial="dkEdge">
              <a:bevelT w="38100" h="38100"/>
              <a:bevelB w="38100" h="38100"/>
            </a:sp3d>
          </a:bodyPr>
          <a:lstStyle/>
          <a:p>
            <a:pPr marL="0" lvl="0" indent="0" algn="r" rtl="0">
              <a:spcBef>
                <a:spcPts val="0"/>
              </a:spcBef>
              <a:spcAft>
                <a:spcPts val="0"/>
              </a:spcAft>
              <a:buNone/>
            </a:pPr>
            <a:r>
              <a:rPr lang="en-GB" sz="7200" b="1" dirty="0">
                <a:latin typeface="Candara" panose="020E0502030303020204" pitchFamily="34" charset="0"/>
                <a:cs typeface="Times New Roman" panose="02020603050405020304" pitchFamily="18" charset="0"/>
              </a:rPr>
              <a:t>Thank You!</a:t>
            </a:r>
            <a:endParaRPr sz="7200" b="1" dirty="0">
              <a:latin typeface="Candara" panose="020E0502030303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Project Objective</a:t>
            </a:r>
            <a:endParaRPr sz="5400" b="1" dirty="0">
              <a:latin typeface="Candara" panose="020E0502030303020204" pitchFamily="34" charset="0"/>
            </a:endParaRPr>
          </a:p>
        </p:txBody>
      </p:sp>
      <p:sp>
        <p:nvSpPr>
          <p:cNvPr id="235" name="Google Shape;235;p18"/>
          <p:cNvSpPr txBox="1">
            <a:spLocks noGrp="1"/>
          </p:cNvSpPr>
          <p:nvPr>
            <p:ph idx="1"/>
          </p:nvPr>
        </p:nvSpPr>
        <p:spPr>
          <a:xfrm>
            <a:off x="827484" y="1539689"/>
            <a:ext cx="6709906" cy="1896685"/>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2000" dirty="0">
                <a:solidFill>
                  <a:schemeClr val="tx1"/>
                </a:solidFill>
                <a:latin typeface="Segoe UI" panose="020B0502040204020203" pitchFamily="34" charset="0"/>
                <a:cs typeface="Segoe UI" panose="020B0502040204020203" pitchFamily="34" charset="0"/>
              </a:rPr>
              <a:t>As a smart city citizen,  to develop an </a:t>
            </a:r>
            <a:r>
              <a:rPr lang="en-GB" sz="2000" dirty="0" err="1">
                <a:solidFill>
                  <a:schemeClr val="tx1"/>
                </a:solidFill>
                <a:latin typeface="Segoe UI" panose="020B0502040204020203" pitchFamily="34" charset="0"/>
                <a:cs typeface="Segoe UI" panose="020B0502040204020203" pitchFamily="34" charset="0"/>
              </a:rPr>
              <a:t>IoT</a:t>
            </a:r>
            <a:r>
              <a:rPr lang="en-GB" sz="2000" dirty="0">
                <a:solidFill>
                  <a:schemeClr val="tx1"/>
                </a:solidFill>
                <a:latin typeface="Segoe UI" panose="020B0502040204020203" pitchFamily="34" charset="0"/>
                <a:cs typeface="Segoe UI" panose="020B0502040204020203" pitchFamily="34" charset="0"/>
              </a:rPr>
              <a:t> based system to find the sources of pollution and solution to control the same so that the policymakers can identify the big polluters and take corrective actions to control the same.</a:t>
            </a:r>
            <a:endParaRPr sz="2000" dirty="0">
              <a:solidFill>
                <a:schemeClr val="tx1"/>
              </a:solidFill>
              <a:latin typeface="Segoe UI" panose="020B0502040204020203" pitchFamily="34" charset="0"/>
              <a:cs typeface="Segoe UI" panose="020B0502040204020203" pitchFamily="34" charset="0"/>
            </a:endParaRPr>
          </a:p>
          <a:p>
            <a:pPr marL="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endParaRPr dirty="0">
              <a:solidFill>
                <a:schemeClr val="tx1"/>
              </a:solidFill>
            </a:endParaRPr>
          </a:p>
        </p:txBody>
      </p:sp>
      <p:sp>
        <p:nvSpPr>
          <p:cNvPr id="9" name="Slide Number Placeholder 8">
            <a:extLst>
              <a:ext uri="{FF2B5EF4-FFF2-40B4-BE49-F238E27FC236}">
                <a16:creationId xmlns:a16="http://schemas.microsoft.com/office/drawing/2014/main" id="{62D46525-FC4D-4CB0-8EFE-5D3039943ED8}"/>
              </a:ext>
            </a:extLst>
          </p:cNvPr>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2</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A4E4BD47-5F96-4EAD-AA24-8A9A1E4D2168}"/>
              </a:ext>
            </a:extLst>
          </p:cNvPr>
          <p:cNvSpPr txBox="1">
            <a:spLocks/>
          </p:cNvSpPr>
          <p:nvPr/>
        </p:nvSpPr>
        <p:spPr>
          <a:xfrm>
            <a:off x="508281" y="4689661"/>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4D63987A-FB23-464B-A421-5217F9F7DDA5}"/>
              </a:ext>
            </a:extLst>
          </p:cNvPr>
          <p:cNvSpPr>
            <a:spLocks noGrp="1"/>
          </p:cNvSpPr>
          <p:nvPr>
            <p:ph type="ftr" sz="quarter" idx="11"/>
          </p:nvPr>
        </p:nvSpPr>
        <p:spPr>
          <a:xfrm>
            <a:off x="3124577" y="4803960"/>
            <a:ext cx="2894846" cy="228601"/>
          </a:xfrm>
        </p:spPr>
        <p:txBody>
          <a:body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Major Pollutants in Air</a:t>
            </a:r>
            <a:endParaRPr sz="5400" b="1" dirty="0">
              <a:latin typeface="Candara" panose="020E0502030303020204" pitchFamily="34" charset="0"/>
            </a:endParaRPr>
          </a:p>
        </p:txBody>
      </p:sp>
      <p:sp>
        <p:nvSpPr>
          <p:cNvPr id="242" name="Google Shape;242;p19"/>
          <p:cNvSpPr txBox="1">
            <a:spLocks noGrp="1"/>
          </p:cNvSpPr>
          <p:nvPr>
            <p:ph idx="1"/>
          </p:nvPr>
        </p:nvSpPr>
        <p:spPr>
          <a:xfrm>
            <a:off x="827484" y="1539689"/>
            <a:ext cx="6709906" cy="23317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000" dirty="0">
                <a:latin typeface="Segoe UI" panose="020B0502040204020203" pitchFamily="34" charset="0"/>
                <a:cs typeface="Segoe UI" panose="020B0502040204020203" pitchFamily="34" charset="0"/>
              </a:rPr>
              <a:t>According to various research and studies conducted by the govt. and some IITs, there are 3 major types of pollutants in the air:</a:t>
            </a:r>
            <a:endParaRPr sz="2000" dirty="0">
              <a:latin typeface="Segoe UI" panose="020B0502040204020203" pitchFamily="34" charset="0"/>
              <a:cs typeface="Segoe UI" panose="020B0502040204020203" pitchFamily="34" charset="0"/>
            </a:endParaRPr>
          </a:p>
          <a:p>
            <a:pPr marL="488950" lvl="0" indent="-342900" algn="l" rtl="0">
              <a:spcBef>
                <a:spcPts val="1600"/>
              </a:spcBef>
              <a:spcAft>
                <a:spcPts val="0"/>
              </a:spcAft>
              <a:buClr>
                <a:schemeClr val="tx1"/>
              </a:buClr>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Gaseous Pollutants  (mainly NO2)</a:t>
            </a:r>
            <a:endParaRPr sz="2000" dirty="0">
              <a:latin typeface="Segoe UI" panose="020B0502040204020203" pitchFamily="34" charset="0"/>
              <a:cs typeface="Segoe UI" panose="020B0502040204020203" pitchFamily="34" charset="0"/>
            </a:endParaRPr>
          </a:p>
          <a:p>
            <a:pPr marL="488950" lvl="0" indent="-342900" algn="l" rtl="0">
              <a:spcBef>
                <a:spcPts val="0"/>
              </a:spcBef>
              <a:spcAft>
                <a:spcPts val="0"/>
              </a:spcAft>
              <a:buClr>
                <a:schemeClr val="tx1"/>
              </a:buClr>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Particulate matter - PM10</a:t>
            </a:r>
            <a:endParaRPr sz="2000" dirty="0">
              <a:latin typeface="Segoe UI" panose="020B0502040204020203" pitchFamily="34" charset="0"/>
              <a:cs typeface="Segoe UI" panose="020B0502040204020203" pitchFamily="34" charset="0"/>
            </a:endParaRPr>
          </a:p>
          <a:p>
            <a:pPr marL="488950" lvl="0" indent="-342900" algn="l" rtl="0">
              <a:spcBef>
                <a:spcPts val="0"/>
              </a:spcBef>
              <a:spcAft>
                <a:spcPts val="0"/>
              </a:spcAft>
              <a:buClr>
                <a:schemeClr val="tx1"/>
              </a:buClr>
              <a:buSzPts val="1300"/>
              <a:buFont typeface="Wingdings" panose="05000000000000000000" pitchFamily="2" charset="2"/>
              <a:buChar char="q"/>
            </a:pPr>
            <a:r>
              <a:rPr lang="en-GB" sz="2000" dirty="0">
                <a:latin typeface="Segoe UI" panose="020B0502040204020203" pitchFamily="34" charset="0"/>
                <a:cs typeface="Segoe UI" panose="020B0502040204020203" pitchFamily="34" charset="0"/>
              </a:rPr>
              <a:t>Particulate matter - PM2.5</a:t>
            </a:r>
            <a:endParaRPr sz="2000" dirty="0">
              <a:latin typeface="Segoe UI" panose="020B0502040204020203" pitchFamily="34" charset="0"/>
              <a:cs typeface="Segoe UI" panose="020B0502040204020203" pitchFamily="34" charset="0"/>
            </a:endParaRPr>
          </a:p>
        </p:txBody>
      </p:sp>
      <p:sp>
        <p:nvSpPr>
          <p:cNvPr id="7" name="Date Placeholder 6">
            <a:extLst>
              <a:ext uri="{FF2B5EF4-FFF2-40B4-BE49-F238E27FC236}">
                <a16:creationId xmlns:a16="http://schemas.microsoft.com/office/drawing/2014/main" id="{28FA63FB-CBA8-43F9-8B7D-EDDC9A079475}"/>
              </a:ext>
            </a:extLst>
          </p:cNvPr>
          <p:cNvSpPr>
            <a:spLocks noGrp="1"/>
          </p:cNvSpPr>
          <p:nvPr>
            <p:ph type="dt" sz="half" idx="10"/>
          </p:nvPr>
        </p:nvSpPr>
        <p:spPr>
          <a:xfrm>
            <a:off x="484584" y="4689661"/>
            <a:ext cx="850145" cy="228599"/>
          </a:xfrm>
        </p:spPr>
        <p:txBody>
          <a:bodyPr/>
          <a:lstStyle/>
          <a:p>
            <a:fld id="{5B4C5E2F-084E-4DE3-95B1-FCF5BDA98429}" type="datetime1">
              <a:rPr lang="en-US" sz="1000" smtClean="0">
                <a:solidFill>
                  <a:schemeClr val="tx1">
                    <a:alpha val="60000"/>
                  </a:schemeClr>
                </a:solidFill>
              </a:rPr>
              <a:t>4/13/2019</a:t>
            </a:fld>
            <a:endParaRPr lang="en-US" sz="1000" dirty="0">
              <a:solidFill>
                <a:schemeClr val="tx1">
                  <a:alpha val="60000"/>
                </a:schemeClr>
              </a:solidFill>
            </a:endParaRPr>
          </a:p>
        </p:txBody>
      </p:sp>
      <p:sp>
        <p:nvSpPr>
          <p:cNvPr id="8" name="Footer Placeholder 7">
            <a:extLst>
              <a:ext uri="{FF2B5EF4-FFF2-40B4-BE49-F238E27FC236}">
                <a16:creationId xmlns:a16="http://schemas.microsoft.com/office/drawing/2014/main" id="{A3657398-BF31-4566-B1E8-3A418C9BB0D9}"/>
              </a:ext>
            </a:extLst>
          </p:cNvPr>
          <p:cNvSpPr>
            <a:spLocks noGrp="1"/>
          </p:cNvSpPr>
          <p:nvPr>
            <p:ph type="ftr" sz="quarter" idx="11"/>
          </p:nvPr>
        </p:nvSpPr>
        <p:spPr>
          <a:xfrm>
            <a:off x="3124577" y="4803960"/>
            <a:ext cx="2894846" cy="228601"/>
          </a:xfrm>
        </p:spPr>
        <p:txBody>
          <a:bodyPr/>
          <a:lstStyle/>
          <a:p>
            <a:pPr algn="ctr"/>
            <a:r>
              <a:rPr lang="en-US" sz="1000" dirty="0">
                <a:solidFill>
                  <a:schemeClr val="tx1">
                    <a:alpha val="60000"/>
                  </a:schemeClr>
                </a:solidFill>
              </a:rPr>
              <a:t>Pollution Monitoring,                                                      The LNMIIT, Jaipur, India.</a:t>
            </a:r>
          </a:p>
        </p:txBody>
      </p:sp>
      <p:sp>
        <p:nvSpPr>
          <p:cNvPr id="9" name="Slide Number Placeholder 8">
            <a:extLst>
              <a:ext uri="{FF2B5EF4-FFF2-40B4-BE49-F238E27FC236}">
                <a16:creationId xmlns:a16="http://schemas.microsoft.com/office/drawing/2014/main" id="{6DEC1368-A44B-4A24-AC85-1DF311AC1E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3</a:t>
            </a:fld>
            <a:endParaRPr lang="en-GB" b="1" dirty="0">
              <a:solidFill>
                <a:schemeClr val="bg2"/>
              </a:solidFill>
              <a:latin typeface="Candara" panose="020E05020303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0"/>
          <p:cNvSpPr txBox="1">
            <a:spLocks noGrp="1"/>
          </p:cNvSpPr>
          <p:nvPr>
            <p:ph type="title"/>
          </p:nvPr>
        </p:nvSpPr>
        <p:spPr>
          <a:xfrm>
            <a:off x="484584" y="339538"/>
            <a:ext cx="7053542" cy="1050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Pollution Levels</a:t>
            </a:r>
            <a:endParaRPr sz="5400" b="1" dirty="0">
              <a:latin typeface="Candara" panose="020E0502030303020204" pitchFamily="34" charset="0"/>
            </a:endParaRPr>
          </a:p>
        </p:txBody>
      </p:sp>
      <p:sp>
        <p:nvSpPr>
          <p:cNvPr id="10" name="Slide Number Placeholder 9">
            <a:extLst>
              <a:ext uri="{FF2B5EF4-FFF2-40B4-BE49-F238E27FC236}">
                <a16:creationId xmlns:a16="http://schemas.microsoft.com/office/drawing/2014/main" id="{F35FDD8B-1BA1-4C33-9831-B74A8C2357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4</a:t>
            </a:fld>
            <a:endParaRPr lang="en-GB" b="1" dirty="0">
              <a:solidFill>
                <a:schemeClr val="bg2"/>
              </a:solidFill>
              <a:latin typeface="Candara" panose="020E0502030303020204" pitchFamily="34" charset="0"/>
            </a:endParaRPr>
          </a:p>
        </p:txBody>
      </p:sp>
      <p:sp>
        <p:nvSpPr>
          <p:cNvPr id="14" name="Footer Placeholder 7">
            <a:extLst>
              <a:ext uri="{FF2B5EF4-FFF2-40B4-BE49-F238E27FC236}">
                <a16:creationId xmlns:a16="http://schemas.microsoft.com/office/drawing/2014/main" id="{B6473813-C632-4749-8AC2-B979DBCAD010}"/>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
        <p:nvSpPr>
          <p:cNvPr id="16" name="Date Placeholder 6">
            <a:extLst>
              <a:ext uri="{FF2B5EF4-FFF2-40B4-BE49-F238E27FC236}">
                <a16:creationId xmlns:a16="http://schemas.microsoft.com/office/drawing/2014/main" id="{6D55DA6C-A906-42F6-A032-2AA5A2FEBB1D}"/>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graphicFrame>
        <p:nvGraphicFramePr>
          <p:cNvPr id="8" name="Chart 7">
            <a:extLst>
              <a:ext uri="{FF2B5EF4-FFF2-40B4-BE49-F238E27FC236}">
                <a16:creationId xmlns:a16="http://schemas.microsoft.com/office/drawing/2014/main" id="{0E237244-011F-450E-886E-39CF522A23C7}"/>
              </a:ext>
            </a:extLst>
          </p:cNvPr>
          <p:cNvGraphicFramePr/>
          <p:nvPr>
            <p:extLst>
              <p:ext uri="{D42A27DB-BD31-4B8C-83A1-F6EECF244321}">
                <p14:modId xmlns:p14="http://schemas.microsoft.com/office/powerpoint/2010/main" val="1715583437"/>
              </p:ext>
            </p:extLst>
          </p:nvPr>
        </p:nvGraphicFramePr>
        <p:xfrm>
          <a:off x="3124577" y="1237534"/>
          <a:ext cx="5534839" cy="34521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Pollution Levels</a:t>
            </a:r>
            <a:endParaRPr sz="5400" b="1" dirty="0">
              <a:latin typeface="Candara" panose="020E0502030303020204" pitchFamily="34" charset="0"/>
            </a:endParaRPr>
          </a:p>
        </p:txBody>
      </p:sp>
      <p:sp>
        <p:nvSpPr>
          <p:cNvPr id="10" name="Slide Number Placeholder 9">
            <a:extLst>
              <a:ext uri="{FF2B5EF4-FFF2-40B4-BE49-F238E27FC236}">
                <a16:creationId xmlns:a16="http://schemas.microsoft.com/office/drawing/2014/main" id="{788B5796-7C85-46AC-ADFA-4F32916291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5</a:t>
            </a:fld>
            <a:endParaRPr lang="en-GB" b="1" dirty="0">
              <a:solidFill>
                <a:schemeClr val="bg2"/>
              </a:solidFill>
              <a:latin typeface="Candara" panose="020E0502030303020204" pitchFamily="34" charset="0"/>
            </a:endParaRPr>
          </a:p>
        </p:txBody>
      </p:sp>
      <p:sp>
        <p:nvSpPr>
          <p:cNvPr id="14" name="Date Placeholder 6">
            <a:extLst>
              <a:ext uri="{FF2B5EF4-FFF2-40B4-BE49-F238E27FC236}">
                <a16:creationId xmlns:a16="http://schemas.microsoft.com/office/drawing/2014/main" id="{19A7B0F0-B367-4232-9AA0-B595D573891A}"/>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5" name="Footer Placeholder 7">
            <a:extLst>
              <a:ext uri="{FF2B5EF4-FFF2-40B4-BE49-F238E27FC236}">
                <a16:creationId xmlns:a16="http://schemas.microsoft.com/office/drawing/2014/main" id="{6072AA94-3DAF-4D38-8FFB-48CE7DA70C0C}"/>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graphicFrame>
        <p:nvGraphicFramePr>
          <p:cNvPr id="11" name="Chart 10">
            <a:extLst>
              <a:ext uri="{FF2B5EF4-FFF2-40B4-BE49-F238E27FC236}">
                <a16:creationId xmlns:a16="http://schemas.microsoft.com/office/drawing/2014/main" id="{E4E12B19-8D90-49BD-9A69-668A5D47186A}"/>
              </a:ext>
            </a:extLst>
          </p:cNvPr>
          <p:cNvGraphicFramePr/>
          <p:nvPr>
            <p:extLst>
              <p:ext uri="{D42A27DB-BD31-4B8C-83A1-F6EECF244321}">
                <p14:modId xmlns:p14="http://schemas.microsoft.com/office/powerpoint/2010/main" val="2903863673"/>
              </p:ext>
            </p:extLst>
          </p:nvPr>
        </p:nvGraphicFramePr>
        <p:xfrm>
          <a:off x="3124577" y="1237534"/>
          <a:ext cx="5534839" cy="34521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F50D539-EE83-4EFC-9A27-A0A1F6DEB2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6</a:t>
            </a:fld>
            <a:endParaRPr lang="en-GB" b="1" dirty="0">
              <a:solidFill>
                <a:schemeClr val="bg2"/>
              </a:solidFill>
              <a:latin typeface="Candara" panose="020E0502030303020204" pitchFamily="34" charset="0"/>
            </a:endParaRPr>
          </a:p>
        </p:txBody>
      </p:sp>
      <p:sp>
        <p:nvSpPr>
          <p:cNvPr id="16" name="Google Shape;255;p21">
            <a:extLst>
              <a:ext uri="{FF2B5EF4-FFF2-40B4-BE49-F238E27FC236}">
                <a16:creationId xmlns:a16="http://schemas.microsoft.com/office/drawing/2014/main" id="{E08465A2-9982-4CAD-B90E-E4D2E5A3838C}"/>
              </a:ext>
            </a:extLst>
          </p:cNvPr>
          <p:cNvSpPr txBox="1">
            <a:spLocks noGrp="1"/>
          </p:cNvSpPr>
          <p:nvPr>
            <p:ph type="title"/>
          </p:nvPr>
        </p:nvSpPr>
        <p:spPr>
          <a:xfrm>
            <a:off x="484584" y="339538"/>
            <a:ext cx="7053542" cy="1050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latin typeface="Candara" panose="020E0502030303020204" pitchFamily="34" charset="0"/>
              </a:rPr>
              <a:t>Pollution Levels</a:t>
            </a:r>
            <a:endParaRPr sz="5400" b="1" dirty="0">
              <a:latin typeface="Candara" panose="020E0502030303020204" pitchFamily="34" charset="0"/>
            </a:endParaRPr>
          </a:p>
        </p:txBody>
      </p:sp>
      <p:sp>
        <p:nvSpPr>
          <p:cNvPr id="19" name="Footer Placeholder 7">
            <a:extLst>
              <a:ext uri="{FF2B5EF4-FFF2-40B4-BE49-F238E27FC236}">
                <a16:creationId xmlns:a16="http://schemas.microsoft.com/office/drawing/2014/main" id="{C4443B0F-18A0-4949-B1D8-415C221DCA87}"/>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
        <p:nvSpPr>
          <p:cNvPr id="20" name="Date Placeholder 6">
            <a:extLst>
              <a:ext uri="{FF2B5EF4-FFF2-40B4-BE49-F238E27FC236}">
                <a16:creationId xmlns:a16="http://schemas.microsoft.com/office/drawing/2014/main" id="{BCDD4549-86A0-45FF-8ADC-88B075BCB76A}"/>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graphicFrame>
        <p:nvGraphicFramePr>
          <p:cNvPr id="7" name="Chart 6">
            <a:extLst>
              <a:ext uri="{FF2B5EF4-FFF2-40B4-BE49-F238E27FC236}">
                <a16:creationId xmlns:a16="http://schemas.microsoft.com/office/drawing/2014/main" id="{1A323867-A163-431B-B14A-82054DD7B873}"/>
              </a:ext>
            </a:extLst>
          </p:cNvPr>
          <p:cNvGraphicFramePr/>
          <p:nvPr>
            <p:extLst>
              <p:ext uri="{D42A27DB-BD31-4B8C-83A1-F6EECF244321}">
                <p14:modId xmlns:p14="http://schemas.microsoft.com/office/powerpoint/2010/main" val="3351146057"/>
              </p:ext>
            </p:extLst>
          </p:nvPr>
        </p:nvGraphicFramePr>
        <p:xfrm>
          <a:off x="3052583" y="1189408"/>
          <a:ext cx="5672031" cy="36145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3" name="Title 2"/>
          <p:cNvSpPr>
            <a:spLocks noGrp="1"/>
          </p:cNvSpPr>
          <p:nvPr>
            <p:ph type="title"/>
          </p:nvPr>
        </p:nvSpPr>
        <p:spPr>
          <a:xfrm>
            <a:off x="312057" y="194668"/>
            <a:ext cx="8203293" cy="994172"/>
          </a:xfrm>
        </p:spPr>
        <p:txBody>
          <a:bodyPr>
            <a:normAutofit fontScale="90000"/>
          </a:bodyPr>
          <a:lstStyle/>
          <a:p>
            <a:r>
              <a:rPr lang="en-US" sz="3600" b="1" dirty="0">
                <a:latin typeface="Candara" panose="020E0502030303020204" pitchFamily="34" charset="0"/>
                <a:cs typeface="Times New Roman" panose="02020603050405020304" pitchFamily="18" charset="0"/>
              </a:rPr>
              <a:t>Our Solution:</a:t>
            </a:r>
            <a:br>
              <a:rPr lang="en-US" sz="4000" b="1" dirty="0">
                <a:latin typeface="Candara" panose="020E0502030303020204" pitchFamily="34" charset="0"/>
                <a:cs typeface="Times New Roman" panose="02020603050405020304" pitchFamily="18" charset="0"/>
              </a:rPr>
            </a:br>
            <a:r>
              <a:rPr lang="en-US" sz="3000" b="1" dirty="0">
                <a:latin typeface="Candara" panose="020E0502030303020204" pitchFamily="34" charset="0"/>
                <a:cs typeface="Times New Roman" panose="02020603050405020304" pitchFamily="18" charset="0"/>
              </a:rPr>
              <a:t>IOT Based Pollution Monitoring and Control System </a:t>
            </a:r>
            <a:endParaRPr lang="en-US" sz="3000" b="1" dirty="0">
              <a:latin typeface="Candara" panose="020E0502030303020204" pitchFamily="34" charset="0"/>
            </a:endParaRPr>
          </a:p>
        </p:txBody>
      </p:sp>
      <p:sp>
        <p:nvSpPr>
          <p:cNvPr id="10" name="Slide Number Placeholder 9">
            <a:extLst>
              <a:ext uri="{FF2B5EF4-FFF2-40B4-BE49-F238E27FC236}">
                <a16:creationId xmlns:a16="http://schemas.microsoft.com/office/drawing/2014/main" id="{36D88D0C-AD3C-4F53-8DEE-D5A2FB9633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7</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BEE45924-3C8A-40E1-9E2D-130FEC2CF2C6}"/>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D582E1B6-CCBE-451C-AD72-07613AEE1039}"/>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pic>
        <p:nvPicPr>
          <p:cNvPr id="4" name="Picture 3">
            <a:extLst>
              <a:ext uri="{FF2B5EF4-FFF2-40B4-BE49-F238E27FC236}">
                <a16:creationId xmlns:a16="http://schemas.microsoft.com/office/drawing/2014/main" id="{F8104EBF-5102-489E-BB77-65143278C21C}"/>
              </a:ext>
            </a:extLst>
          </p:cNvPr>
          <p:cNvPicPr>
            <a:picLocks noChangeAspect="1"/>
          </p:cNvPicPr>
          <p:nvPr/>
        </p:nvPicPr>
        <p:blipFill>
          <a:blip r:embed="rId3"/>
          <a:stretch>
            <a:fillRect/>
          </a:stretch>
        </p:blipFill>
        <p:spPr>
          <a:xfrm>
            <a:off x="1020100" y="1188840"/>
            <a:ext cx="6787206" cy="39227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498021" y="92416"/>
            <a:ext cx="7886700" cy="9941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b="1" dirty="0"/>
              <a:t>Our Solution</a:t>
            </a:r>
            <a:endParaRPr sz="5400" b="1" dirty="0"/>
          </a:p>
        </p:txBody>
      </p:sp>
      <p:sp>
        <p:nvSpPr>
          <p:cNvPr id="270" name="Google Shape;270;p23"/>
          <p:cNvSpPr txBox="1">
            <a:spLocks noGrp="1"/>
          </p:cNvSpPr>
          <p:nvPr>
            <p:ph idx="1"/>
          </p:nvPr>
        </p:nvSpPr>
        <p:spPr>
          <a:xfrm>
            <a:off x="628649" y="1060562"/>
            <a:ext cx="8101693" cy="382689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GB" sz="1750" dirty="0">
                <a:latin typeface="Segoe UI" panose="020B0502040204020203" pitchFamily="34" charset="0"/>
                <a:cs typeface="Segoe UI" panose="020B0502040204020203" pitchFamily="34" charset="0"/>
              </a:rPr>
              <a:t>In our proposed solution, there will be two types of nodes:</a:t>
            </a:r>
            <a:endParaRPr sz="1750" dirty="0">
              <a:latin typeface="Segoe UI" panose="020B0502040204020203" pitchFamily="34" charset="0"/>
              <a:cs typeface="Segoe UI" panose="020B0502040204020203" pitchFamily="34" charset="0"/>
            </a:endParaRPr>
          </a:p>
          <a:p>
            <a:pPr marL="488950" lvl="0" indent="-342900" algn="just" rtl="0">
              <a:spcBef>
                <a:spcPts val="1600"/>
              </a:spcBef>
              <a:spcAft>
                <a:spcPts val="0"/>
              </a:spcAft>
              <a:buClrTx/>
              <a:buSzPts val="1300"/>
              <a:buFont typeface="+mj-lt"/>
              <a:buAutoNum type="arabicParenR"/>
            </a:pPr>
            <a:r>
              <a:rPr lang="en-GB" sz="1750" dirty="0">
                <a:latin typeface="Segoe UI" panose="020B0502040204020203" pitchFamily="34" charset="0"/>
                <a:cs typeface="Segoe UI" panose="020B0502040204020203" pitchFamily="34" charset="0"/>
              </a:rPr>
              <a:t>Stationary Nodes: </a:t>
            </a:r>
            <a:r>
              <a:rPr lang="en-GB" sz="1750" b="0" dirty="0">
                <a:latin typeface="Segoe UI" panose="020B0502040204020203" pitchFamily="34" charset="0"/>
                <a:cs typeface="Segoe UI" panose="020B0502040204020203" pitchFamily="34" charset="0"/>
              </a:rPr>
              <a:t>Installed at locations where pollution is high, like factories, industries, burning farms, and traffic signals etc. These Nodes will consist of </a:t>
            </a:r>
            <a:r>
              <a:rPr lang="en-GB" sz="1750" b="0" dirty="0" err="1">
                <a:latin typeface="Segoe UI" panose="020B0502040204020203" pitchFamily="34" charset="0"/>
                <a:cs typeface="Segoe UI" panose="020B0502040204020203" pitchFamily="34" charset="0"/>
              </a:rPr>
              <a:t>NodeMCU</a:t>
            </a:r>
            <a:r>
              <a:rPr lang="en-GB" sz="1750" b="0" dirty="0">
                <a:latin typeface="Segoe UI" panose="020B0502040204020203" pitchFamily="34" charset="0"/>
                <a:cs typeface="Segoe UI" panose="020B0502040204020203" pitchFamily="34" charset="0"/>
              </a:rPr>
              <a:t> as the processing unit.</a:t>
            </a:r>
            <a:r>
              <a:rPr lang="en-GB" sz="1750" dirty="0">
                <a:latin typeface="Segoe UI" panose="020B0502040204020203" pitchFamily="34" charset="0"/>
                <a:cs typeface="Segoe UI" panose="020B0502040204020203" pitchFamily="34" charset="0"/>
              </a:rPr>
              <a:t> 	</a:t>
            </a:r>
            <a:r>
              <a:rPr lang="en-GB" sz="1800" dirty="0">
                <a:latin typeface="Segoe UI" panose="020B0502040204020203" pitchFamily="34" charset="0"/>
                <a:cs typeface="Segoe UI" panose="020B0502040204020203" pitchFamily="34" charset="0"/>
              </a:rPr>
              <a:t>														</a:t>
            </a:r>
            <a:r>
              <a:rPr lang="en-GB" b="0" dirty="0">
                <a:solidFill>
                  <a:srgbClr val="FF0000"/>
                </a:solidFill>
                <a:latin typeface="Segoe UI" panose="020B0502040204020203" pitchFamily="34" charset="0"/>
                <a:cs typeface="Segoe UI" panose="020B0502040204020203" pitchFamily="34" charset="0"/>
              </a:rPr>
              <a:t>(</a:t>
            </a:r>
            <a:r>
              <a:rPr lang="en-GB" i="1" dirty="0">
                <a:solidFill>
                  <a:srgbClr val="FF0000"/>
                </a:solidFill>
                <a:latin typeface="Segoe UI" panose="020B0502040204020203" pitchFamily="34" charset="0"/>
                <a:cs typeface="Segoe UI" panose="020B0502040204020203" pitchFamily="34" charset="0"/>
              </a:rPr>
              <a:t>Assuming </a:t>
            </a:r>
            <a:r>
              <a:rPr lang="en-GB" i="1" dirty="0" err="1">
                <a:solidFill>
                  <a:srgbClr val="FF0000"/>
                </a:solidFill>
                <a:latin typeface="Segoe UI" panose="020B0502040204020203" pitchFamily="34" charset="0"/>
                <a:cs typeface="Segoe UI" panose="020B0502040204020203" pitchFamily="34" charset="0"/>
              </a:rPr>
              <a:t>WiFi</a:t>
            </a:r>
            <a:r>
              <a:rPr lang="en-GB" i="1" dirty="0">
                <a:solidFill>
                  <a:srgbClr val="FF0000"/>
                </a:solidFill>
                <a:latin typeface="Segoe UI" panose="020B0502040204020203" pitchFamily="34" charset="0"/>
                <a:cs typeface="Segoe UI" panose="020B0502040204020203" pitchFamily="34" charset="0"/>
              </a:rPr>
              <a:t> is available in the above mentioned areas.</a:t>
            </a:r>
            <a:r>
              <a:rPr lang="en-GB" dirty="0">
                <a:solidFill>
                  <a:srgbClr val="FF0000"/>
                </a:solidFill>
                <a:latin typeface="Segoe UI" panose="020B0502040204020203" pitchFamily="34" charset="0"/>
                <a:cs typeface="Segoe UI" panose="020B0502040204020203" pitchFamily="34" charset="0"/>
              </a:rPr>
              <a:t>) </a:t>
            </a:r>
            <a:br>
              <a:rPr lang="en-GB" sz="1600" dirty="0">
                <a:solidFill>
                  <a:srgbClr val="FF0000"/>
                </a:solidFill>
                <a:latin typeface="Segoe UI" panose="020B0502040204020203" pitchFamily="34" charset="0"/>
                <a:cs typeface="Segoe UI" panose="020B0502040204020203" pitchFamily="34" charset="0"/>
              </a:rPr>
            </a:br>
            <a:r>
              <a:rPr lang="en-GB" sz="800" dirty="0">
                <a:solidFill>
                  <a:srgbClr val="FF0000"/>
                </a:solidFill>
                <a:latin typeface="Segoe UI" panose="020B0502040204020203" pitchFamily="34" charset="0"/>
                <a:cs typeface="Segoe UI" panose="020B0502040204020203" pitchFamily="34" charset="0"/>
              </a:rPr>
              <a:t>                          </a:t>
            </a:r>
            <a:endParaRPr sz="800" dirty="0">
              <a:solidFill>
                <a:srgbClr val="FF0000"/>
              </a:solidFill>
              <a:latin typeface="Segoe UI" panose="020B0502040204020203" pitchFamily="34" charset="0"/>
              <a:cs typeface="Segoe UI" panose="020B0502040204020203" pitchFamily="34" charset="0"/>
            </a:endParaRPr>
          </a:p>
          <a:p>
            <a:pPr marL="488950" lvl="0" indent="-342900" algn="just" rtl="0">
              <a:spcBef>
                <a:spcPts val="1600"/>
              </a:spcBef>
              <a:spcAft>
                <a:spcPts val="0"/>
              </a:spcAft>
              <a:buClrTx/>
              <a:buSzPts val="1300"/>
              <a:buFont typeface="+mj-lt"/>
              <a:buAutoNum type="arabicParenR"/>
            </a:pPr>
            <a:r>
              <a:rPr lang="en-GB" sz="1750" dirty="0">
                <a:latin typeface="Segoe UI" panose="020B0502040204020203" pitchFamily="34" charset="0"/>
                <a:cs typeface="Segoe UI" panose="020B0502040204020203" pitchFamily="34" charset="0"/>
              </a:rPr>
              <a:t>Mobile Nodes: </a:t>
            </a:r>
            <a:r>
              <a:rPr lang="en-GB" sz="1750" b="0" dirty="0">
                <a:latin typeface="Segoe UI" panose="020B0502040204020203" pitchFamily="34" charset="0"/>
                <a:cs typeface="Segoe UI" panose="020B0502040204020203" pitchFamily="34" charset="0"/>
              </a:rPr>
              <a:t>Installed in vehicles/mobile units to provide pollution data of the areas where generally pollution is considered to be low. Such mobile nodes can be installed in the government vehicles in the initial phase and later with respect to the success of the solution it may be deployed in private vehicles too. </a:t>
            </a:r>
            <a:r>
              <a:rPr lang="en-GB" sz="1800" b="0" dirty="0">
                <a:latin typeface="Segoe UI" panose="020B0502040204020203" pitchFamily="34" charset="0"/>
                <a:cs typeface="Segoe UI" panose="020B0502040204020203" pitchFamily="34" charset="0"/>
              </a:rPr>
              <a:t>																						</a:t>
            </a:r>
            <a:r>
              <a:rPr lang="en-GB" i="1" dirty="0">
                <a:solidFill>
                  <a:srgbClr val="FF0000"/>
                </a:solidFill>
                <a:latin typeface="Segoe UI" panose="020B0502040204020203" pitchFamily="34" charset="0"/>
                <a:cs typeface="Segoe UI" panose="020B0502040204020203" pitchFamily="34" charset="0"/>
              </a:rPr>
              <a:t>(These Nodes will consist of Arduino Uno with GSM/GPRS Module.)</a:t>
            </a:r>
            <a:endParaRPr i="1" dirty="0">
              <a:solidFill>
                <a:srgbClr val="FF0000"/>
              </a:solidFill>
              <a:latin typeface="Segoe UI" panose="020B0502040204020203" pitchFamily="34" charset="0"/>
              <a:cs typeface="Segoe UI" panose="020B0502040204020203" pitchFamily="34" charset="0"/>
            </a:endParaRPr>
          </a:p>
          <a:p>
            <a:pPr marL="0" lvl="0" indent="0" algn="just" rtl="0">
              <a:spcBef>
                <a:spcPts val="1600"/>
              </a:spcBef>
              <a:spcAft>
                <a:spcPts val="0"/>
              </a:spcAft>
              <a:buClr>
                <a:srgbClr val="000000"/>
              </a:buClr>
              <a:buSzPts val="1100"/>
              <a:buFont typeface="Arial"/>
              <a:buNone/>
            </a:pPr>
            <a:endParaRPr sz="1600" dirty="0">
              <a:latin typeface="Segoe UI" panose="020B0502040204020203" pitchFamily="34" charset="0"/>
              <a:cs typeface="Segoe UI" panose="020B0502040204020203" pitchFamily="34" charset="0"/>
            </a:endParaRPr>
          </a:p>
          <a:p>
            <a:pPr marL="0" lvl="0" indent="0" algn="just" rtl="0">
              <a:spcBef>
                <a:spcPts val="1600"/>
              </a:spcBef>
              <a:spcAft>
                <a:spcPts val="1600"/>
              </a:spcAft>
              <a:buNone/>
            </a:pPr>
            <a:endParaRPr dirty="0"/>
          </a:p>
        </p:txBody>
      </p:sp>
      <p:sp>
        <p:nvSpPr>
          <p:cNvPr id="9" name="Slide Number Placeholder 8">
            <a:extLst>
              <a:ext uri="{FF2B5EF4-FFF2-40B4-BE49-F238E27FC236}">
                <a16:creationId xmlns:a16="http://schemas.microsoft.com/office/drawing/2014/main" id="{1D3012CD-829A-4338-8AFA-5422AEB25B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8</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D0F9A12F-18DC-4F1A-B3CD-D869F354277C}"/>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8161A5D2-835A-425F-BB4A-6B18A037CD5B}"/>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 name="Title 1"/>
          <p:cNvSpPr>
            <a:spLocks noGrp="1"/>
          </p:cNvSpPr>
          <p:nvPr>
            <p:ph type="title"/>
          </p:nvPr>
        </p:nvSpPr>
        <p:spPr>
          <a:xfrm>
            <a:off x="506355" y="57745"/>
            <a:ext cx="7886700" cy="994172"/>
          </a:xfrm>
        </p:spPr>
        <p:txBody>
          <a:bodyPr/>
          <a:lstStyle/>
          <a:p>
            <a:r>
              <a:rPr lang="en-US" sz="3600" b="1" dirty="0">
                <a:latin typeface="Candara" panose="020E0502030303020204" pitchFamily="34" charset="0"/>
              </a:rPr>
              <a:t>Block Diagram of Proposed System</a:t>
            </a:r>
          </a:p>
        </p:txBody>
      </p:sp>
      <p:pic>
        <p:nvPicPr>
          <p:cNvPr id="285" name="Google Shape;285;p25"/>
          <p:cNvPicPr preferRelativeResize="0"/>
          <p:nvPr/>
        </p:nvPicPr>
        <p:blipFill>
          <a:blip r:embed="rId3"/>
          <a:stretch>
            <a:fillRect/>
          </a:stretch>
        </p:blipFill>
        <p:spPr>
          <a:xfrm>
            <a:off x="1301773" y="1051917"/>
            <a:ext cx="6540453" cy="3657600"/>
          </a:xfrm>
          <a:prstGeom prst="rect">
            <a:avLst/>
          </a:prstGeom>
          <a:noFill/>
          <a:ln>
            <a:noFill/>
          </a:ln>
        </p:spPr>
      </p:pic>
      <p:sp>
        <p:nvSpPr>
          <p:cNvPr id="10" name="Slide Number Placeholder 9">
            <a:extLst>
              <a:ext uri="{FF2B5EF4-FFF2-40B4-BE49-F238E27FC236}">
                <a16:creationId xmlns:a16="http://schemas.microsoft.com/office/drawing/2014/main" id="{964E3224-99D5-49FA-B777-8F87AA2ADFC5}"/>
              </a:ext>
            </a:extLst>
          </p:cNvPr>
          <p:cNvSpPr>
            <a:spLocks noGrp="1"/>
          </p:cNvSpPr>
          <p:nvPr>
            <p:ph type="sldNum" sz="quarter" idx="12"/>
          </p:nvPr>
        </p:nvSpPr>
        <p:spPr>
          <a:xfrm>
            <a:off x="7764406" y="325036"/>
            <a:ext cx="628649" cy="575765"/>
          </a:xfrm>
        </p:spPr>
        <p:txBody>
          <a:bodyPr/>
          <a:lstStyle/>
          <a:p>
            <a:pPr marL="0" lvl="0" indent="0" algn="r" rtl="0">
              <a:spcBef>
                <a:spcPts val="0"/>
              </a:spcBef>
              <a:spcAft>
                <a:spcPts val="0"/>
              </a:spcAft>
              <a:buNone/>
            </a:pPr>
            <a:fld id="{00000000-1234-1234-1234-123412341234}" type="slidenum">
              <a:rPr lang="en-GB" b="1" smtClean="0">
                <a:solidFill>
                  <a:schemeClr val="bg2"/>
                </a:solidFill>
                <a:latin typeface="Candara" panose="020E0502030303020204" pitchFamily="34" charset="0"/>
              </a:rPr>
              <a:t>9</a:t>
            </a:fld>
            <a:endParaRPr lang="en-GB" b="1" dirty="0">
              <a:solidFill>
                <a:schemeClr val="bg2"/>
              </a:solidFill>
              <a:latin typeface="Candara" panose="020E0502030303020204" pitchFamily="34" charset="0"/>
            </a:endParaRPr>
          </a:p>
        </p:txBody>
      </p:sp>
      <p:sp>
        <p:nvSpPr>
          <p:cNvPr id="13" name="Date Placeholder 6">
            <a:extLst>
              <a:ext uri="{FF2B5EF4-FFF2-40B4-BE49-F238E27FC236}">
                <a16:creationId xmlns:a16="http://schemas.microsoft.com/office/drawing/2014/main" id="{AB819C01-3445-4FFC-B05F-97BDF343E841}"/>
              </a:ext>
            </a:extLst>
          </p:cNvPr>
          <p:cNvSpPr txBox="1">
            <a:spLocks/>
          </p:cNvSpPr>
          <p:nvPr/>
        </p:nvSpPr>
        <p:spPr>
          <a:xfrm>
            <a:off x="543578" y="4689662"/>
            <a:ext cx="850145" cy="228599"/>
          </a:xfrm>
          <a:prstGeom prst="rect">
            <a:avLst/>
          </a:prstGeom>
        </p:spPr>
        <p:txBody>
          <a:bodyPr vert="horz" lIns="91440" tIns="45720" rIns="91440" bIns="45720" rtlCol="0" anchor="t"/>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4C5E2F-084E-4DE3-95B1-FCF5BDA98429}" type="datetime1">
              <a:rPr lang="en-US" sz="1000" smtClean="0">
                <a:solidFill>
                  <a:schemeClr val="tx1">
                    <a:alpha val="60000"/>
                  </a:schemeClr>
                </a:solidFill>
              </a:rPr>
              <a:pPr/>
              <a:t>4/13/2019</a:t>
            </a:fld>
            <a:endParaRPr lang="en-US" sz="1000" dirty="0">
              <a:solidFill>
                <a:schemeClr val="tx1">
                  <a:alpha val="60000"/>
                </a:schemeClr>
              </a:solidFill>
            </a:endParaRPr>
          </a:p>
        </p:txBody>
      </p:sp>
      <p:sp>
        <p:nvSpPr>
          <p:cNvPr id="14" name="Footer Placeholder 7">
            <a:extLst>
              <a:ext uri="{FF2B5EF4-FFF2-40B4-BE49-F238E27FC236}">
                <a16:creationId xmlns:a16="http://schemas.microsoft.com/office/drawing/2014/main" id="{1B1846BB-C2AD-4EDA-A46D-B2A1E7C02CA2}"/>
              </a:ext>
            </a:extLst>
          </p:cNvPr>
          <p:cNvSpPr txBox="1">
            <a:spLocks/>
          </p:cNvSpPr>
          <p:nvPr/>
        </p:nvSpPr>
        <p:spPr>
          <a:xfrm>
            <a:off x="3124577" y="4835126"/>
            <a:ext cx="2894846" cy="228601"/>
          </a:xfrm>
          <a:prstGeom prst="rect">
            <a:avLst/>
          </a:prstGeom>
        </p:spPr>
        <p:txBody>
          <a:bodyPr vert="horz" lIns="91440" tIns="45720" rIns="91440" bIns="45720" rtlCol="0" anchor="b"/>
          <a:lstStyle>
            <a:defPPr>
              <a:defRPr lang="en-US"/>
            </a:defPPr>
            <a:lvl1pPr marL="0" algn="l" defTabSz="457200" rtl="0" eaLnBrk="1" latinLnBrk="0" hangingPunct="1">
              <a:defRPr sz="825"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tx1">
                    <a:alpha val="60000"/>
                  </a:schemeClr>
                </a:solidFill>
              </a:rPr>
              <a:t>Pollution Monitoring,                                                      The LNMIIT, Jaipur, India.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379</TotalTime>
  <Words>630</Words>
  <Application>Microsoft Office PowerPoint</Application>
  <PresentationFormat>On-screen Show (16:9)</PresentationFormat>
  <Paragraphs>83</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Wingdings</vt:lpstr>
      <vt:lpstr>Lato</vt:lpstr>
      <vt:lpstr>Arial</vt:lpstr>
      <vt:lpstr>Segoe UI</vt:lpstr>
      <vt:lpstr>Wingdings 3</vt:lpstr>
      <vt:lpstr>Century Gothic</vt:lpstr>
      <vt:lpstr>Candara</vt:lpstr>
      <vt:lpstr>Ion</vt:lpstr>
      <vt:lpstr>POLLUTION MONITORING</vt:lpstr>
      <vt:lpstr>Project Objective</vt:lpstr>
      <vt:lpstr>Major Pollutants in Air</vt:lpstr>
      <vt:lpstr>Pollution Levels</vt:lpstr>
      <vt:lpstr>Pollution Levels</vt:lpstr>
      <vt:lpstr>Pollution Levels</vt:lpstr>
      <vt:lpstr>Our Solution: IOT Based Pollution Monitoring and Control System </vt:lpstr>
      <vt:lpstr>Our Solution</vt:lpstr>
      <vt:lpstr>Block Diagram of Proposed System</vt:lpstr>
      <vt:lpstr>Why our Solution?</vt:lpstr>
      <vt:lpstr>Comparison with Present Solutions</vt:lpstr>
      <vt:lpstr>Future Goals</vt:lpstr>
      <vt:lpstr>Business Plans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Monitoring</dc:title>
  <dc:creator>abc</dc:creator>
  <cp:lastModifiedBy>Hi</cp:lastModifiedBy>
  <cp:revision>34</cp:revision>
  <dcterms:modified xsi:type="dcterms:W3CDTF">2019-04-13T10:29:01Z</dcterms:modified>
</cp:coreProperties>
</file>