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D851-780D-4FFA-A786-48BD255B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B4F29-133F-45DD-9F60-C4223D7C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B376-347D-4F36-8FBB-AC929450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97B2-8FE1-477A-8EEE-54B35CE7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9C7D-5216-4D4D-80F4-EBAB78F3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AABC-C7F1-4FBE-AFEA-2E662709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B9CD0-BF17-4E6E-B965-CFDFBA69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68BD-5108-4EC1-9ABF-9A896324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0A37-0813-4092-9CDD-49C13563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211B-9DE0-492C-BABA-79FA9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F1716-B1FA-4D10-A2F1-B8A18229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B7DD-5AD6-4FAC-9EFE-BBCB433B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A30F-042F-4861-890D-7BBE3275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22E3-0BBB-4F05-B1C5-03B716F6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76F1-3437-4E82-92FF-F24E85DD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AC3-0877-40A1-AD2C-636941CA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F2BC-8411-44D9-AE9B-B51D62EF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5E27-78C2-41C7-B808-B03511E2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84A8-FD02-47F4-B13D-3C126E9B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E00E-F09B-4D83-866F-15AFFB5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9E20-C35F-4E9D-A07E-BFD56DDA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C6171-2D9E-4E8F-979E-0345B019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A308-6861-498C-AF6F-6274C2F8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5CBE9-A1C3-4F58-B51F-AF8EFB78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DC93-7585-4636-B41D-0EAB9536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8795-875C-4CBF-87EE-92D98A63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D805-6E5A-4525-B05B-F3A2FFBA2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7D32A-B1E6-45F9-ACCA-F6772797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DD7D9-E4A5-41A5-9E7A-9C0ACC07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2F693-58B8-4446-8AB2-4413B840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9CA47-3727-47D5-9F7A-63CF04F8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7DC3-70D9-4CC1-BD2E-2233A544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70401-3CA8-42E1-9E93-BF049A66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BAB6E-C555-4F26-B887-27F606BD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05F87-B6E1-4A16-A63B-89A02C6BD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1769-1D89-420C-8CB2-828586024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0DBC4-611A-43BE-844C-A22D0D4C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8EDB3-2D0A-48F1-A6FA-1E573ECF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8925E-003B-4878-B880-6BADC15E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1C5B-B13B-4C81-B4FD-F35B90D2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7BA47-76A3-43E0-8BC6-1C8583E9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D762-B74C-421B-8718-52D8FE18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3F5BF-864E-4AA4-95C1-A1AF71D5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B1DC7-CCBE-40D4-A4F8-16A2FE3A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5B025-D019-417D-9040-889D9163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34DAE-20D4-4574-80BF-F0C7227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2FBA-5C65-40E1-8C1D-385C0686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C7F-4144-4668-8448-F977E15B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4B54F-0682-4091-BBCA-AFC9291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2FB0A-71A4-4EAF-A22A-925707B0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FA9D3-83E6-49F1-91DD-F490233E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ED71-1E7D-4686-8A07-F00E9B61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B631-0AB3-4F36-A2E5-1E20A2C2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262BA-AC66-4ADA-8D77-9FACF96E1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7C42-D2F3-41C5-ADB7-C157AACC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39467-71F9-43FA-9B09-B0CCBF7B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AD96-A85A-48D7-969D-8EA88294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80B77-7F3B-4B59-8207-DECA45A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69AFC-B8F8-4752-9B82-B4CF3BDE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D74E6-77BA-4CE3-AAB8-DFCBC8C0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5DCE-FF7F-45A1-8B10-A402594E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6DD1-5668-47CD-882E-86995FB54C5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1376-F98D-4502-890A-383869458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9E30-AA6D-4459-8EA7-7B90B3548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2DA3-D690-4918-9DFB-7D128AEA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14" descr="Black texture">
            <a:extLst>
              <a:ext uri="{FF2B5EF4-FFF2-40B4-BE49-F238E27FC236}">
                <a16:creationId xmlns:a16="http://schemas.microsoft.com/office/drawing/2014/main" id="{760EBD0E-AA5C-4AFB-80F4-3B183CC892B6}"/>
              </a:ext>
            </a:extLst>
          </p:cNvPr>
          <p:cNvSpPr/>
          <p:nvPr/>
        </p:nvSpPr>
        <p:spPr>
          <a:xfrm rot="10800000">
            <a:off x="103796" y="74207"/>
            <a:ext cx="11937935" cy="830557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88" tIns="7144" rIns="14288" bIns="7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5"/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378BC7CF-A040-4FF9-9509-CA0F53E4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0" y="3353404"/>
            <a:ext cx="1813991" cy="23616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89382678-8D72-47DC-A08C-9244C143C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316" y="1490206"/>
            <a:ext cx="977008" cy="13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064" tIns="7032" rIns="14064" bIns="7032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sz="667">
                <a:latin typeface="Arial" panose="020B0604020202020204" pitchFamily="34" charset="0"/>
                <a:cs typeface="Arial" panose="020B0604020202020204" pitchFamily="34" charset="0"/>
              </a:rPr>
              <a:t>Figure 2-3</a:t>
            </a:r>
            <a:endParaRPr lang="en-US" sz="667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sz="433" b="1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DDDD802-B10D-4BEC-81F2-2D26EEDCD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8" y="157603"/>
            <a:ext cx="11104561" cy="75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064" tIns="7032" rIns="14064" bIns="7032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Freehand521 BT" panose="03080802030307080304" pitchFamily="66" charset="0"/>
                <a:ea typeface="Times New Roman" panose="02020603050405020304" pitchFamily="18" charset="0"/>
                <a:cs typeface="Cavolini" panose="020B0502040204020203" pitchFamily="66" charset="0"/>
              </a:rPr>
              <a:t>Faster Transcription Using Machine Learning &amp; a New Shorthand</a:t>
            </a:r>
          </a:p>
          <a:p>
            <a:pPr algn="ctr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latin typeface="+mn-lt"/>
                <a:cs typeface="Aparajita" panose="02020603050405020304" pitchFamily="18" charset="0"/>
              </a:rPr>
              <a:t>Ronit Avadhuta</a:t>
            </a:r>
            <a:endParaRPr lang="en-US" sz="2800" b="1" i="1" dirty="0">
              <a:solidFill>
                <a:schemeClr val="bg1">
                  <a:lumMod val="95000"/>
                </a:schemeClr>
              </a:solidFill>
              <a:latin typeface="+mn-lt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696A6-C63B-45E1-8B56-56AA4DD3AA8F}"/>
              </a:ext>
            </a:extLst>
          </p:cNvPr>
          <p:cNvSpPr txBox="1"/>
          <p:nvPr/>
        </p:nvSpPr>
        <p:spPr>
          <a:xfrm>
            <a:off x="10397960" y="3814531"/>
            <a:ext cx="1624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Superior speed score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Information Density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Novel ML algorithm to digitally transcribe information with Novel Shorthand.</a:t>
            </a:r>
          </a:p>
        </p:txBody>
      </p:sp>
      <p:sp>
        <p:nvSpPr>
          <p:cNvPr id="15" name="AutoShape 25" descr="Black texture">
            <a:extLst>
              <a:ext uri="{FF2B5EF4-FFF2-40B4-BE49-F238E27FC236}">
                <a16:creationId xmlns:a16="http://schemas.microsoft.com/office/drawing/2014/main" id="{E8D8FD48-5289-472B-8E84-18330FEB2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0" y="937066"/>
            <a:ext cx="5620381" cy="481184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t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Phrase 1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can we reduce the time it takes digitally transcribe information?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 algn="just"/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AutoShape 25" descr="Black texture">
            <a:extLst>
              <a:ext uri="{FF2B5EF4-FFF2-40B4-BE49-F238E27FC236}">
                <a16:creationId xmlns:a16="http://schemas.microsoft.com/office/drawing/2014/main" id="{B222F8CF-42C6-486D-9C66-CFE4710B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074" y="931734"/>
            <a:ext cx="6280575" cy="478981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t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Phrase 2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The final product should be able to reliably transfer written shorthand to digital text.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 algn="just"/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1ECDEE3F-36A2-4FED-A09A-9F9AAECA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73" y="1449314"/>
            <a:ext cx="3367467" cy="30504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b="1" dirty="0"/>
              <a:t>Main Results</a:t>
            </a:r>
            <a:endParaRPr lang="en-US" dirty="0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F11BBCC3-E949-4FCA-A2EF-2743F60F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280" y="3353403"/>
            <a:ext cx="2068619" cy="236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b="1" dirty="0"/>
              <a:t>Methods</a:t>
            </a:r>
            <a:endParaRPr lang="en-US" dirty="0"/>
          </a:p>
        </p:txBody>
      </p:sp>
      <p:pic>
        <p:nvPicPr>
          <p:cNvPr id="19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640BC33F-8030-40B6-BA8E-E0B1CF60E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r="2903"/>
          <a:stretch/>
        </p:blipFill>
        <p:spPr>
          <a:xfrm>
            <a:off x="2041280" y="3677085"/>
            <a:ext cx="2053926" cy="3059582"/>
          </a:xfrm>
          <a:prstGeom prst="rect">
            <a:avLst/>
          </a:prstGeom>
        </p:spPr>
      </p:pic>
      <p:sp>
        <p:nvSpPr>
          <p:cNvPr id="22" name="AutoShape 17">
            <a:extLst>
              <a:ext uri="{FF2B5EF4-FFF2-40B4-BE49-F238E27FC236}">
                <a16:creationId xmlns:a16="http://schemas.microsoft.com/office/drawing/2014/main" id="{9BECD2FD-317F-46A0-B16A-8384B59D7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256" y="3353402"/>
            <a:ext cx="4446936" cy="236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CA96206-5BDE-4364-AA34-90EA363D7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221" y="5408934"/>
            <a:ext cx="4446936" cy="3060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b="1" dirty="0"/>
              <a:t>Supporting Documentation</a:t>
            </a:r>
            <a:endParaRPr lang="en-US" dirty="0"/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7BE06936-B2B3-4A19-B6AF-06428C23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13" y="1457569"/>
            <a:ext cx="4446936" cy="277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b="1" dirty="0"/>
              <a:t>Analysis | One Proportion Z-Test</a:t>
            </a:r>
            <a:endParaRPr lang="en-US" dirty="0"/>
          </a:p>
        </p:txBody>
      </p:sp>
      <p:pic>
        <p:nvPicPr>
          <p:cNvPr id="28" name="Picture 27" descr="Timeline&#10;&#10;Description automatically generated">
            <a:extLst>
              <a:ext uri="{FF2B5EF4-FFF2-40B4-BE49-F238E27FC236}">
                <a16:creationId xmlns:a16="http://schemas.microsoft.com/office/drawing/2014/main" id="{B39FF261-4B7D-4B38-B129-6F60BD1FA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" y="3677085"/>
            <a:ext cx="1813987" cy="3063140"/>
          </a:xfrm>
          <a:prstGeom prst="rect">
            <a:avLst/>
          </a:prstGeom>
        </p:spPr>
      </p:pic>
      <p:pic>
        <p:nvPicPr>
          <p:cNvPr id="29" name="Picture 28" descr="Qr code&#10;&#10;Description automatically generated">
            <a:extLst>
              <a:ext uri="{FF2B5EF4-FFF2-40B4-BE49-F238E27FC236}">
                <a16:creationId xmlns:a16="http://schemas.microsoft.com/office/drawing/2014/main" id="{54F0D226-F82D-4642-AED7-806A3F61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36" y="5804697"/>
            <a:ext cx="957787" cy="953414"/>
          </a:xfrm>
          <a:prstGeom prst="rect">
            <a:avLst/>
          </a:prstGeom>
        </p:spPr>
      </p:pic>
      <p:sp>
        <p:nvSpPr>
          <p:cNvPr id="33" name="AutoShape 17">
            <a:extLst>
              <a:ext uri="{FF2B5EF4-FFF2-40B4-BE49-F238E27FC236}">
                <a16:creationId xmlns:a16="http://schemas.microsoft.com/office/drawing/2014/main" id="{AA1C8AB0-B32E-481B-AC4E-76F574BA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0" y="1445679"/>
            <a:ext cx="3991410" cy="31228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b="1" dirty="0"/>
              <a:t>Introduction | Contribution to Field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7CBE6-C08F-4CA3-98F0-5FE0BA59F947}"/>
              </a:ext>
            </a:extLst>
          </p:cNvPr>
          <p:cNvSpPr txBox="1"/>
          <p:nvPr/>
        </p:nvSpPr>
        <p:spPr>
          <a:xfrm>
            <a:off x="142340" y="1785394"/>
            <a:ext cx="3991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Write Digitally Faster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A new, custom, and efficient shorthand (loops, curls, and squiggles)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help people save time writing on touchscreen devices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write without the traditional keyboard (easier for the visually impaired)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standardize or facilitate </a:t>
            </a:r>
            <a:r>
              <a:rPr lang="en-US" sz="1200" b="1" dirty="0" err="1">
                <a:solidFill>
                  <a:schemeClr val="bg1"/>
                </a:solidFill>
              </a:rPr>
              <a:t>shorthands</a:t>
            </a:r>
            <a:r>
              <a:rPr lang="en-US" sz="1200" b="1" dirty="0">
                <a:solidFill>
                  <a:schemeClr val="bg1"/>
                </a:solidFill>
              </a:rPr>
              <a:t> in the medical industry.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252869-670B-4DCB-B9C8-9C753B203A4B}"/>
              </a:ext>
            </a:extLst>
          </p:cNvPr>
          <p:cNvSpPr txBox="1"/>
          <p:nvPr/>
        </p:nvSpPr>
        <p:spPr>
          <a:xfrm>
            <a:off x="7762975" y="5771168"/>
            <a:ext cx="184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     QR Code 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Literature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Project Proposal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Project 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&amp; More!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7E11B418-F461-46F7-9393-EFE0E82B8F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t="24781" r="2680" b="11199"/>
          <a:stretch/>
        </p:blipFill>
        <p:spPr>
          <a:xfrm>
            <a:off x="5066263" y="1775385"/>
            <a:ext cx="1596479" cy="10000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14A2A3B-E042-430B-8E69-788D65C75C1B}"/>
              </a:ext>
            </a:extLst>
          </p:cNvPr>
          <p:cNvSpPr txBox="1"/>
          <p:nvPr/>
        </p:nvSpPr>
        <p:spPr>
          <a:xfrm>
            <a:off x="7875561" y="3870179"/>
            <a:ext cx="13605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Info Density: 1.52</a:t>
            </a:r>
          </a:p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Loss = 11.37%</a:t>
            </a:r>
          </a:p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Steps = 160,000</a:t>
            </a:r>
          </a:p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Images = 500</a:t>
            </a:r>
          </a:p>
          <a:p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951B88-E02E-4F44-BA30-E44AD2DB83D7}"/>
                  </a:ext>
                </a:extLst>
              </p:cNvPr>
              <p:cNvSpPr txBox="1"/>
              <p:nvPr/>
            </p:nvSpPr>
            <p:spPr>
              <a:xfrm>
                <a:off x="7647219" y="1256315"/>
                <a:ext cx="1346170" cy="1357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951B88-E02E-4F44-BA30-E44AD2DB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9" y="1256315"/>
                <a:ext cx="1346170" cy="1357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8657D1-AE93-4E8B-94DE-EE145E28AE96}"/>
                  </a:ext>
                </a:extLst>
              </p:cNvPr>
              <p:cNvSpPr txBox="1"/>
              <p:nvPr/>
            </p:nvSpPr>
            <p:spPr>
              <a:xfrm>
                <a:off x="7010342" y="2458277"/>
                <a:ext cx="2808382" cy="933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𝑂𝑏𝑠𝑒𝑟𝑣𝑒𝑑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𝑃𝑜𝑝𝑢𝑙𝑎𝑡𝑖𝑜𝑛</m:t>
                      </m:r>
                    </m:oMath>
                  </m:oMathPara>
                </a14:m>
                <a:endParaRPr lang="en-US" sz="7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𝑁𝑢𝑙𝑙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𝐻𝑦𝑝𝑜𝑡h𝑒𝑠𝑖𝑧𝑒𝑑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𝑉𝑎𝑙𝑢𝑒</m:t>
                      </m:r>
                    </m:oMath>
                  </m:oMathPara>
                </a14:m>
                <a:endParaRPr lang="en-US" sz="7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𝑆𝑎𝑚𝑝𝑙𝑒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𝑆𝑖𝑧𝑒</m:t>
                      </m:r>
                    </m:oMath>
                  </m:oMathPara>
                </a14:m>
                <a:endParaRPr lang="en-US" sz="7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7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𝑆𝑐𝑜𝑟𝑒</m:t>
                      </m:r>
                    </m:oMath>
                  </m:oMathPara>
                </a14:m>
                <a:endParaRPr lang="en-US" sz="7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8657D1-AE93-4E8B-94DE-EE145E28A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42" y="2458277"/>
                <a:ext cx="2808382" cy="933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538E912-4439-46B5-83FE-8E872E328CD9}"/>
              </a:ext>
            </a:extLst>
          </p:cNvPr>
          <p:cNvSpPr txBox="1"/>
          <p:nvPr/>
        </p:nvSpPr>
        <p:spPr>
          <a:xfrm>
            <a:off x="9096068" y="1848099"/>
            <a:ext cx="3024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Observed = 154/174 (Calculated via loss)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z-score of ~39.08 standard deviations from the mean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p≤0.00001 (p≤0.05).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The algorithm is effective with loss of ~0.11.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5E9225-7A1D-46F7-A9C5-D92B50214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8"/>
          <a:stretch/>
        </p:blipFill>
        <p:spPr bwMode="auto">
          <a:xfrm>
            <a:off x="5138980" y="5746782"/>
            <a:ext cx="1731778" cy="4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21344-D563-4DAD-A8E9-CAD7AACE0EF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5082"/>
          <a:stretch/>
        </p:blipFill>
        <p:spPr>
          <a:xfrm>
            <a:off x="4477202" y="5305477"/>
            <a:ext cx="2903777" cy="42994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A7240A4-8AEF-4C03-AEE6-2DBB6DDBE4B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9071"/>
          <a:stretch/>
        </p:blipFill>
        <p:spPr>
          <a:xfrm>
            <a:off x="4643021" y="4105526"/>
            <a:ext cx="2609201" cy="674541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13415E80-4309-48F9-AFC2-7FCA168FF7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3756" y="144863"/>
            <a:ext cx="795111" cy="6656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0072D60-BFDB-40D0-8D42-C8D7BFA38B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494" y="5804697"/>
            <a:ext cx="1016549" cy="785514"/>
          </a:xfrm>
          <a:prstGeom prst="rect">
            <a:avLst/>
          </a:prstGeom>
        </p:spPr>
      </p:pic>
      <p:sp>
        <p:nvSpPr>
          <p:cNvPr id="57" name="AutoShape 17">
            <a:extLst>
              <a:ext uri="{FF2B5EF4-FFF2-40B4-BE49-F238E27FC236}">
                <a16:creationId xmlns:a16="http://schemas.microsoft.com/office/drawing/2014/main" id="{08394E20-775D-407D-959E-6A1BF513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652" y="3512455"/>
            <a:ext cx="3291865" cy="3859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Table 1. Comparison of Models Across Shorthands</a:t>
            </a:r>
          </a:p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This Table compares the Digital Shorthand Key, Gregg, and Pitman in Loss, Training Size, and Information Density. Higher Information Density indicates a more efficient Shorthand and more efficient Algorithm as well.</a:t>
            </a:r>
          </a:p>
        </p:txBody>
      </p:sp>
      <p:sp>
        <p:nvSpPr>
          <p:cNvPr id="59" name="AutoShape 17">
            <a:extLst>
              <a:ext uri="{FF2B5EF4-FFF2-40B4-BE49-F238E27FC236}">
                <a16:creationId xmlns:a16="http://schemas.microsoft.com/office/drawing/2014/main" id="{64D1F9EE-014A-4A3A-B144-E5BBFEF29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005" y="6371332"/>
            <a:ext cx="3558970" cy="30088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Figure 2. Ranges of Information Density Between Groups</a:t>
            </a:r>
          </a:p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This number line shows where the Information Density of each group (±3 standard deviations) lies.</a:t>
            </a:r>
          </a:p>
        </p:txBody>
      </p:sp>
      <p:pic>
        <p:nvPicPr>
          <p:cNvPr id="60" name="image3.jpg">
            <a:extLst>
              <a:ext uri="{FF2B5EF4-FFF2-40B4-BE49-F238E27FC236}">
                <a16:creationId xmlns:a16="http://schemas.microsoft.com/office/drawing/2014/main" id="{8A10C7E5-68BC-4C92-821E-BAB674879737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9361933" y="3645733"/>
            <a:ext cx="913581" cy="1707032"/>
          </a:xfrm>
          <a:prstGeom prst="rect">
            <a:avLst/>
          </a:prstGeom>
          <a:ln/>
        </p:spPr>
      </p:pic>
      <p:sp>
        <p:nvSpPr>
          <p:cNvPr id="35" name="AutoShape 17">
            <a:extLst>
              <a:ext uri="{FF2B5EF4-FFF2-40B4-BE49-F238E27FC236}">
                <a16:creationId xmlns:a16="http://schemas.microsoft.com/office/drawing/2014/main" id="{F6FDA33F-D16E-410D-9FA8-B8E70B47B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06" y="4897270"/>
            <a:ext cx="3862086" cy="30088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Table 2. Comparison  of Average RGB and Stroke Count (Speed Score)</a:t>
            </a:r>
          </a:p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Dividing these two qualities for each experimental groups its own speed score, representative of Information Density</a:t>
            </a:r>
          </a:p>
        </p:txBody>
      </p:sp>
      <p:sp>
        <p:nvSpPr>
          <p:cNvPr id="40" name="AutoShape 17">
            <a:extLst>
              <a:ext uri="{FF2B5EF4-FFF2-40B4-BE49-F238E27FC236}">
                <a16:creationId xmlns:a16="http://schemas.microsoft.com/office/drawing/2014/main" id="{08EC1188-4DBA-48CE-A6AA-C7F1074B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321" y="2876837"/>
            <a:ext cx="3558970" cy="30088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064" tIns="7032" rIns="14064" bIns="7032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Figure 1. Total Loss from 0 Steps to 160,000 Steps</a:t>
            </a:r>
          </a:p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This is a graph of the progression of Loss (inaccuracy) on the y-axis over time measured in training steps on the x-axis.</a:t>
            </a:r>
          </a:p>
        </p:txBody>
      </p:sp>
    </p:spTree>
    <p:extLst>
      <p:ext uri="{BB962C8B-B14F-4D97-AF65-F5344CB8AC3E}">
        <p14:creationId xmlns:p14="http://schemas.microsoft.com/office/powerpoint/2010/main" val="176155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B3A3D2E64BB148BC7860AF0E3D9C67" ma:contentTypeVersion="4" ma:contentTypeDescription="Create a new document." ma:contentTypeScope="" ma:versionID="aed97c17a69b08ae748163efa53ff685">
  <xsd:schema xmlns:xsd="http://www.w3.org/2001/XMLSchema" xmlns:xs="http://www.w3.org/2001/XMLSchema" xmlns:p="http://schemas.microsoft.com/office/2006/metadata/properties" xmlns:ns3="cc6ae8fe-3585-42ea-9016-67bc95e259e2" targetNamespace="http://schemas.microsoft.com/office/2006/metadata/properties" ma:root="true" ma:fieldsID="a07b4cabdd92ccc81b09cdcdc01cfccf" ns3:_="">
    <xsd:import namespace="cc6ae8fe-3585-42ea-9016-67bc95e259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ae8fe-3585-42ea-9016-67bc95e25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C3A0FA-A136-4D27-BC80-01CE76741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ae8fe-3585-42ea-9016-67bc95e259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16DB51-F1B1-4235-AD9E-62CDF22FFB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185EF3-D689-4506-A9F5-7E01D8615FF4}">
  <ds:schemaRefs>
    <ds:schemaRef ds:uri="http://schemas.microsoft.com/office/2006/documentManagement/types"/>
    <ds:schemaRef ds:uri="cc6ae8fe-3585-42ea-9016-67bc95e259e2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350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Freehand521 BT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Avadhuta, Ronit</dc:creator>
  <cp:lastModifiedBy>Avadhuta, Ronit</cp:lastModifiedBy>
  <cp:revision>18</cp:revision>
  <dcterms:created xsi:type="dcterms:W3CDTF">2021-02-03T04:58:36Z</dcterms:created>
  <dcterms:modified xsi:type="dcterms:W3CDTF">2021-02-08T16:54:12Z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0x010100B9B3A3D2E64BB148BC7860AF0E3D9C67</vt:lpwstr>
  </property>
</Properties>
</file>