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305" r:id="rId5"/>
    <p:sldId id="306" r:id="rId6"/>
    <p:sldId id="258" r:id="rId7"/>
    <p:sldId id="259" r:id="rId8"/>
    <p:sldId id="260" r:id="rId9"/>
    <p:sldId id="307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9" r:id="rId43"/>
    <p:sldId id="310" r:id="rId44"/>
    <p:sldId id="308" r:id="rId45"/>
    <p:sldId id="295" r:id="rId46"/>
    <p:sldId id="296" r:id="rId47"/>
    <p:sldId id="297" r:id="rId48"/>
    <p:sldId id="298" r:id="rId49"/>
    <p:sldId id="300" r:id="rId50"/>
    <p:sldId id="302" r:id="rId51"/>
    <p:sldId id="301" r:id="rId52"/>
    <p:sldId id="303" r:id="rId53"/>
    <p:sldId id="304" r:id="rId54"/>
  </p:sldIdLst>
  <p:sldSz cx="9144000" cy="6858000" type="screen4x3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 lang="en-IN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 lang="en-IN"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 lang="en-IN"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 lang="en-IN"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 lang="en-IN"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 lang="en-IN"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 lang="en-IN"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 lang="en-IN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 lang="en-IN"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 lang="en-IN"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 lang="en-IN"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 lang="en-IN"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 lang="en-IN"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 lang="en-IN"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  <p:sp>
        <p:nvSpPr>
          <p:cNvPr id="4" name="TextBox 3"/>
          <p:cNvSpPr txBox="1"/>
          <p:nvPr/>
        </p:nvSpPr>
        <p:spPr>
          <a:xfrm>
            <a:off x="2928926" y="2500306"/>
            <a:ext cx="30718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33520" y="26668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VARIABLES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Variables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A variable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is a character string to which we assign a value. The value assigned could be a number, text, filename, device, or any other type of data.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Defining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219320"/>
            <a:ext cx="8228880" cy="4729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Variables are defined as follows: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SYNTAX: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variable_name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variable_value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Example: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VAR1=100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Variables of this type are called scalar variables. A scalar variable can hold only one value at a time.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Accessing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To access the value stored in a variable, prefix its name with the dollar sign ( $):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$NAME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KIIT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6320"/>
            <a:ext cx="8228880" cy="943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Read-only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990720"/>
            <a:ext cx="8228880" cy="5866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 shell provides a way to mark variables as read-only by using the readonly command. After a variable is marked read-only, its value cannot be changed.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readonly 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NAME=“University" 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This would produce following result: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/bin/sh: NAME: This variable is read only.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0"/>
            <a:ext cx="8228880" cy="8676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Unsetting Variables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28600" y="762120"/>
            <a:ext cx="8914680" cy="60951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Unsetting or deleting a variable tells the shell to remove the variable from the list of variables that it tracks. Once you unset a variable, you would not be able to access stored value in the variable.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 variable_name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NAME="Zara Ali"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unset 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$NAME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 algn="just"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Above example would not print anything.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ARRAY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Arrays provide a method of grouping a set of variables. Instead of creating a new name for each variable that is required, you can use a single array variable that stores all the other variables.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Defining Array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 array_name[index]=value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you are using </a:t>
            </a:r>
            <a:r>
              <a:rPr lang="en-IN" sz="3200" b="1" dirty="0">
                <a:solidFill>
                  <a:srgbClr val="000000"/>
                </a:solidFill>
                <a:latin typeface="Calibri" panose="020F0502020204030204"/>
              </a:rPr>
              <a:t>bash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shell then the syntax of array initialization: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Syntax: 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array_name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=(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value1 value 2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... 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valuen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) </a:t>
            </a:r>
            <a:endParaRPr lang="en-IN" sz="32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Shell?</a:t>
            </a:r>
            <a:br>
              <a:rPr lang="en-GB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acts an interface between the user and  OS (kernel).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It’s known as  “ command interpreter”.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you type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ls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: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shell finds 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cmd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(/</a:t>
            </a:r>
            <a:r>
              <a:rPr lang="en-GB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/bin).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shell runs cmd.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you receive the output.</a:t>
            </a:r>
            <a:endParaRPr lang="en-GB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Accessing Array Values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 ${array_name[index]}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"First Index: ${NAME[0]}"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"Second Index: ${NAME[1]}"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0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$./test.sh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First Index: KIIT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Second Index: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You can access all the items in an array in one of the following ways: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Syntax: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${array_name[*]}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${array_name[@]}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28600"/>
            <a:ext cx="8228880" cy="5896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NAME[0]=“KIIT"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NAME[1]=“University“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"First Method: ${NAME[*]}"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"Second Method: ${NAME[@]}“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$./test.sh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First Method: KIIT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Second Method: KIIT University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9718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Basic Operators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There are following operators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Arithmetic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Relational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Boolean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 String Operators.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Example: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val=`expr 2 + 2`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"Total value : $val"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Total value : 4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0"/>
            <a:ext cx="8228880" cy="990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Arithmetic Operators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762120"/>
            <a:ext cx="8228880" cy="59428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+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+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- 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-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\*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* b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“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$b / $a`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"b / a : $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" 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=`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expr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 $b % $a` 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echo "b % a : $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val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"</a:t>
            </a: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152280"/>
            <a:ext cx="8228880" cy="6552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endParaRPr lang="en-IN" sz="3200" dirty="0" smtClean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if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[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-</a:t>
            </a:r>
            <a:r>
              <a:rPr lang="en-IN" sz="3200" dirty="0" err="1" smtClean="0">
                <a:solidFill>
                  <a:srgbClr val="000000"/>
                </a:solidFill>
                <a:latin typeface="Calibri" panose="020F0502020204030204"/>
              </a:rPr>
              <a:t>eq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</a:t>
            </a:r>
            <a:r>
              <a:rPr lang="en-IN" sz="3200" dirty="0" smtClean="0">
                <a:solidFill>
                  <a:srgbClr val="000000"/>
                </a:solidFill>
                <a:latin typeface="Calibri" panose="020F0502020204030204"/>
              </a:rPr>
              <a:t>-</a:t>
            </a:r>
            <a:r>
              <a:rPr lang="en-IN" sz="3200" smtClean="0">
                <a:solidFill>
                  <a:srgbClr val="000000"/>
                </a:solidFill>
                <a:latin typeface="Calibri" panose="020F0502020204030204"/>
              </a:rPr>
              <a:t>ne 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380880"/>
            <a:ext cx="8228880" cy="6049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+ b : 30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- b : -10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* b : 200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 / a : 2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 % a : 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Shell Program?</a:t>
            </a:r>
            <a:br>
              <a:rPr lang="en-GB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>
              <a:lnSpc>
                <a:spcPct val="116000"/>
              </a:lnSpc>
              <a:buClrTx/>
              <a:buSzPct val="45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It’s collections of executables or commands 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placed in a file and executed.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 provides user an option to execute a command 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based on some condition.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 typeface="Wingdings" panose="05000000000000000000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It provides conditional and control statements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GB" sz="3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if,for,while,switch</a:t>
            </a:r>
            <a:r>
              <a:rPr lang="en-GB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-case etc )</a:t>
            </a:r>
            <a:endParaRPr lang="en-GB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320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Relational Operators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-eq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-eq $b : a is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-eq $b: a is not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-ne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-ne $b: a is not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-ne $b : a is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-gt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-gt $b: a is greater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-gt $b: a is not greater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$b: a is less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$b: a is not less than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0"/>
            <a:ext cx="8228880" cy="6857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-ge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-ge $b: a is greater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-ge $b: a is not greater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-le $b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-le $b: a is less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-le $b: a is not less or equal to b"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609480"/>
            <a:ext cx="8228880" cy="551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10 -eq 20: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10 -ne 20: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10 -gt 20: a is not greater than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20: a is less than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10 -ge 20: a is not greater or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10 -le 20: a is less or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8954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Boolean Operators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762120"/>
            <a:ext cx="9143280" cy="51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0"/>
            <a:ext cx="8228880" cy="6628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a=10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b=20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!= $b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!= $b : a is not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!= $b: a is equal to b"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if [ 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15 ]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: returns true"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echo "$a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lt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100 -a $b -</a:t>
            </a: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gt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15 : returns false" </a:t>
            </a:r>
            <a:endParaRPr dirty="0"/>
          </a:p>
          <a:p>
            <a:pPr>
              <a:lnSpc>
                <a:spcPct val="100000"/>
              </a:lnSpc>
            </a:pPr>
            <a:r>
              <a:rPr lang="en-IN" sz="3200" dirty="0" err="1">
                <a:solidFill>
                  <a:srgbClr val="000000"/>
                </a:solidFill>
                <a:latin typeface="Calibri" panose="020F0502020204030204"/>
              </a:rPr>
              <a:t>fi</a:t>
            </a: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0"/>
            <a:ext cx="8228880" cy="6705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100 -o $b -gt 100 ]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true"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false"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if [ $a -lt 5 -o $b -gt 100 ]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then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true"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echo "$a -lt 100 -o $b -gt 100 : returns false"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fi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Output: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!= 20 : a is not equal to b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100 -a 20 -gt 15 : returns true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100 -o 20 -gt 100 : returns true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10 -lt 5 -o 20 -gt 100 : returns false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Shell Types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UNIX there are two major types of shells: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Bourne shell. If you are using a Bourne-type shell, the default prompt is the $ character.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C shell. If you are using a C-type shell, the default prompt is the % character.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71472" y="1313811"/>
            <a:ext cx="7215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case word in</a:t>
            </a:r>
            <a:endParaRPr lang="en-IN" sz="2000" dirty="0" smtClean="0"/>
          </a:p>
          <a:p>
            <a:r>
              <a:rPr lang="en-IN" sz="2000" dirty="0" smtClean="0"/>
              <a:t>   pattern1)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pattern1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pattern2)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pattern2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pattern3)</a:t>
            </a:r>
            <a:endParaRPr lang="en-IN" sz="2000" dirty="0" smtClean="0"/>
          </a:p>
          <a:p>
            <a:r>
              <a:rPr lang="en-IN" sz="2000" dirty="0" smtClean="0"/>
              <a:t>      Statement(s) to be executed if pattern3 matches</a:t>
            </a:r>
            <a:endParaRPr lang="en-IN" sz="2000" dirty="0" smtClean="0"/>
          </a:p>
          <a:p>
            <a:r>
              <a:rPr lang="en-IN" sz="2000" dirty="0" smtClean="0"/>
              <a:t>      ;;</a:t>
            </a:r>
            <a:endParaRPr lang="en-IN" sz="2000" dirty="0" smtClean="0"/>
          </a:p>
          <a:p>
            <a:r>
              <a:rPr lang="en-IN" sz="2000" dirty="0" smtClean="0"/>
              <a:t>   *)</a:t>
            </a:r>
            <a:endParaRPr lang="en-IN" sz="2000" dirty="0" smtClean="0"/>
          </a:p>
          <a:p>
            <a:r>
              <a:rPr lang="en-IN" sz="2000" dirty="0" smtClean="0"/>
              <a:t>     Default condition to be executed</a:t>
            </a:r>
            <a:endParaRPr lang="en-IN" sz="2000" dirty="0" smtClean="0"/>
          </a:p>
          <a:p>
            <a:r>
              <a:rPr lang="en-IN" sz="2000" dirty="0" smtClean="0"/>
              <a:t>     ;;</a:t>
            </a:r>
            <a:endParaRPr lang="en-IN" sz="2000" dirty="0" smtClean="0"/>
          </a:p>
          <a:p>
            <a:r>
              <a:rPr lang="en-IN" sz="2000" dirty="0" err="1" smtClean="0"/>
              <a:t>esac</a:t>
            </a:r>
            <a:endParaRPr lang="en-I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728" y="1859340"/>
            <a:ext cx="54292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FRUIT="kiwi"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case "$FRUIT" in</a:t>
            </a:r>
            <a:endParaRPr lang="en-IN" sz="2400" dirty="0" smtClean="0"/>
          </a:p>
          <a:p>
            <a:r>
              <a:rPr lang="en-IN" sz="2400" dirty="0" smtClean="0"/>
              <a:t>   "apple") echo "Apple pie is quite tasty."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smtClean="0"/>
              <a:t>   "banana") echo "I like banana nut bread."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smtClean="0"/>
              <a:t>   "kiwi") echo "New Zealand is famous for kiwi." </a:t>
            </a:r>
            <a:endParaRPr lang="en-IN" sz="2400" dirty="0" smtClean="0"/>
          </a:p>
          <a:p>
            <a:r>
              <a:rPr lang="en-IN" sz="2400" dirty="0" smtClean="0"/>
              <a:t>   ;;</a:t>
            </a:r>
            <a:endParaRPr lang="en-IN" sz="2400" dirty="0" smtClean="0"/>
          </a:p>
          <a:p>
            <a:r>
              <a:rPr lang="en-IN" sz="2400" dirty="0" err="1" smtClean="0"/>
              <a:t>esac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240" cy="1145160"/>
          </a:xfrm>
        </p:spPr>
        <p:txBody>
          <a:bodyPr/>
          <a:lstStyle/>
          <a:p>
            <a:pPr algn="ctr"/>
            <a:r>
              <a:rPr lang="en-IN" sz="2800" b="1" dirty="0"/>
              <a:t>Case-</a:t>
            </a:r>
            <a:r>
              <a:rPr lang="en-IN" sz="2800" b="1" dirty="0" err="1"/>
              <a:t>Esac</a:t>
            </a:r>
            <a:r>
              <a:rPr lang="en-IN" sz="2800" b="1" dirty="0"/>
              <a:t>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84" y="1714488"/>
            <a:ext cx="9144000" cy="46723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23805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“Enter a number”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num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$num in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[0-9]) echo “you have entered a single 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[1-9][1-9]) echo “you have entered a two-digit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[1-9][1-9][1-9]) echo “you have entered a three-digit number”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*) echo “your entry does not match any of the conditions”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514600" y="1143000"/>
            <a:ext cx="3886200" cy="407562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while loop – syntax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[ condition ]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do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    code block; 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done</a:t>
            </a:r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928794" y="-136525"/>
            <a:ext cx="5715000" cy="69945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5000" rIns="90000" bIns="45000">
            <a:spAutoFit/>
          </a:bodyPr>
          <a:lstStyle/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#while_ex.sh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verify="n"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 [ "$verify" != y ]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echo "Enter option: 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read option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echo "You entered $option.  Is this correct? (y/n)"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read verify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8000"/>
              </a:lnSpc>
              <a:spcBef>
                <a:spcPts val="1200"/>
              </a:spcBef>
              <a:spcAft>
                <a:spcPts val="1000"/>
              </a:spcAft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done 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008188" y="285728"/>
            <a:ext cx="4621212" cy="765314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#simple for loop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GB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1 2 3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echo "==&gt;$</a:t>
            </a:r>
            <a:r>
              <a:rPr lang="en-GB" sz="26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Done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pt-BR" sz="2800" dirty="0" smtClean="0"/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i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simple for </a:t>
            </a: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 (( j = 1 ; j &lt;= 5; j++ )) 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do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en-GB" sz="26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echo </a:t>
            </a: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"$j 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done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57200"/>
            <a:ext cx="8501122" cy="71533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Assignment: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swap the values of two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perform addition, subtraction, multiplication, division and modulus of two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convert temperature in C to F and </a:t>
            </a:r>
            <a:r>
              <a:rPr lang="en-GB" sz="2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viceversa</a:t>
            </a: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check whether a number is even or odd.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print the largest number among three numbers.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implement grading system.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print numbers between 1 to 10.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program to find whether a given year is a leap year or not.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428604"/>
            <a:ext cx="8501122" cy="808152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Lab Experiments</a:t>
            </a:r>
            <a:endParaRPr lang="en-GB" sz="26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print numbers between 1 to 10.</a:t>
            </a:r>
            <a:endParaRPr lang="en-US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the gross salary of an employee (</a:t>
            </a:r>
            <a:r>
              <a:rPr lang="en-US" sz="26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basic+da+hra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which will accept a number &amp; find out the summation of square of last 3 digits.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find out the electrical bill amount for consumer according to different unit charges.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10 numbers it using an array.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find out maximum and minimum element from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Write a shell script to display location of an element in an array.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46227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Lab Experiments</a:t>
            </a:r>
            <a:endParaRPr lang="en-GB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8. Write a shell script to merge content of two different arrays.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9. Write a shell script to sort an array of 10 numbers.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10. Write a shell script to insert &amp; delete from a particular location in an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11. Write a shell script to delete duplicate elements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12. Write a shell script to display elements of an array in reverse order.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13. Write a shell script to display the 1st &amp; 2nd element from a given array of elements.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>
              <a:lnSpc>
                <a:spcPct val="116000"/>
              </a:lnSpc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14. Write a shell script to calculate the overtime (Hours) payment of an employee as per rules.</a:t>
            </a:r>
            <a:endParaRPr lang="en-IN" sz="2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GB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15. </a:t>
            </a:r>
            <a:r>
              <a:rPr lang="en-US" sz="2400" dirty="0" smtClean="0"/>
              <a:t>Write a shell program to evaluate the operation</a:t>
            </a:r>
            <a:endParaRPr lang="en-IN" sz="2400" dirty="0" smtClean="0"/>
          </a:p>
          <a:p>
            <a:r>
              <a:rPr lang="en-US" sz="2400" dirty="0" smtClean="0"/>
              <a:t>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+......+n</a:t>
            </a:r>
            <a:r>
              <a:rPr lang="en-US" sz="2400" baseline="30000" dirty="0" smtClean="0"/>
              <a:t>2 </a:t>
            </a:r>
            <a:endParaRPr lang="en-IN" sz="2400" dirty="0" smtClean="0"/>
          </a:p>
          <a:p>
            <a:pPr marL="514350" indent="-514350">
              <a:lnSpc>
                <a:spcPct val="116000"/>
              </a:lnSpc>
              <a:buClrTx/>
              <a:buSzPct val="45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14282" y="214290"/>
            <a:ext cx="8501122" cy="854729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Program Implementation Activities</a:t>
            </a:r>
            <a:endParaRPr lang="en-GB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/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Write a shell script to display the alternate digits in a given seven digits number starting first digit.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lvl="0" indent="-51435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2. Write a shell script to print all the even odd between 0 to 100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3. Write a shell script to print factorial of a given number.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4.Write a shell script to print Fibonacci series starting from 0.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5.Write a shell script to print a number in reverse order &amp; calculate its sum of its digits.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6. Write a shell script to find (check whether) palindrome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7. Write a shell script to print the prime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8. Write a shell script to find (check whether) Armstrong numbers in a given range.</a:t>
            </a:r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9. Write a shell script to convert decimal number to binary number.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10. </a:t>
            </a:r>
            <a:r>
              <a:rPr lang="en-GB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WAP to implement grading system.</a:t>
            </a:r>
            <a:endParaRPr lang="en-GB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endParaRPr lang="en-IN" sz="24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16000"/>
              </a:lnSpc>
              <a:buClrTx/>
              <a:buSzPct val="45000"/>
              <a:buFont typeface="+mj-lt"/>
              <a:buAutoNum type="arabicPeriod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  <a:p>
            <a:pPr>
              <a:lnSpc>
                <a:spcPct val="102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457200"/>
            <a:ext cx="8228880" cy="5668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There are again various subcategories for Bourne Shell which are listed as follows: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Bourne shell ( 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Korn shell ( ksh)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Bourne Again shell ( bash)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The different C-type shells follow: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C shell ( csh)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>
                <a:solidFill>
                  <a:srgbClr val="000000"/>
                </a:solidFill>
                <a:latin typeface="Calibri" panose="020F0502020204030204"/>
              </a:rPr>
              <a:t>TENEX/TOPS C shell ( tcsh) </a:t>
            </a:r>
            <a:endParaRPr lang="en-IN" sz="320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 panose="020F0502020204030204"/>
              </a:rPr>
              <a:t>Shell Scripts </a:t>
            </a:r>
            <a:endParaRPr lang="en-IN" sz="440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concept of a shell script is a list of commands, which are listed in the order of execution. 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would be a simple text file in which we would put our all the commands and several other required constructs that tell the shell environment what to do and when to do it. 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00100" y="1857364"/>
            <a:ext cx="7072362" cy="3803690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5000" rIns="90000" bIns="45000">
            <a:spAutoFit/>
          </a:bodyPr>
          <a:lstStyle/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#print date and time -  today.sh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echo "Today is:"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date</a:t>
            </a:r>
            <a:endParaRPr lang="en-GB" sz="2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Save it as today.sh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Run: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6000"/>
              </a:lnSpc>
              <a:buClrTx/>
              <a:buSzPct val="4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today.sh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r>
              <a:rPr lang="en-IN" sz="3200" dirty="0">
                <a:solidFill>
                  <a:srgbClr val="000000"/>
                </a:solidFill>
                <a:latin typeface="Calibri" panose="020F0502020204030204"/>
              </a:rPr>
              <a:t>Now you have your shell script ready to be executed as follows: </a:t>
            </a:r>
            <a:endParaRPr dirty="0"/>
          </a:p>
        </p:txBody>
      </p:sp>
      <p:pic>
        <p:nvPicPr>
          <p:cNvPr id="82" name="Picture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5776" y="3429000"/>
            <a:ext cx="2305800" cy="60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380880"/>
            <a:ext cx="8228880" cy="6247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"What is your name?"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PERSON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"Hello, $PERSON"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sample run of the script: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./test.sh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name?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Hello, Alex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9374</Words>
  <Application>WPS Presentation</Application>
  <PresentationFormat>On-screen Show (4:3)</PresentationFormat>
  <Paragraphs>444</Paragraphs>
  <Slides>51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SimSun</vt:lpstr>
      <vt:lpstr>Wingdings</vt:lpstr>
      <vt:lpstr>StarSymbol</vt:lpstr>
      <vt:lpstr>Segoe Print</vt:lpstr>
      <vt:lpstr>Times New Roman</vt:lpstr>
      <vt:lpstr>Calibri</vt:lpstr>
      <vt:lpstr>Arial</vt:lpstr>
      <vt:lpstr>Microsoft YaHei</vt:lpstr>
      <vt:lpstr>Arial Unicode MS</vt:lpstr>
      <vt:lpstr>Office Theme</vt:lpstr>
      <vt:lpstr>Office Theme</vt:lpstr>
      <vt:lpstr>PowerPoint 演示文稿</vt:lpstr>
      <vt:lpstr>What’s Shell? </vt:lpstr>
      <vt:lpstr>What’s Shell Program?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Case-Esac Statement </vt:lpstr>
      <vt:lpstr>Case-Esac Statement </vt:lpstr>
      <vt:lpstr>Case-Esac Statement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KIIT</cp:lastModifiedBy>
  <cp:revision>70</cp:revision>
  <dcterms:created xsi:type="dcterms:W3CDTF">2020-01-24T06:55:06Z</dcterms:created>
  <dcterms:modified xsi:type="dcterms:W3CDTF">2020-01-24T06:56:01Z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