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2" r:id="rId2"/>
    <p:sldId id="256" r:id="rId3"/>
    <p:sldId id="268" r:id="rId4"/>
    <p:sldId id="258" r:id="rId5"/>
    <p:sldId id="269" r:id="rId6"/>
    <p:sldId id="270" r:id="rId7"/>
    <p:sldId id="263" r:id="rId8"/>
    <p:sldId id="272" r:id="rId9"/>
    <p:sldId id="264"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CEEB97-B619-489C-866C-30CE420A9D93}">
          <p14:sldIdLst>
            <p14:sldId id="282"/>
            <p14:sldId id="256"/>
            <p14:sldId id="268"/>
            <p14:sldId id="258"/>
            <p14:sldId id="269"/>
            <p14:sldId id="270"/>
            <p14:sldId id="263"/>
            <p14:sldId id="272"/>
            <p14:sldId id="264"/>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0E1F0AC-CF59-4A52-AC1A-5F10DD6EF7A8}" type="datetimeFigureOut">
              <a:rPr lang="en-IN" smtClean="0"/>
              <a:t>08-11-2022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60672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1800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76397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0421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33825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E1F0AC-CF59-4A52-AC1A-5F10DD6EF7A8}"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46332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E1F0AC-CF59-4A52-AC1A-5F10DD6EF7A8}"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70075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F0AC-CF59-4A52-AC1A-5F10DD6EF7A8}"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37191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F0AC-CF59-4A52-AC1A-5F10DD6EF7A8}"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60666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F0AC-CF59-4A52-AC1A-5F10DD6EF7A8}"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5929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1F0AC-CF59-4A52-AC1A-5F10DD6EF7A8}"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776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34249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E1F0AC-CF59-4A52-AC1A-5F10DD6EF7A8}"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6458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1F0AC-CF59-4A52-AC1A-5F10DD6EF7A8}"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53556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1F0AC-CF59-4A52-AC1A-5F10DD6EF7A8}"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9753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0152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1F0AC-CF59-4A52-AC1A-5F10DD6EF7A8}"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186566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E1F0AC-CF59-4A52-AC1A-5F10DD6EF7A8}" type="datetimeFigureOut">
              <a:rPr lang="en-IN" smtClean="0"/>
              <a:t>08-11-2022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E2044B-B8F4-4D91-8906-47ADF8F114AB}" type="slidenum">
              <a:rPr lang="en-IN" smtClean="0"/>
              <a:t>‹#›</a:t>
            </a:fld>
            <a:endParaRPr lang="en-IN"/>
          </a:p>
        </p:txBody>
      </p:sp>
    </p:spTree>
    <p:extLst>
      <p:ext uri="{BB962C8B-B14F-4D97-AF65-F5344CB8AC3E}">
        <p14:creationId xmlns:p14="http://schemas.microsoft.com/office/powerpoint/2010/main" val="36887313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5E52-36E2-4D74-58B1-E75599DAE4B5}"/>
              </a:ext>
            </a:extLst>
          </p:cNvPr>
          <p:cNvSpPr>
            <a:spLocks noGrp="1"/>
          </p:cNvSpPr>
          <p:nvPr>
            <p:ph type="title"/>
          </p:nvPr>
        </p:nvSpPr>
        <p:spPr>
          <a:xfrm>
            <a:off x="433137" y="112295"/>
            <a:ext cx="11630526" cy="2310063"/>
          </a:xfrm>
        </p:spPr>
        <p:txBody>
          <a:bodyPr>
            <a:normAutofit fontScale="90000"/>
          </a:bodyPr>
          <a:lstStyle/>
          <a:p>
            <a:r>
              <a:rPr lang="en-IN" sz="4800" u="sng" dirty="0">
                <a:solidFill>
                  <a:srgbClr val="FF0000"/>
                </a:solidFill>
                <a:latin typeface="Algerian" panose="04020705040A02060702" pitchFamily="82" charset="0"/>
              </a:rPr>
              <a:t>P141 – </a:t>
            </a:r>
            <a:r>
              <a:rPr lang="en-IN" sz="4800" u="sng" dirty="0" err="1">
                <a:solidFill>
                  <a:srgbClr val="FF0000"/>
                </a:solidFill>
                <a:latin typeface="Algerian" panose="04020705040A02060702" pitchFamily="82" charset="0"/>
              </a:rPr>
              <a:t>TeLE</a:t>
            </a:r>
            <a:r>
              <a:rPr lang="en-IN" sz="4800" u="sng" dirty="0">
                <a:solidFill>
                  <a:srgbClr val="FF0000"/>
                </a:solidFill>
                <a:latin typeface="Algerian" panose="04020705040A02060702" pitchFamily="82" charset="0"/>
              </a:rPr>
              <a:t> COMMUNICATION CHURN</a:t>
            </a:r>
            <a:br>
              <a:rPr lang="en-IN" dirty="0"/>
            </a:br>
            <a:r>
              <a:rPr lang="en-IN" sz="3100" dirty="0">
                <a:solidFill>
                  <a:schemeClr val="bg1"/>
                </a:solidFill>
                <a:latin typeface="Bahnschrift" panose="020B0502040204020203" pitchFamily="34" charset="0"/>
              </a:rPr>
              <a:t>mentor : </a:t>
            </a:r>
            <a:r>
              <a:rPr lang="en-IN" sz="3100" dirty="0" err="1">
                <a:solidFill>
                  <a:schemeClr val="bg1"/>
                </a:solidFill>
                <a:latin typeface="Bahnschrift" panose="020B0502040204020203" pitchFamily="34" charset="0"/>
              </a:rPr>
              <a:t>Rajshekar</a:t>
            </a:r>
            <a:r>
              <a:rPr lang="en-IN" sz="3100" dirty="0">
                <a:solidFill>
                  <a:schemeClr val="bg1"/>
                </a:solidFill>
                <a:latin typeface="Bahnschrift" panose="020B0502040204020203" pitchFamily="34" charset="0"/>
              </a:rPr>
              <a:t> SIR</a:t>
            </a:r>
            <a:br>
              <a:rPr lang="en-IN" sz="3100" dirty="0">
                <a:solidFill>
                  <a:schemeClr val="bg1"/>
                </a:solidFill>
                <a:latin typeface="Bahnschrift" panose="020B0502040204020203" pitchFamily="34" charset="0"/>
              </a:rPr>
            </a:br>
            <a:r>
              <a:rPr lang="en-IN" sz="3100" dirty="0">
                <a:solidFill>
                  <a:schemeClr val="bg1"/>
                </a:solidFill>
                <a:latin typeface="Bahnschrift" panose="020B0502040204020203" pitchFamily="34" charset="0"/>
              </a:rPr>
              <a:t>Project Coordinator : Pallavi ma’am</a:t>
            </a:r>
            <a:br>
              <a:rPr lang="en-IN" sz="3100" dirty="0">
                <a:solidFill>
                  <a:schemeClr val="bg1"/>
                </a:solidFill>
                <a:latin typeface="Bahnschrift" panose="020B0502040204020203" pitchFamily="34" charset="0"/>
              </a:rPr>
            </a:br>
            <a:r>
              <a:rPr lang="en-IN" sz="3100" dirty="0">
                <a:solidFill>
                  <a:schemeClr val="bg1"/>
                </a:solidFill>
                <a:latin typeface="Bahnschrift" panose="020B0502040204020203" pitchFamily="34" charset="0"/>
              </a:rPr>
              <a:t>Group : 1</a:t>
            </a:r>
            <a:br>
              <a:rPr lang="en-IN" dirty="0"/>
            </a:br>
            <a:endParaRPr lang="en-IN" dirty="0"/>
          </a:p>
        </p:txBody>
      </p:sp>
      <p:graphicFrame>
        <p:nvGraphicFramePr>
          <p:cNvPr id="6" name="Content Placeholder 5">
            <a:extLst>
              <a:ext uri="{FF2B5EF4-FFF2-40B4-BE49-F238E27FC236}">
                <a16:creationId xmlns:a16="http://schemas.microsoft.com/office/drawing/2014/main" id="{70F907CC-17BF-FC7A-A949-7C573CC0C941}"/>
              </a:ext>
            </a:extLst>
          </p:cNvPr>
          <p:cNvGraphicFramePr>
            <a:graphicFrameLocks noGrp="1"/>
          </p:cNvGraphicFramePr>
          <p:nvPr>
            <p:ph idx="1"/>
            <p:extLst>
              <p:ext uri="{D42A27DB-BD31-4B8C-83A1-F6EECF244321}">
                <p14:modId xmlns:p14="http://schemas.microsoft.com/office/powerpoint/2010/main" val="495595345"/>
              </p:ext>
            </p:extLst>
          </p:nvPr>
        </p:nvGraphicFramePr>
        <p:xfrm>
          <a:off x="1267326" y="2005263"/>
          <a:ext cx="9611203" cy="4288848"/>
        </p:xfrm>
        <a:graphic>
          <a:graphicData uri="http://schemas.openxmlformats.org/drawingml/2006/table">
            <a:tbl>
              <a:tblPr/>
              <a:tblGrid>
                <a:gridCol w="2724964">
                  <a:extLst>
                    <a:ext uri="{9D8B030D-6E8A-4147-A177-3AD203B41FA5}">
                      <a16:colId xmlns:a16="http://schemas.microsoft.com/office/drawing/2014/main" val="2836467172"/>
                    </a:ext>
                  </a:extLst>
                </a:gridCol>
                <a:gridCol w="2926316">
                  <a:extLst>
                    <a:ext uri="{9D8B030D-6E8A-4147-A177-3AD203B41FA5}">
                      <a16:colId xmlns:a16="http://schemas.microsoft.com/office/drawing/2014/main" val="2063676428"/>
                    </a:ext>
                  </a:extLst>
                </a:gridCol>
                <a:gridCol w="1543699">
                  <a:extLst>
                    <a:ext uri="{9D8B030D-6E8A-4147-A177-3AD203B41FA5}">
                      <a16:colId xmlns:a16="http://schemas.microsoft.com/office/drawing/2014/main" val="3215336391"/>
                    </a:ext>
                  </a:extLst>
                </a:gridCol>
                <a:gridCol w="2416224">
                  <a:extLst>
                    <a:ext uri="{9D8B030D-6E8A-4147-A177-3AD203B41FA5}">
                      <a16:colId xmlns:a16="http://schemas.microsoft.com/office/drawing/2014/main" val="3577008833"/>
                    </a:ext>
                  </a:extLst>
                </a:gridCol>
              </a:tblGrid>
              <a:tr h="385011">
                <a:tc>
                  <a:txBody>
                    <a:bodyPr/>
                    <a:lstStyle/>
                    <a:p>
                      <a:pPr algn="ctr" fontAlgn="b"/>
                      <a:r>
                        <a:rPr lang="en-IN" sz="2400" b="1" i="0" u="none" strike="noStrike" dirty="0">
                          <a:solidFill>
                            <a:srgbClr val="000000"/>
                          </a:solidFill>
                          <a:effectLst/>
                          <a:latin typeface="Bahnschrift SemiBold SemiConden" panose="020B0502040204020203" pitchFamily="34" charset="0"/>
                        </a:rPr>
                        <a:t>Name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00"/>
                    </a:solidFill>
                  </a:tcPr>
                </a:tc>
                <a:tc>
                  <a:txBody>
                    <a:bodyPr/>
                    <a:lstStyle/>
                    <a:p>
                      <a:pPr algn="ctr" fontAlgn="b"/>
                      <a:r>
                        <a:rPr lang="en-IN" sz="2400" b="1" i="0" u="none" strike="noStrike" dirty="0">
                          <a:solidFill>
                            <a:srgbClr val="000000"/>
                          </a:solidFill>
                          <a:effectLst/>
                          <a:latin typeface="Bahnschrift SemiBold SemiConden" panose="020B0502040204020203" pitchFamily="34" charset="0"/>
                        </a:rPr>
                        <a:t>Email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00"/>
                    </a:solidFill>
                  </a:tcPr>
                </a:tc>
                <a:tc>
                  <a:txBody>
                    <a:bodyPr/>
                    <a:lstStyle/>
                    <a:p>
                      <a:pPr algn="ctr" fontAlgn="b"/>
                      <a:r>
                        <a:rPr lang="en-IN" sz="2400" b="1" i="0" u="none" strike="noStrike" dirty="0">
                          <a:solidFill>
                            <a:srgbClr val="000000"/>
                          </a:solidFill>
                          <a:effectLst/>
                          <a:latin typeface="Bahnschrift SemiBold SemiConden" panose="020B0502040204020203" pitchFamily="34" charset="0"/>
                        </a:rPr>
                        <a:t>Contact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00"/>
                    </a:solidFill>
                  </a:tcPr>
                </a:tc>
                <a:tc>
                  <a:txBody>
                    <a:bodyPr/>
                    <a:lstStyle/>
                    <a:p>
                      <a:pPr algn="ctr" fontAlgn="b"/>
                      <a:r>
                        <a:rPr lang="en-IN" sz="2400" b="1" i="0" u="none" strike="noStrike" dirty="0">
                          <a:solidFill>
                            <a:srgbClr val="000000"/>
                          </a:solidFill>
                          <a:effectLst/>
                          <a:latin typeface="Bahnschrift SemiBold SemiConden" panose="020B0502040204020203" pitchFamily="34" charset="0"/>
                        </a:rPr>
                        <a:t>Projects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00"/>
                    </a:solidFill>
                  </a:tcPr>
                </a:tc>
                <a:extLst>
                  <a:ext uri="{0D108BD9-81ED-4DB2-BD59-A6C34878D82A}">
                    <a16:rowId xmlns:a16="http://schemas.microsoft.com/office/drawing/2014/main" val="3741961034"/>
                  </a:ext>
                </a:extLst>
              </a:tr>
              <a:tr h="557691">
                <a:tc>
                  <a:txBody>
                    <a:bodyPr/>
                    <a:lstStyle/>
                    <a:p>
                      <a:pPr algn="ctr" fontAlgn="b"/>
                      <a:r>
                        <a:rPr lang="en-IN" sz="1600" b="0" i="0" u="none" strike="noStrike" dirty="0">
                          <a:solidFill>
                            <a:srgbClr val="222222"/>
                          </a:solidFill>
                          <a:effectLst/>
                          <a:latin typeface="Bahnschrift SemiBold SemiConden" panose="020B0502040204020203" pitchFamily="34" charset="0"/>
                        </a:rPr>
                        <a:t>D. Lily Susanna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222222"/>
                          </a:solidFill>
                          <a:effectLst/>
                          <a:latin typeface="Bahnschrift SemiBold SemiConden" panose="020B0502040204020203" pitchFamily="34" charset="0"/>
                        </a:rPr>
                        <a:t>lily.susanna1995@gmail.com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222222"/>
                          </a:solidFill>
                          <a:effectLst/>
                          <a:latin typeface="Bahnschrift SemiBold SemiConden" panose="020B0502040204020203" pitchFamily="34" charset="0"/>
                        </a:rPr>
                        <a:t>9131801436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222222"/>
                          </a:solidFill>
                          <a:effectLst/>
                          <a:latin typeface="Bahnschrift SemiBold SemiConden" panose="020B0502040204020203" pitchFamily="34" charset="0"/>
                        </a:rPr>
                        <a:t>Vikram Reddy </a:t>
                      </a:r>
                      <a:r>
                        <a:rPr lang="en-IN" sz="1600" b="0" i="0" u="none" strike="noStrike" dirty="0" err="1">
                          <a:solidFill>
                            <a:srgbClr val="222222"/>
                          </a:solidFill>
                          <a:effectLst/>
                          <a:latin typeface="Bahnschrift SemiBold SemiConden" panose="020B0502040204020203" pitchFamily="34" charset="0"/>
                        </a:rPr>
                        <a:t>boppa</a:t>
                      </a:r>
                      <a:endParaRPr lang="en-IN" sz="1600" b="0" i="0" u="none" strike="noStrike" dirty="0">
                        <a:solidFill>
                          <a:srgbClr val="222222"/>
                        </a:solidFill>
                        <a:effectLst/>
                        <a:latin typeface="Bahnschrift SemiBold SemiConden" panose="020B0502040204020203" pitchFamily="34" charset="0"/>
                      </a:endParaRP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450254155"/>
                  </a:ext>
                </a:extLst>
              </a:tr>
              <a:tr h="557691">
                <a:tc>
                  <a:txBody>
                    <a:bodyPr/>
                    <a:lstStyle/>
                    <a:p>
                      <a:pPr algn="ctr" fontAlgn="b"/>
                      <a:r>
                        <a:rPr lang="en-IN" sz="1600" b="0" i="0" u="none" strike="noStrike" dirty="0">
                          <a:solidFill>
                            <a:srgbClr val="000000"/>
                          </a:solidFill>
                          <a:effectLst/>
                          <a:latin typeface="Bahnschrift SemiBold SemiConden" panose="020B0502040204020203" pitchFamily="34" charset="0"/>
                        </a:rPr>
                        <a:t>Mr. </a:t>
                      </a:r>
                      <a:r>
                        <a:rPr lang="en-IN" sz="1600" b="0" i="0" u="none" strike="noStrike" dirty="0" err="1">
                          <a:solidFill>
                            <a:srgbClr val="000000"/>
                          </a:solidFill>
                          <a:effectLst/>
                          <a:latin typeface="Bahnschrift SemiBold SemiConden" panose="020B0502040204020203" pitchFamily="34" charset="0"/>
                        </a:rPr>
                        <a:t>Sanath</a:t>
                      </a:r>
                      <a:r>
                        <a:rPr lang="en-IN" sz="1600" b="0" i="0" u="none" strike="noStrike" dirty="0">
                          <a:solidFill>
                            <a:srgbClr val="000000"/>
                          </a:solidFill>
                          <a:effectLst/>
                          <a:latin typeface="Bahnschrift SemiBold SemiConden" panose="020B0502040204020203" pitchFamily="34" charset="0"/>
                        </a:rPr>
                        <a:t> Shanmugam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sanathshannu12@gmail.com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000000"/>
                          </a:solidFill>
                          <a:effectLst/>
                          <a:latin typeface="Bahnschrift SemiBold SemiConden" panose="020B0502040204020203" pitchFamily="34" charset="0"/>
                        </a:rPr>
                        <a:t>7022444380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Bharath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2080269804"/>
                  </a:ext>
                </a:extLst>
              </a:tr>
              <a:tr h="557691">
                <a:tc>
                  <a:txBody>
                    <a:bodyPr/>
                    <a:lstStyle/>
                    <a:p>
                      <a:pPr algn="ctr" fontAlgn="b"/>
                      <a:r>
                        <a:rPr lang="en-IN" sz="1600" b="0" i="0" u="none" strike="noStrike">
                          <a:solidFill>
                            <a:srgbClr val="222222"/>
                          </a:solidFill>
                          <a:effectLst/>
                          <a:latin typeface="Bahnschrift SemiBold SemiConden" panose="020B0502040204020203" pitchFamily="34" charset="0"/>
                        </a:rPr>
                        <a:t>Mr. Ronit Kumar Nayak</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ronitnayakix@gmail.com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222222"/>
                          </a:solidFill>
                          <a:effectLst/>
                          <a:latin typeface="Bahnschrift SemiBold SemiConden" panose="020B0502040204020203" pitchFamily="34" charset="0"/>
                        </a:rPr>
                        <a:t>7470946215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Bharath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1079425326"/>
                  </a:ext>
                </a:extLst>
              </a:tr>
              <a:tr h="557691">
                <a:tc>
                  <a:txBody>
                    <a:bodyPr/>
                    <a:lstStyle/>
                    <a:p>
                      <a:pPr algn="ctr" fontAlgn="b"/>
                      <a:r>
                        <a:rPr lang="en-IN" sz="1600" b="0" i="0" u="none" strike="noStrike">
                          <a:solidFill>
                            <a:srgbClr val="222222"/>
                          </a:solidFill>
                          <a:effectLst/>
                          <a:latin typeface="Bahnschrift SemiBold SemiConden" panose="020B0502040204020203" pitchFamily="34" charset="0"/>
                        </a:rPr>
                        <a:t>Ms. Padma Priya Dagani</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priyapadhu13@gmail.com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222222"/>
                          </a:solidFill>
                          <a:effectLst/>
                          <a:latin typeface="Bahnschrift SemiBold SemiConden" panose="020B0502040204020203" pitchFamily="34" charset="0"/>
                        </a:rPr>
                        <a:t>8331885150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err="1">
                          <a:solidFill>
                            <a:srgbClr val="222222"/>
                          </a:solidFill>
                          <a:effectLst/>
                          <a:latin typeface="Bahnschrift SemiBold SemiConden" panose="020B0502040204020203" pitchFamily="34" charset="0"/>
                        </a:rPr>
                        <a:t>Gokhul</a:t>
                      </a:r>
                      <a:r>
                        <a:rPr lang="en-IN" sz="1600" b="0" i="0" u="none" strike="noStrike" dirty="0">
                          <a:solidFill>
                            <a:srgbClr val="222222"/>
                          </a:solidFill>
                          <a:effectLst/>
                          <a:latin typeface="Bahnschrift SemiBold SemiConden" panose="020B0502040204020203" pitchFamily="34" charset="0"/>
                        </a:rPr>
                        <a:t> </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2070045411"/>
                  </a:ext>
                </a:extLst>
              </a:tr>
              <a:tr h="557691">
                <a:tc>
                  <a:txBody>
                    <a:bodyPr/>
                    <a:lstStyle/>
                    <a:p>
                      <a:pPr algn="ctr" fontAlgn="b"/>
                      <a:r>
                        <a:rPr lang="en-IN" sz="1600" b="0" i="0" u="none" strike="noStrike">
                          <a:solidFill>
                            <a:srgbClr val="000000"/>
                          </a:solidFill>
                          <a:effectLst/>
                          <a:latin typeface="Bahnschrift SemiBold SemiConden" panose="020B0502040204020203" pitchFamily="34" charset="0"/>
                        </a:rPr>
                        <a:t>Rahul Boyidapu</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000000"/>
                          </a:solidFill>
                          <a:effectLst/>
                          <a:latin typeface="Bahnschrift SemiBold SemiConden" panose="020B0502040204020203" pitchFamily="34" charset="0"/>
                        </a:rPr>
                        <a:t>rahullals1234@gmail.com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7036629190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Hema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3136851779"/>
                  </a:ext>
                </a:extLst>
              </a:tr>
              <a:tr h="557691">
                <a:tc>
                  <a:txBody>
                    <a:bodyPr/>
                    <a:lstStyle/>
                    <a:p>
                      <a:pPr algn="ctr" fontAlgn="b"/>
                      <a:r>
                        <a:rPr lang="en-IN" sz="1600" b="0" i="0" u="none" strike="noStrike">
                          <a:solidFill>
                            <a:srgbClr val="000000"/>
                          </a:solidFill>
                          <a:effectLst/>
                          <a:latin typeface="Bahnschrift SemiBold SemiConden" panose="020B0502040204020203" pitchFamily="34" charset="0"/>
                        </a:rPr>
                        <a:t>Mr Shubham Swarnakar</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000000"/>
                          </a:solidFill>
                          <a:effectLst/>
                          <a:latin typeface="Bahnschrift SemiBold SemiConden" panose="020B0502040204020203" pitchFamily="34" charset="0"/>
                        </a:rPr>
                        <a:t>shubham2swarnakar@gmail.com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9790757703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a:solidFill>
                            <a:srgbClr val="000000"/>
                          </a:solidFill>
                          <a:effectLst/>
                          <a:latin typeface="Bahnschrift SemiBold SemiConden" panose="020B0502040204020203" pitchFamily="34" charset="0"/>
                        </a:rPr>
                        <a:t>Vikram Reddy </a:t>
                      </a:r>
                      <a:r>
                        <a:rPr lang="en-IN" sz="1600" b="0" i="0" u="none" strike="noStrike" dirty="0" err="1">
                          <a:solidFill>
                            <a:srgbClr val="000000"/>
                          </a:solidFill>
                          <a:effectLst/>
                          <a:latin typeface="Bahnschrift SemiBold SemiConden" panose="020B0502040204020203" pitchFamily="34" charset="0"/>
                        </a:rPr>
                        <a:t>Boppa</a:t>
                      </a:r>
                      <a:r>
                        <a:rPr lang="en-IN" sz="1600" b="0" i="0" u="none" strike="noStrike" dirty="0">
                          <a:solidFill>
                            <a:srgbClr val="000000"/>
                          </a:solidFill>
                          <a:effectLst/>
                          <a:latin typeface="Bahnschrift SemiBold SemiConden" panose="020B0502040204020203" pitchFamily="34" charset="0"/>
                        </a:rPr>
                        <a: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1172139615"/>
                  </a:ext>
                </a:extLst>
              </a:tr>
              <a:tr h="557691">
                <a:tc>
                  <a:txBody>
                    <a:bodyPr/>
                    <a:lstStyle/>
                    <a:p>
                      <a:pPr algn="ctr" fontAlgn="b"/>
                      <a:r>
                        <a:rPr lang="en-IN" sz="1600" b="0" i="0" u="none" strike="noStrike">
                          <a:solidFill>
                            <a:srgbClr val="222222"/>
                          </a:solidFill>
                          <a:effectLst/>
                          <a:latin typeface="Bahnschrift SemiBold SemiConden" panose="020B0502040204020203" pitchFamily="34" charset="0"/>
                        </a:rPr>
                        <a:t>Mr. Akash Jain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000000"/>
                          </a:solidFill>
                          <a:effectLst/>
                          <a:latin typeface="Bahnschrift SemiBold SemiConden" panose="020B0502040204020203" pitchFamily="34" charset="0"/>
                        </a:rPr>
                        <a:t>jainakash1799@gmail.com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a:solidFill>
                            <a:srgbClr val="222222"/>
                          </a:solidFill>
                          <a:effectLst/>
                          <a:latin typeface="Bahnschrift SemiBold SemiConden" panose="020B0502040204020203" pitchFamily="34" charset="0"/>
                        </a:rPr>
                        <a:t>6360406167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tc>
                  <a:txBody>
                    <a:bodyPr/>
                    <a:lstStyle/>
                    <a:p>
                      <a:pPr algn="ctr" fontAlgn="b"/>
                      <a:r>
                        <a:rPr lang="en-IN" sz="1600" b="0" i="0" u="none" strike="noStrike" dirty="0" err="1">
                          <a:solidFill>
                            <a:srgbClr val="222222"/>
                          </a:solidFill>
                          <a:effectLst/>
                          <a:latin typeface="Bahnschrift SemiBold SemiConden" panose="020B0502040204020203" pitchFamily="34" charset="0"/>
                        </a:rPr>
                        <a:t>Sanskar</a:t>
                      </a:r>
                      <a:r>
                        <a:rPr lang="en-IN" sz="1600" b="0" i="0" u="none" strike="noStrike" dirty="0">
                          <a:solidFill>
                            <a:srgbClr val="222222"/>
                          </a:solidFill>
                          <a:effectLst/>
                          <a:latin typeface="Bahnschrift SemiBold SemiConden" panose="020B0502040204020203" pitchFamily="34" charset="0"/>
                        </a:rPr>
                        <a:t>/Shruthi</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4A7D6"/>
                    </a:solidFill>
                  </a:tcPr>
                </a:tc>
                <a:extLst>
                  <a:ext uri="{0D108BD9-81ED-4DB2-BD59-A6C34878D82A}">
                    <a16:rowId xmlns:a16="http://schemas.microsoft.com/office/drawing/2014/main" val="1332939704"/>
                  </a:ext>
                </a:extLst>
              </a:tr>
            </a:tbl>
          </a:graphicData>
        </a:graphic>
      </p:graphicFrame>
    </p:spTree>
    <p:extLst>
      <p:ext uri="{BB962C8B-B14F-4D97-AF65-F5344CB8AC3E}">
        <p14:creationId xmlns:p14="http://schemas.microsoft.com/office/powerpoint/2010/main" val="134793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2944-C3F5-F8AA-5D77-536EE126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4" y="369727"/>
            <a:ext cx="6890109" cy="4122637"/>
          </a:xfrm>
          <a:prstGeom prst="rect">
            <a:avLst/>
          </a:prstGeom>
        </p:spPr>
      </p:pic>
      <p:pic>
        <p:nvPicPr>
          <p:cNvPr id="5" name="Picture 4">
            <a:extLst>
              <a:ext uri="{FF2B5EF4-FFF2-40B4-BE49-F238E27FC236}">
                <a16:creationId xmlns:a16="http://schemas.microsoft.com/office/drawing/2014/main" id="{480DC02F-F026-C531-055A-807B671A6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1193" y="369727"/>
            <a:ext cx="4591050" cy="5848350"/>
          </a:xfrm>
          <a:prstGeom prst="rect">
            <a:avLst/>
          </a:prstGeom>
        </p:spPr>
      </p:pic>
      <p:sp>
        <p:nvSpPr>
          <p:cNvPr id="6" name="TextBox 5">
            <a:extLst>
              <a:ext uri="{FF2B5EF4-FFF2-40B4-BE49-F238E27FC236}">
                <a16:creationId xmlns:a16="http://schemas.microsoft.com/office/drawing/2014/main" id="{B8555F8B-E627-AAFF-0907-955B7015614A}"/>
              </a:ext>
            </a:extLst>
          </p:cNvPr>
          <p:cNvSpPr txBox="1"/>
          <p:nvPr/>
        </p:nvSpPr>
        <p:spPr>
          <a:xfrm>
            <a:off x="688157" y="4647415"/>
            <a:ext cx="6287677" cy="646331"/>
          </a:xfrm>
          <a:prstGeom prst="rect">
            <a:avLst/>
          </a:prstGeom>
          <a:noFill/>
        </p:spPr>
        <p:txBody>
          <a:bodyPr wrap="square" rtlCol="0">
            <a:spAutoFit/>
          </a:bodyPr>
          <a:lstStyle/>
          <a:p>
            <a:r>
              <a:rPr lang="en-IN" sz="3600" u="sng" dirty="0">
                <a:solidFill>
                  <a:srgbClr val="FF0000"/>
                </a:solidFill>
                <a:latin typeface="Algerian" panose="04020705040A02060702" pitchFamily="82" charset="0"/>
              </a:rPr>
              <a:t>Final Feature selection</a:t>
            </a:r>
          </a:p>
        </p:txBody>
      </p:sp>
      <p:sp>
        <p:nvSpPr>
          <p:cNvPr id="7" name="TextBox 6">
            <a:extLst>
              <a:ext uri="{FF2B5EF4-FFF2-40B4-BE49-F238E27FC236}">
                <a16:creationId xmlns:a16="http://schemas.microsoft.com/office/drawing/2014/main" id="{7140B9AC-48B6-BF10-8A5C-841C65F24C40}"/>
              </a:ext>
            </a:extLst>
          </p:cNvPr>
          <p:cNvSpPr txBox="1"/>
          <p:nvPr/>
        </p:nvSpPr>
        <p:spPr>
          <a:xfrm>
            <a:off x="311084" y="5293746"/>
            <a:ext cx="6721312" cy="707886"/>
          </a:xfrm>
          <a:prstGeom prst="rect">
            <a:avLst/>
          </a:prstGeom>
          <a:noFill/>
        </p:spPr>
        <p:txBody>
          <a:bodyPr wrap="square" rtlCol="0">
            <a:spAutoFit/>
          </a:bodyPr>
          <a:lstStyle/>
          <a:p>
            <a:r>
              <a:rPr lang="en-IN" sz="2000" b="1" dirty="0">
                <a:solidFill>
                  <a:schemeClr val="bg1"/>
                </a:solidFill>
                <a:latin typeface="Bahnschrift Condensed" panose="020B0502040204020203" pitchFamily="34" charset="0"/>
              </a:rPr>
              <a:t>Based on the Feature importance we have eliminated a few features and finalised the features having high importance score</a:t>
            </a:r>
          </a:p>
        </p:txBody>
      </p:sp>
    </p:spTree>
    <p:extLst>
      <p:ext uri="{BB962C8B-B14F-4D97-AF65-F5344CB8AC3E}">
        <p14:creationId xmlns:p14="http://schemas.microsoft.com/office/powerpoint/2010/main" val="29212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98E13B-7654-A0A2-EF1F-F33A3CCDFE94}"/>
              </a:ext>
            </a:extLst>
          </p:cNvPr>
          <p:cNvSpPr>
            <a:spLocks noGrp="1"/>
          </p:cNvSpPr>
          <p:nvPr>
            <p:ph idx="1"/>
          </p:nvPr>
        </p:nvSpPr>
        <p:spPr>
          <a:xfrm>
            <a:off x="273377" y="197962"/>
            <a:ext cx="5561815" cy="6391373"/>
          </a:xfrm>
        </p:spPr>
        <p:txBody>
          <a:bodyPr>
            <a:normAutofit fontScale="92500"/>
          </a:bodyPr>
          <a:lstStyle/>
          <a:p>
            <a:pPr marL="0" indent="0" algn="l" rtl="0">
              <a:buNone/>
            </a:pPr>
            <a:r>
              <a:rPr lang="en-US" sz="4200" i="0" u="sng" dirty="0">
                <a:solidFill>
                  <a:srgbClr val="FF0000"/>
                </a:solidFill>
                <a:effectLst/>
                <a:latin typeface="Algerian" panose="04020705040A02060702" pitchFamily="82" charset="0"/>
              </a:rPr>
              <a:t>Detecting Outliers</a:t>
            </a:r>
          </a:p>
          <a:p>
            <a:pPr algn="l" rtl="0">
              <a:buFont typeface="+mj-lt"/>
              <a:buAutoNum type="arabicPeriod"/>
            </a:pPr>
            <a:r>
              <a:rPr lang="en-US" b="0" i="0" dirty="0">
                <a:solidFill>
                  <a:srgbClr val="000000"/>
                </a:solidFill>
                <a:effectLst/>
                <a:latin typeface="Bahnschrift" panose="020B0502040204020203" pitchFamily="34" charset="0"/>
              </a:rPr>
              <a:t>Plotted outliers for all features using boxplot</a:t>
            </a:r>
          </a:p>
          <a:p>
            <a:pPr algn="l" rtl="0">
              <a:buFont typeface="+mj-lt"/>
              <a:buAutoNum type="arabicPeriod"/>
            </a:pPr>
            <a:r>
              <a:rPr lang="en-US" b="0" i="0" dirty="0">
                <a:solidFill>
                  <a:srgbClr val="000000"/>
                </a:solidFill>
                <a:effectLst/>
                <a:latin typeface="Bahnschrift" panose="020B0502040204020203" pitchFamily="34" charset="0"/>
              </a:rPr>
              <a:t>If outliers were very high in number then used z-scores also to plot outliers</a:t>
            </a:r>
          </a:p>
          <a:p>
            <a:pPr algn="l" rtl="0">
              <a:buFont typeface="+mj-lt"/>
              <a:buAutoNum type="arabicPeriod"/>
            </a:pPr>
            <a:r>
              <a:rPr lang="en-US" b="0" i="0" dirty="0">
                <a:solidFill>
                  <a:srgbClr val="000000"/>
                </a:solidFill>
                <a:effectLst/>
                <a:latin typeface="Bahnschrift" panose="020B0502040204020203" pitchFamily="34" charset="0"/>
              </a:rPr>
              <a:t>Then took the intersection (common) of both boxplot and z-scores to get outliers</a:t>
            </a:r>
          </a:p>
          <a:p>
            <a:pPr algn="l" rtl="0">
              <a:buFont typeface="+mj-lt"/>
              <a:buAutoNum type="arabicPeriod"/>
            </a:pPr>
            <a:r>
              <a:rPr lang="en-US" b="0" i="0" dirty="0">
                <a:solidFill>
                  <a:srgbClr val="000000"/>
                </a:solidFill>
                <a:effectLst/>
                <a:latin typeface="Bahnschrift" panose="020B0502040204020203" pitchFamily="34" charset="0"/>
              </a:rPr>
              <a:t>Checked outliers for each columns.</a:t>
            </a:r>
          </a:p>
          <a:p>
            <a:pPr algn="l" rtl="0">
              <a:buFont typeface="+mj-lt"/>
              <a:buAutoNum type="arabicPeriod"/>
            </a:pPr>
            <a:r>
              <a:rPr lang="en-US" b="0" i="0" dirty="0">
                <a:solidFill>
                  <a:srgbClr val="000000"/>
                </a:solidFill>
                <a:effectLst/>
                <a:latin typeface="Bahnschrift" panose="020B0502040204020203" pitchFamily="34" charset="0"/>
              </a:rPr>
              <a:t>Decided to keep the outliers as it was not confirmed whether they were measurement or data entry errors.</a:t>
            </a:r>
          </a:p>
          <a:p>
            <a:endParaRPr lang="en-IN" dirty="0"/>
          </a:p>
        </p:txBody>
      </p:sp>
      <p:sp>
        <p:nvSpPr>
          <p:cNvPr id="2" name="AutoShape 2" descr="Search in sidebar query">
            <a:extLst>
              <a:ext uri="{FF2B5EF4-FFF2-40B4-BE49-F238E27FC236}">
                <a16:creationId xmlns:a16="http://schemas.microsoft.com/office/drawing/2014/main" id="{1928DEE5-6C34-A1D3-5065-9596ABC49843}"/>
              </a:ext>
            </a:extLst>
          </p:cNvPr>
          <p:cNvSpPr>
            <a:spLocks noChangeAspect="1" noChangeArrowheads="1"/>
          </p:cNvSpPr>
          <p:nvPr/>
        </p:nvSpPr>
        <p:spPr bwMode="auto">
          <a:xfrm>
            <a:off x="3808429" y="1141429"/>
            <a:ext cx="2439971" cy="24399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F7709C5-1DD7-8124-0F02-3697A808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192" y="976259"/>
            <a:ext cx="6241493" cy="4905482"/>
          </a:xfrm>
          <a:prstGeom prst="rect">
            <a:avLst/>
          </a:prstGeom>
        </p:spPr>
      </p:pic>
    </p:spTree>
    <p:extLst>
      <p:ext uri="{BB962C8B-B14F-4D97-AF65-F5344CB8AC3E}">
        <p14:creationId xmlns:p14="http://schemas.microsoft.com/office/powerpoint/2010/main" val="369373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052-B927-2E0A-69E6-D63A6E9DF634}"/>
              </a:ext>
            </a:extLst>
          </p:cNvPr>
          <p:cNvSpPr>
            <a:spLocks noGrp="1"/>
          </p:cNvSpPr>
          <p:nvPr>
            <p:ph type="title"/>
          </p:nvPr>
        </p:nvSpPr>
        <p:spPr>
          <a:xfrm>
            <a:off x="471340" y="0"/>
            <a:ext cx="10576072" cy="631596"/>
          </a:xfrm>
        </p:spPr>
        <p:txBody>
          <a:bodyPr>
            <a:normAutofit/>
          </a:bodyPr>
          <a:lstStyle/>
          <a:p>
            <a:r>
              <a:rPr lang="en-IN" u="sng" dirty="0">
                <a:solidFill>
                  <a:srgbClr val="FF0000"/>
                </a:solidFill>
                <a:latin typeface="Algerian" panose="04020705040A02060702" pitchFamily="82" charset="0"/>
              </a:rPr>
              <a:t>Feature </a:t>
            </a:r>
            <a:r>
              <a:rPr lang="en-IN" u="sng" dirty="0" err="1">
                <a:solidFill>
                  <a:srgbClr val="FF0000"/>
                </a:solidFill>
                <a:latin typeface="Algerian" panose="04020705040A02060702" pitchFamily="82" charset="0"/>
              </a:rPr>
              <a:t>IMportance</a:t>
            </a:r>
            <a:endParaRPr lang="en-IN" u="sng"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48E3F4E-9B30-C75A-333F-250BD7776162}"/>
              </a:ext>
            </a:extLst>
          </p:cNvPr>
          <p:cNvSpPr>
            <a:spLocks noGrp="1"/>
          </p:cNvSpPr>
          <p:nvPr>
            <p:ph idx="1"/>
          </p:nvPr>
        </p:nvSpPr>
        <p:spPr>
          <a:xfrm>
            <a:off x="355076" y="518474"/>
            <a:ext cx="11720660" cy="4157221"/>
          </a:xfrm>
        </p:spPr>
        <p:txBody>
          <a:bodyPr>
            <a:normAutofit/>
          </a:bodyPr>
          <a:lstStyle/>
          <a:p>
            <a:r>
              <a:rPr lang="en-US" sz="1800" dirty="0">
                <a:solidFill>
                  <a:schemeClr val="bg1"/>
                </a:solidFill>
                <a:latin typeface="Bahnschrift Condensed" panose="020B0502040204020203" pitchFamily="34" charset="0"/>
              </a:rPr>
              <a:t>Mutual information score measures the mutual dependency between two variables based on entropy estimations </a:t>
            </a:r>
          </a:p>
          <a:p>
            <a:pPr algn="l"/>
            <a:r>
              <a:rPr lang="en-US" sz="1800" dirty="0">
                <a:solidFill>
                  <a:schemeClr val="bg1"/>
                </a:solidFill>
                <a:latin typeface="Bahnschrift Condensed" panose="020B0502040204020203" pitchFamily="34" charset="0"/>
              </a:rPr>
              <a:t>Higher values of mutual information show a higher degree of dependency which indicates that the independent variable will be useful for predicting the target.</a:t>
            </a:r>
            <a:r>
              <a:rPr lang="en-US" sz="1800" b="0" i="0" dirty="0">
                <a:solidFill>
                  <a:srgbClr val="000000"/>
                </a:solidFill>
                <a:effectLst/>
                <a:latin typeface="Bahnschrift Condensed" panose="020B0502040204020203" pitchFamily="34" charset="0"/>
              </a:rPr>
              <a:t> Mutual information allows us not only to better understand our data but also to identify the predictor variables that are completely independent of the target.</a:t>
            </a:r>
          </a:p>
          <a:p>
            <a:pPr algn="l"/>
            <a:r>
              <a:rPr lang="en-US" sz="1800" b="0" i="0" dirty="0">
                <a:solidFill>
                  <a:srgbClr val="000000"/>
                </a:solidFill>
                <a:effectLst/>
                <a:latin typeface="Bahnschrift Condensed" panose="020B0502040204020203" pitchFamily="34" charset="0"/>
              </a:rPr>
              <a:t>As shown above, Voice Mail Plan and international calls have a mutual information score really close to 0, meaning those variables do not have a strong relationship with the target. This information is in line with the conclusions we have previously drawn by visualizing the data. In the following steps, we should consider removing those variables from the data set before training as they do not provide useful information for predicting the outcome.</a:t>
            </a:r>
          </a:p>
          <a:p>
            <a:endParaRPr lang="en-IN" sz="2000" dirty="0">
              <a:solidFill>
                <a:schemeClr val="bg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4FEC0080-22FB-5EB3-67C7-8FCB60C56939}"/>
              </a:ext>
            </a:extLst>
          </p:cNvPr>
          <p:cNvPicPr>
            <a:picLocks noChangeAspect="1"/>
          </p:cNvPicPr>
          <p:nvPr/>
        </p:nvPicPr>
        <p:blipFill>
          <a:blip r:embed="rId2"/>
          <a:stretch>
            <a:fillRect/>
          </a:stretch>
        </p:blipFill>
        <p:spPr>
          <a:xfrm>
            <a:off x="4798244" y="3429000"/>
            <a:ext cx="5611765" cy="3306808"/>
          </a:xfrm>
          <a:prstGeom prst="rect">
            <a:avLst/>
          </a:prstGeom>
        </p:spPr>
      </p:pic>
      <p:pic>
        <p:nvPicPr>
          <p:cNvPr id="7" name="Picture 6">
            <a:extLst>
              <a:ext uri="{FF2B5EF4-FFF2-40B4-BE49-F238E27FC236}">
                <a16:creationId xmlns:a16="http://schemas.microsoft.com/office/drawing/2014/main" id="{0001C89B-A212-F48C-CCF9-7F752DA913F0}"/>
              </a:ext>
            </a:extLst>
          </p:cNvPr>
          <p:cNvPicPr>
            <a:picLocks noChangeAspect="1"/>
          </p:cNvPicPr>
          <p:nvPr/>
        </p:nvPicPr>
        <p:blipFill>
          <a:blip r:embed="rId3"/>
          <a:stretch>
            <a:fillRect/>
          </a:stretch>
        </p:blipFill>
        <p:spPr>
          <a:xfrm>
            <a:off x="1715626" y="3429000"/>
            <a:ext cx="3082618" cy="3306808"/>
          </a:xfrm>
          <a:prstGeom prst="rect">
            <a:avLst/>
          </a:prstGeom>
        </p:spPr>
      </p:pic>
    </p:spTree>
    <p:extLst>
      <p:ext uri="{BB962C8B-B14F-4D97-AF65-F5344CB8AC3E}">
        <p14:creationId xmlns:p14="http://schemas.microsoft.com/office/powerpoint/2010/main" val="14847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2305-5D0E-F3E6-3A76-5F636007F263}"/>
              </a:ext>
            </a:extLst>
          </p:cNvPr>
          <p:cNvSpPr>
            <a:spLocks noGrp="1"/>
          </p:cNvSpPr>
          <p:nvPr>
            <p:ph type="title"/>
          </p:nvPr>
        </p:nvSpPr>
        <p:spPr>
          <a:xfrm>
            <a:off x="556181" y="113122"/>
            <a:ext cx="10491230" cy="838985"/>
          </a:xfrm>
        </p:spPr>
        <p:txBody>
          <a:bodyPr>
            <a:normAutofit fontScale="90000"/>
          </a:bodyPr>
          <a:lstStyle/>
          <a:p>
            <a:r>
              <a:rPr lang="en-IN" i="0" u="sng" dirty="0">
                <a:solidFill>
                  <a:srgbClr val="FF0000"/>
                </a:solidFill>
                <a:effectLst/>
                <a:latin typeface="Algerian" panose="04020705040A02060702" pitchFamily="82" charset="0"/>
              </a:rPr>
              <a:t>Feature Engineering</a:t>
            </a:r>
            <a:br>
              <a:rPr lang="en-IN" b="1" i="0" dirty="0">
                <a:solidFill>
                  <a:srgbClr val="000000"/>
                </a:solidFill>
                <a:effectLst/>
                <a:latin typeface="Helvetica Neue"/>
              </a:rPr>
            </a:br>
            <a:endParaRPr lang="en-IN" dirty="0"/>
          </a:p>
        </p:txBody>
      </p:sp>
      <p:sp>
        <p:nvSpPr>
          <p:cNvPr id="5" name="TextBox 4">
            <a:extLst>
              <a:ext uri="{FF2B5EF4-FFF2-40B4-BE49-F238E27FC236}">
                <a16:creationId xmlns:a16="http://schemas.microsoft.com/office/drawing/2014/main" id="{A22DECCD-7E1E-4679-C593-519E2751F927}"/>
              </a:ext>
            </a:extLst>
          </p:cNvPr>
          <p:cNvSpPr txBox="1"/>
          <p:nvPr/>
        </p:nvSpPr>
        <p:spPr>
          <a:xfrm>
            <a:off x="622169" y="952107"/>
            <a:ext cx="11378153" cy="1477328"/>
          </a:xfrm>
          <a:prstGeom prst="rect">
            <a:avLst/>
          </a:prstGeom>
          <a:noFill/>
        </p:spPr>
        <p:txBody>
          <a:bodyPr wrap="square">
            <a:spAutoFit/>
          </a:bodyPr>
          <a:lstStyle/>
          <a:p>
            <a:pPr algn="l" rtl="0"/>
            <a:r>
              <a:rPr lang="en-US" b="1" i="0" u="sng" dirty="0">
                <a:solidFill>
                  <a:srgbClr val="FF0000"/>
                </a:solidFill>
                <a:effectLst/>
                <a:latin typeface="Algerian" panose="04020705040A02060702" pitchFamily="82" charset="0"/>
              </a:rPr>
              <a:t>Mutual Information Gain</a:t>
            </a:r>
          </a:p>
          <a:p>
            <a:pPr algn="l" rtl="0"/>
            <a:r>
              <a:rPr lang="en-US" b="0" i="0" dirty="0">
                <a:solidFill>
                  <a:srgbClr val="000000"/>
                </a:solidFill>
                <a:effectLst/>
                <a:latin typeface="Bahnschrift Condensed" panose="020B0502040204020203" pitchFamily="34" charset="0"/>
              </a:rPr>
              <a:t>Information Gain measures the reduction in entropy or surprise by splitting a dataset according to a given value of a random variable. A larger information gain suggests a lower entropy group or groups of samples, and hence less surprise. Lower probability events have more information, higher probability events have less information. Entropy quantifies how much information there is in a random variable, or more specifically its probability distribution. A skewed distribution has a low entropy, whereas a distribution where events have equal probability has a larger entropy.</a:t>
            </a:r>
          </a:p>
        </p:txBody>
      </p:sp>
      <p:sp>
        <p:nvSpPr>
          <p:cNvPr id="7" name="TextBox 6">
            <a:extLst>
              <a:ext uri="{FF2B5EF4-FFF2-40B4-BE49-F238E27FC236}">
                <a16:creationId xmlns:a16="http://schemas.microsoft.com/office/drawing/2014/main" id="{EC612B4D-B713-B4EB-C714-60BBE7B7B5EF}"/>
              </a:ext>
            </a:extLst>
          </p:cNvPr>
          <p:cNvSpPr txBox="1"/>
          <p:nvPr/>
        </p:nvSpPr>
        <p:spPr>
          <a:xfrm>
            <a:off x="622169" y="575034"/>
            <a:ext cx="9125146" cy="369332"/>
          </a:xfrm>
          <a:prstGeom prst="rect">
            <a:avLst/>
          </a:prstGeom>
          <a:noFill/>
        </p:spPr>
        <p:txBody>
          <a:bodyPr wrap="square">
            <a:spAutoFit/>
          </a:bodyPr>
          <a:lstStyle/>
          <a:p>
            <a:r>
              <a:rPr lang="en-US" b="1" i="0" dirty="0">
                <a:solidFill>
                  <a:srgbClr val="FF0000"/>
                </a:solidFill>
                <a:effectLst/>
                <a:latin typeface="Bahnschrift Condensed" panose="020B0502040204020203" pitchFamily="34" charset="0"/>
              </a:rPr>
              <a:t>Mutual Information Gain / </a:t>
            </a:r>
            <a:r>
              <a:rPr lang="en-US" b="1" i="0" dirty="0" err="1">
                <a:solidFill>
                  <a:srgbClr val="FF0000"/>
                </a:solidFill>
                <a:effectLst/>
                <a:latin typeface="Bahnschrift Condensed" panose="020B0502040204020203" pitchFamily="34" charset="0"/>
              </a:rPr>
              <a:t>Anova</a:t>
            </a:r>
            <a:r>
              <a:rPr lang="en-US" b="1" i="0" dirty="0">
                <a:solidFill>
                  <a:srgbClr val="FF0000"/>
                </a:solidFill>
                <a:effectLst/>
                <a:latin typeface="Bahnschrift Condensed" panose="020B0502040204020203" pitchFamily="34" charset="0"/>
              </a:rPr>
              <a:t> Test</a:t>
            </a:r>
            <a:endParaRPr lang="en-US" b="1" i="0" dirty="0">
              <a:solidFill>
                <a:srgbClr val="000000"/>
              </a:solidFill>
              <a:effectLst/>
              <a:latin typeface="Helvetica Neue"/>
            </a:endParaRPr>
          </a:p>
        </p:txBody>
      </p:sp>
      <p:pic>
        <p:nvPicPr>
          <p:cNvPr id="9" name="Picture 8">
            <a:extLst>
              <a:ext uri="{FF2B5EF4-FFF2-40B4-BE49-F238E27FC236}">
                <a16:creationId xmlns:a16="http://schemas.microsoft.com/office/drawing/2014/main" id="{58DDE5B9-9532-816B-40C4-79E2D088210B}"/>
              </a:ext>
            </a:extLst>
          </p:cNvPr>
          <p:cNvPicPr>
            <a:picLocks noChangeAspect="1"/>
          </p:cNvPicPr>
          <p:nvPr/>
        </p:nvPicPr>
        <p:blipFill>
          <a:blip r:embed="rId2"/>
          <a:stretch>
            <a:fillRect/>
          </a:stretch>
        </p:blipFill>
        <p:spPr>
          <a:xfrm>
            <a:off x="1505486" y="2429435"/>
            <a:ext cx="2500906" cy="4389500"/>
          </a:xfrm>
          <a:prstGeom prst="rect">
            <a:avLst/>
          </a:prstGeom>
        </p:spPr>
      </p:pic>
      <p:pic>
        <p:nvPicPr>
          <p:cNvPr id="11" name="Picture 10">
            <a:extLst>
              <a:ext uri="{FF2B5EF4-FFF2-40B4-BE49-F238E27FC236}">
                <a16:creationId xmlns:a16="http://schemas.microsoft.com/office/drawing/2014/main" id="{8FBE45C4-A53B-7CC2-BB3C-CCFE92D6659B}"/>
              </a:ext>
            </a:extLst>
          </p:cNvPr>
          <p:cNvPicPr>
            <a:picLocks noChangeAspect="1"/>
          </p:cNvPicPr>
          <p:nvPr/>
        </p:nvPicPr>
        <p:blipFill>
          <a:blip r:embed="rId3"/>
          <a:stretch>
            <a:fillRect/>
          </a:stretch>
        </p:blipFill>
        <p:spPr>
          <a:xfrm>
            <a:off x="4006391" y="2437176"/>
            <a:ext cx="7430733" cy="4381759"/>
          </a:xfrm>
          <a:prstGeom prst="rect">
            <a:avLst/>
          </a:prstGeom>
        </p:spPr>
      </p:pic>
    </p:spTree>
    <p:extLst>
      <p:ext uri="{BB962C8B-B14F-4D97-AF65-F5344CB8AC3E}">
        <p14:creationId xmlns:p14="http://schemas.microsoft.com/office/powerpoint/2010/main" val="413223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F70F9-D9C1-4121-0461-4CE19132F70B}"/>
              </a:ext>
            </a:extLst>
          </p:cNvPr>
          <p:cNvSpPr>
            <a:spLocks noGrp="1"/>
          </p:cNvSpPr>
          <p:nvPr>
            <p:ph idx="1"/>
          </p:nvPr>
        </p:nvSpPr>
        <p:spPr>
          <a:xfrm>
            <a:off x="405354" y="131976"/>
            <a:ext cx="10812544" cy="6617616"/>
          </a:xfrm>
        </p:spPr>
        <p:txBody>
          <a:bodyPr/>
          <a:lstStyle/>
          <a:p>
            <a:pPr algn="l">
              <a:lnSpc>
                <a:spcPct val="100000"/>
              </a:lnSpc>
              <a:spcBef>
                <a:spcPts val="600"/>
              </a:spcBef>
              <a:buFont typeface="+mj-lt"/>
              <a:buAutoNum type="arabicPeriod"/>
            </a:pPr>
            <a:r>
              <a:rPr lang="en-IN" sz="2000" b="0" i="0" dirty="0">
                <a:solidFill>
                  <a:srgbClr val="000000"/>
                </a:solidFill>
                <a:effectLst/>
                <a:latin typeface="Bahnschrift Condensed" panose="020B0502040204020203" pitchFamily="34" charset="0"/>
              </a:rPr>
              <a:t>('</a:t>
            </a:r>
            <a:r>
              <a:rPr lang="en-IN" sz="2000" b="0" i="0" dirty="0" err="1">
                <a:solidFill>
                  <a:srgbClr val="000000"/>
                </a:solidFill>
                <a:effectLst/>
                <a:latin typeface="Bahnschrift Condensed" panose="020B0502040204020203" pitchFamily="34" charset="0"/>
              </a:rPr>
              <a:t>total_charge</a:t>
            </a:r>
            <a:r>
              <a:rPr lang="en-IN" sz="2000" b="0" i="0" dirty="0">
                <a:solidFill>
                  <a:srgbClr val="000000"/>
                </a:solidFill>
                <a:effectLst/>
                <a:latin typeface="Bahnschrift Condensed" panose="020B0502040204020203" pitchFamily="34" charset="0"/>
              </a:rPr>
              <a:t>', '</a:t>
            </a:r>
            <a:r>
              <a:rPr lang="en-IN" sz="2000" b="0" i="0" dirty="0" err="1">
                <a:solidFill>
                  <a:srgbClr val="000000"/>
                </a:solidFill>
                <a:effectLst/>
                <a:latin typeface="Bahnschrift Condensed" panose="020B0502040204020203" pitchFamily="34" charset="0"/>
              </a:rPr>
              <a:t>customer_service_calls</a:t>
            </a:r>
            <a:r>
              <a:rPr lang="en-IN" sz="2000" b="0" i="0" dirty="0">
                <a:solidFill>
                  <a:srgbClr val="000000"/>
                </a:solidFill>
                <a:effectLst/>
                <a:latin typeface="Bahnschrift Condensed" panose="020B0502040204020203" pitchFamily="34" charset="0"/>
              </a:rPr>
              <a:t>', '</a:t>
            </a:r>
            <a:r>
              <a:rPr lang="en-IN" sz="2000" b="0" i="0" dirty="0" err="1">
                <a:solidFill>
                  <a:srgbClr val="000000"/>
                </a:solidFill>
                <a:effectLst/>
                <a:latin typeface="Bahnschrift Condensed" panose="020B0502040204020203" pitchFamily="34" charset="0"/>
              </a:rPr>
              <a:t>international_plan</a:t>
            </a:r>
            <a:r>
              <a:rPr lang="en-IN" sz="2000" b="0" i="0" dirty="0">
                <a:solidFill>
                  <a:srgbClr val="000000"/>
                </a:solidFill>
                <a:effectLst/>
                <a:latin typeface="Bahnschrift Condensed" panose="020B0502040204020203" pitchFamily="34" charset="0"/>
              </a:rPr>
              <a:t>') == important features</a:t>
            </a:r>
          </a:p>
          <a:p>
            <a:pPr algn="l">
              <a:lnSpc>
                <a:spcPct val="100000"/>
              </a:lnSpc>
              <a:spcBef>
                <a:spcPts val="600"/>
              </a:spcBef>
              <a:buFont typeface="+mj-lt"/>
              <a:buAutoNum type="arabicPeriod"/>
            </a:pPr>
            <a:r>
              <a:rPr lang="en-IN" sz="2000" b="0" i="0" dirty="0">
                <a:solidFill>
                  <a:srgbClr val="000000"/>
                </a:solidFill>
                <a:effectLst/>
                <a:latin typeface="Bahnschrift Condensed" panose="020B0502040204020203" pitchFamily="34" charset="0"/>
              </a:rPr>
              <a:t>('</a:t>
            </a:r>
            <a:r>
              <a:rPr lang="en-IN" sz="2000" b="0" i="0" dirty="0" err="1">
                <a:solidFill>
                  <a:srgbClr val="000000"/>
                </a:solidFill>
                <a:effectLst/>
                <a:latin typeface="Bahnschrift Condensed" panose="020B0502040204020203" pitchFamily="34" charset="0"/>
              </a:rPr>
              <a:t>day_mins</a:t>
            </a:r>
            <a:r>
              <a:rPr lang="en-IN" sz="2000" b="0" i="0" dirty="0">
                <a:solidFill>
                  <a:srgbClr val="000000"/>
                </a:solidFill>
                <a:effectLst/>
                <a:latin typeface="Bahnschrift Condensed" panose="020B0502040204020203" pitchFamily="34" charset="0"/>
              </a:rPr>
              <a:t>' &amp; '</a:t>
            </a:r>
            <a:r>
              <a:rPr lang="en-IN" sz="2000" b="0" i="0" dirty="0" err="1">
                <a:solidFill>
                  <a:srgbClr val="000000"/>
                </a:solidFill>
                <a:effectLst/>
                <a:latin typeface="Bahnschrift Condensed" panose="020B0502040204020203" pitchFamily="34" charset="0"/>
              </a:rPr>
              <a:t>day_charge</a:t>
            </a:r>
            <a:r>
              <a:rPr lang="en-IN" sz="2000" b="0" i="0" dirty="0">
                <a:solidFill>
                  <a:srgbClr val="000000"/>
                </a:solidFill>
                <a:effectLst/>
                <a:latin typeface="Bahnschrift Condensed" panose="020B0502040204020203" pitchFamily="34" charset="0"/>
              </a:rPr>
              <a:t>') == drop due to multicollinearity</a:t>
            </a:r>
          </a:p>
          <a:p>
            <a:pPr algn="l">
              <a:lnSpc>
                <a:spcPct val="100000"/>
              </a:lnSpc>
              <a:spcBef>
                <a:spcPts val="600"/>
              </a:spcBef>
              <a:buFont typeface="+mj-lt"/>
              <a:buAutoNum type="arabicPeriod"/>
            </a:pPr>
            <a:r>
              <a:rPr lang="en-IN" sz="2000" b="0" i="0" dirty="0">
                <a:solidFill>
                  <a:srgbClr val="000000"/>
                </a:solidFill>
                <a:effectLst/>
                <a:latin typeface="Bahnschrift Condensed" panose="020B0502040204020203" pitchFamily="34" charset="0"/>
              </a:rPr>
              <a:t>('total_charge','</a:t>
            </a:r>
            <a:r>
              <a:rPr lang="en-IN" sz="2000" b="0" i="0" dirty="0" err="1">
                <a:solidFill>
                  <a:srgbClr val="000000"/>
                </a:solidFill>
                <a:effectLst/>
                <a:latin typeface="Bahnschrift Condensed" panose="020B0502040204020203" pitchFamily="34" charset="0"/>
              </a:rPr>
              <a:t>customer_service_calls</a:t>
            </a:r>
            <a:r>
              <a:rPr lang="en-IN" sz="2000" b="0" i="0" dirty="0">
                <a:solidFill>
                  <a:srgbClr val="000000"/>
                </a:solidFill>
                <a:effectLst/>
                <a:latin typeface="Bahnschrift Condensed" panose="020B0502040204020203" pitchFamily="34" charset="0"/>
              </a:rPr>
              <a:t>', '</a:t>
            </a:r>
            <a:r>
              <a:rPr lang="en-IN" sz="2000" b="0" i="0" dirty="0" err="1">
                <a:solidFill>
                  <a:srgbClr val="000000"/>
                </a:solidFill>
                <a:effectLst/>
                <a:latin typeface="Bahnschrift Condensed" panose="020B0502040204020203" pitchFamily="34" charset="0"/>
              </a:rPr>
              <a:t>international_plan</a:t>
            </a:r>
            <a:r>
              <a:rPr lang="en-IN" sz="2000" b="0" i="0" dirty="0">
                <a:solidFill>
                  <a:srgbClr val="000000"/>
                </a:solidFill>
                <a:effectLst/>
                <a:latin typeface="Bahnschrift Condensed" panose="020B0502040204020203" pitchFamily="34" charset="0"/>
              </a:rPr>
              <a:t>', '</a:t>
            </a:r>
            <a:r>
              <a:rPr lang="en-IN" sz="2000" b="0" i="0" dirty="0" err="1">
                <a:solidFill>
                  <a:srgbClr val="000000"/>
                </a:solidFill>
                <a:effectLst/>
                <a:latin typeface="Bahnschrift Condensed" panose="020B0502040204020203" pitchFamily="34" charset="0"/>
              </a:rPr>
              <a:t>international_charge</a:t>
            </a:r>
            <a:r>
              <a:rPr lang="en-IN" sz="2000" b="0" i="0" dirty="0">
                <a:solidFill>
                  <a:srgbClr val="000000"/>
                </a:solidFill>
                <a:effectLst/>
                <a:latin typeface="Bahnschrift Condensed" panose="020B0502040204020203" pitchFamily="34" charset="0"/>
              </a:rPr>
              <a:t>') == final important features</a:t>
            </a:r>
          </a:p>
          <a:p>
            <a:pPr marL="0" indent="0" algn="l" rtl="0">
              <a:lnSpc>
                <a:spcPct val="100000"/>
              </a:lnSpc>
              <a:spcBef>
                <a:spcPts val="600"/>
              </a:spcBef>
              <a:buNone/>
            </a:pPr>
            <a:r>
              <a:rPr lang="en-US" b="1" i="0" dirty="0" err="1">
                <a:solidFill>
                  <a:srgbClr val="FF0000"/>
                </a:solidFill>
                <a:effectLst/>
                <a:latin typeface="Algerian" panose="04020705040A02060702" pitchFamily="82" charset="0"/>
              </a:rPr>
              <a:t>Anova</a:t>
            </a:r>
            <a:r>
              <a:rPr lang="en-US" b="1" i="0" dirty="0">
                <a:solidFill>
                  <a:srgbClr val="FF0000"/>
                </a:solidFill>
                <a:effectLst/>
                <a:latin typeface="Algerian" panose="04020705040A02060702" pitchFamily="82" charset="0"/>
              </a:rPr>
              <a:t> Test</a:t>
            </a:r>
          </a:p>
          <a:p>
            <a:pPr marL="0" indent="0" algn="l" rtl="0">
              <a:lnSpc>
                <a:spcPct val="100000"/>
              </a:lnSpc>
              <a:spcBef>
                <a:spcPts val="600"/>
              </a:spcBef>
              <a:buNone/>
            </a:pPr>
            <a:r>
              <a:rPr lang="en-US" sz="1600" b="0" i="0" dirty="0">
                <a:solidFill>
                  <a:srgbClr val="000000"/>
                </a:solidFill>
                <a:effectLst/>
                <a:latin typeface="Bahnschrift Condensed" panose="020B0502040204020203" pitchFamily="34" charset="0"/>
              </a:rPr>
              <a:t>1. Analysis of Variance is a statistical method, used to check the means of two or more groups that are significantly different from each other. It assumes Hypothesis as</a:t>
            </a:r>
          </a:p>
          <a:p>
            <a:pPr marL="0" indent="0" algn="l" rtl="0">
              <a:lnSpc>
                <a:spcPct val="100000"/>
              </a:lnSpc>
              <a:spcBef>
                <a:spcPts val="600"/>
              </a:spcBef>
              <a:buNone/>
            </a:pPr>
            <a:r>
              <a:rPr lang="en-US" sz="1600" b="0" i="0" dirty="0">
                <a:solidFill>
                  <a:srgbClr val="000000"/>
                </a:solidFill>
                <a:effectLst/>
                <a:latin typeface="Bahnschrift Condensed" panose="020B0502040204020203" pitchFamily="34" charset="0"/>
              </a:rPr>
              <a:t>2. H0: Means of all groups are equal.</a:t>
            </a:r>
          </a:p>
          <a:p>
            <a:pPr marL="0" indent="0" algn="l" rtl="0">
              <a:lnSpc>
                <a:spcPct val="100000"/>
              </a:lnSpc>
              <a:spcBef>
                <a:spcPts val="600"/>
              </a:spcBef>
              <a:buNone/>
            </a:pPr>
            <a:r>
              <a:rPr lang="en-US" sz="1600" b="0" i="0" dirty="0">
                <a:solidFill>
                  <a:srgbClr val="000000"/>
                </a:solidFill>
                <a:effectLst/>
                <a:latin typeface="Bahnschrift Condensed" panose="020B0502040204020203" pitchFamily="34" charset="0"/>
              </a:rPr>
              <a:t>3. H1: At least one mean of the groups are different.</a:t>
            </a:r>
          </a:p>
          <a:p>
            <a:pPr marL="0" indent="0" algn="l">
              <a:lnSpc>
                <a:spcPct val="100000"/>
              </a:lnSpc>
              <a:spcBef>
                <a:spcPts val="600"/>
              </a:spcBef>
              <a:buNone/>
            </a:pPr>
            <a:endParaRPr lang="en-IN" sz="2000" b="0" i="0" dirty="0">
              <a:solidFill>
                <a:srgbClr val="000000"/>
              </a:solidFill>
              <a:effectLst/>
              <a:latin typeface="Bahnschrift Condensed" panose="020B0502040204020203" pitchFamily="34" charset="0"/>
            </a:endParaRPr>
          </a:p>
          <a:p>
            <a:pPr>
              <a:lnSpc>
                <a:spcPct val="100000"/>
              </a:lnSpc>
              <a:spcBef>
                <a:spcPts val="600"/>
              </a:spcBef>
            </a:pPr>
            <a:endParaRPr lang="en-IN" dirty="0"/>
          </a:p>
        </p:txBody>
      </p:sp>
      <p:pic>
        <p:nvPicPr>
          <p:cNvPr id="5" name="Picture 4">
            <a:extLst>
              <a:ext uri="{FF2B5EF4-FFF2-40B4-BE49-F238E27FC236}">
                <a16:creationId xmlns:a16="http://schemas.microsoft.com/office/drawing/2014/main" id="{A89CC617-DF1B-4444-DA6B-A5D880E9762D}"/>
              </a:ext>
            </a:extLst>
          </p:cNvPr>
          <p:cNvPicPr>
            <a:picLocks noChangeAspect="1"/>
          </p:cNvPicPr>
          <p:nvPr/>
        </p:nvPicPr>
        <p:blipFill>
          <a:blip r:embed="rId2"/>
          <a:stretch>
            <a:fillRect/>
          </a:stretch>
        </p:blipFill>
        <p:spPr>
          <a:xfrm>
            <a:off x="7818706" y="2144322"/>
            <a:ext cx="2984412" cy="4581702"/>
          </a:xfrm>
          <a:prstGeom prst="rect">
            <a:avLst/>
          </a:prstGeom>
        </p:spPr>
      </p:pic>
      <p:pic>
        <p:nvPicPr>
          <p:cNvPr id="7" name="Picture 6">
            <a:extLst>
              <a:ext uri="{FF2B5EF4-FFF2-40B4-BE49-F238E27FC236}">
                <a16:creationId xmlns:a16="http://schemas.microsoft.com/office/drawing/2014/main" id="{E43EF4CF-2A99-5367-D175-B0F13B42A4C0}"/>
              </a:ext>
            </a:extLst>
          </p:cNvPr>
          <p:cNvPicPr>
            <a:picLocks noChangeAspect="1"/>
          </p:cNvPicPr>
          <p:nvPr/>
        </p:nvPicPr>
        <p:blipFill>
          <a:blip r:embed="rId3"/>
          <a:stretch>
            <a:fillRect/>
          </a:stretch>
        </p:blipFill>
        <p:spPr>
          <a:xfrm>
            <a:off x="922927" y="3052866"/>
            <a:ext cx="6264183" cy="3673158"/>
          </a:xfrm>
          <a:prstGeom prst="rect">
            <a:avLst/>
          </a:prstGeom>
        </p:spPr>
      </p:pic>
    </p:spTree>
    <p:extLst>
      <p:ext uri="{BB962C8B-B14F-4D97-AF65-F5344CB8AC3E}">
        <p14:creationId xmlns:p14="http://schemas.microsoft.com/office/powerpoint/2010/main" val="407160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6963-0A6F-CB4C-9548-59CA177FA06C}"/>
              </a:ext>
            </a:extLst>
          </p:cNvPr>
          <p:cNvSpPr>
            <a:spLocks noGrp="1"/>
          </p:cNvSpPr>
          <p:nvPr>
            <p:ph type="title"/>
          </p:nvPr>
        </p:nvSpPr>
        <p:spPr>
          <a:xfrm>
            <a:off x="650449" y="113122"/>
            <a:ext cx="10396962" cy="1395167"/>
          </a:xfrm>
        </p:spPr>
        <p:txBody>
          <a:bodyPr>
            <a:normAutofit fontScale="90000"/>
          </a:bodyPr>
          <a:lstStyle/>
          <a:p>
            <a:r>
              <a:rPr lang="en-US" b="1" i="0" u="sng" dirty="0">
                <a:solidFill>
                  <a:srgbClr val="FF0000"/>
                </a:solidFill>
                <a:effectLst/>
                <a:latin typeface="Algerian" panose="04020705040A02060702" pitchFamily="82" charset="0"/>
              </a:rPr>
              <a:t>Multicollinearity - Variance Inflation Factor (VIF)</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5D995FB2-CB64-BD1D-C183-F1974396C14A}"/>
              </a:ext>
            </a:extLst>
          </p:cNvPr>
          <p:cNvPicPr>
            <a:picLocks noGrp="1" noChangeAspect="1"/>
          </p:cNvPicPr>
          <p:nvPr>
            <p:ph idx="1"/>
          </p:nvPr>
        </p:nvPicPr>
        <p:blipFill>
          <a:blip r:embed="rId2"/>
          <a:stretch>
            <a:fillRect/>
          </a:stretch>
        </p:blipFill>
        <p:spPr>
          <a:xfrm>
            <a:off x="524106" y="1024525"/>
            <a:ext cx="2611224" cy="3795038"/>
          </a:xfrm>
        </p:spPr>
      </p:pic>
      <p:pic>
        <p:nvPicPr>
          <p:cNvPr id="7" name="Picture 6">
            <a:extLst>
              <a:ext uri="{FF2B5EF4-FFF2-40B4-BE49-F238E27FC236}">
                <a16:creationId xmlns:a16="http://schemas.microsoft.com/office/drawing/2014/main" id="{BEA4A59E-AE98-7F8D-90E5-768A3CB246E1}"/>
              </a:ext>
            </a:extLst>
          </p:cNvPr>
          <p:cNvPicPr>
            <a:picLocks noChangeAspect="1"/>
          </p:cNvPicPr>
          <p:nvPr/>
        </p:nvPicPr>
        <p:blipFill>
          <a:blip r:embed="rId3"/>
          <a:stretch>
            <a:fillRect/>
          </a:stretch>
        </p:blipFill>
        <p:spPr>
          <a:xfrm>
            <a:off x="3261673" y="1024525"/>
            <a:ext cx="2721875" cy="3613934"/>
          </a:xfrm>
          <a:prstGeom prst="rect">
            <a:avLst/>
          </a:prstGeom>
        </p:spPr>
      </p:pic>
      <p:pic>
        <p:nvPicPr>
          <p:cNvPr id="9" name="Picture 8">
            <a:extLst>
              <a:ext uri="{FF2B5EF4-FFF2-40B4-BE49-F238E27FC236}">
                <a16:creationId xmlns:a16="http://schemas.microsoft.com/office/drawing/2014/main" id="{3D2A336C-336D-9DE7-0FAE-19A47981A4FE}"/>
              </a:ext>
            </a:extLst>
          </p:cNvPr>
          <p:cNvPicPr>
            <a:picLocks noChangeAspect="1"/>
          </p:cNvPicPr>
          <p:nvPr/>
        </p:nvPicPr>
        <p:blipFill>
          <a:blip r:embed="rId4"/>
          <a:stretch>
            <a:fillRect/>
          </a:stretch>
        </p:blipFill>
        <p:spPr>
          <a:xfrm>
            <a:off x="6096000" y="1040697"/>
            <a:ext cx="2745728" cy="3778866"/>
          </a:xfrm>
          <a:prstGeom prst="rect">
            <a:avLst/>
          </a:prstGeom>
        </p:spPr>
      </p:pic>
      <p:sp>
        <p:nvSpPr>
          <p:cNvPr id="12" name="TextBox 11">
            <a:extLst>
              <a:ext uri="{FF2B5EF4-FFF2-40B4-BE49-F238E27FC236}">
                <a16:creationId xmlns:a16="http://schemas.microsoft.com/office/drawing/2014/main" id="{E3B8967E-8EF7-A5C7-FF11-434976559F85}"/>
              </a:ext>
            </a:extLst>
          </p:cNvPr>
          <p:cNvSpPr txBox="1"/>
          <p:nvPr/>
        </p:nvSpPr>
        <p:spPr>
          <a:xfrm>
            <a:off x="456853" y="4819563"/>
            <a:ext cx="2745729" cy="1477328"/>
          </a:xfrm>
          <a:prstGeom prst="rect">
            <a:avLst/>
          </a:prstGeom>
          <a:noFill/>
        </p:spPr>
        <p:txBody>
          <a:bodyPr wrap="square" rtlCol="0">
            <a:spAutoFit/>
          </a:bodyPr>
          <a:lstStyle/>
          <a:p>
            <a:r>
              <a:rPr lang="en-US" dirty="0">
                <a:solidFill>
                  <a:schemeClr val="bg1"/>
                </a:solidFill>
                <a:latin typeface="Bahnschrift Condensed" panose="020B0502040204020203" pitchFamily="34" charset="0"/>
              </a:rPr>
              <a:t>Deleted these variables as they are 100% related(from </a:t>
            </a:r>
            <a:r>
              <a:rPr lang="en-US" dirty="0" err="1">
                <a:solidFill>
                  <a:schemeClr val="bg1"/>
                </a:solidFill>
                <a:latin typeface="Bahnschrift Condensed" panose="020B0502040204020203" pitchFamily="34" charset="0"/>
              </a:rPr>
              <a:t>corelation</a:t>
            </a:r>
            <a:r>
              <a:rPr lang="en-US" dirty="0">
                <a:solidFill>
                  <a:schemeClr val="bg1"/>
                </a:solidFill>
                <a:latin typeface="Bahnschrift Condensed" panose="020B0502040204020203" pitchFamily="34" charset="0"/>
              </a:rPr>
              <a:t> matrix) to </a:t>
            </a:r>
            <a:r>
              <a:rPr lang="en-US" dirty="0" err="1">
                <a:solidFill>
                  <a:schemeClr val="bg1"/>
                </a:solidFill>
                <a:latin typeface="Bahnschrift Condensed" panose="020B0502040204020203" pitchFamily="34" charset="0"/>
              </a:rPr>
              <a:t>international_mins</a:t>
            </a:r>
            <a:r>
              <a:rPr lang="en-US" dirty="0">
                <a:solidFill>
                  <a:schemeClr val="bg1"/>
                </a:solidFill>
                <a:latin typeface="Bahnschrift Condensed" panose="020B0502040204020203" pitchFamily="34" charset="0"/>
              </a:rPr>
              <a:t>, </a:t>
            </a:r>
            <a:r>
              <a:rPr lang="en-US" dirty="0" err="1">
                <a:solidFill>
                  <a:schemeClr val="bg1"/>
                </a:solidFill>
                <a:latin typeface="Bahnschrift Condensed" panose="020B0502040204020203" pitchFamily="34" charset="0"/>
              </a:rPr>
              <a:t>night_mins,evening_mins,day_mins</a:t>
            </a:r>
            <a:r>
              <a:rPr lang="en-US" dirty="0">
                <a:solidFill>
                  <a:schemeClr val="bg1"/>
                </a:solidFill>
                <a:latin typeface="Bahnschrift Condensed" panose="020B0502040204020203" pitchFamily="34" charset="0"/>
              </a:rPr>
              <a:t> respectively</a:t>
            </a:r>
            <a:endParaRPr lang="en-IN" dirty="0">
              <a:solidFill>
                <a:schemeClr val="bg1"/>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86E20A36-94AC-1BFF-9807-590BA67D6775}"/>
              </a:ext>
            </a:extLst>
          </p:cNvPr>
          <p:cNvSpPr txBox="1"/>
          <p:nvPr/>
        </p:nvSpPr>
        <p:spPr>
          <a:xfrm>
            <a:off x="3247782" y="4638459"/>
            <a:ext cx="2246112" cy="646331"/>
          </a:xfrm>
          <a:prstGeom prst="rect">
            <a:avLst/>
          </a:prstGeom>
          <a:noFill/>
        </p:spPr>
        <p:txBody>
          <a:bodyPr wrap="square" rtlCol="0">
            <a:spAutoFit/>
          </a:bodyPr>
          <a:lstStyle/>
          <a:p>
            <a:r>
              <a:rPr lang="en-US" dirty="0">
                <a:solidFill>
                  <a:schemeClr val="bg1"/>
                </a:solidFill>
                <a:latin typeface="Bahnschrift Condensed" panose="020B0502040204020203" pitchFamily="34" charset="0"/>
              </a:rPr>
              <a:t>Again plotting </a:t>
            </a:r>
            <a:r>
              <a:rPr lang="en-US" dirty="0" err="1">
                <a:solidFill>
                  <a:schemeClr val="bg1"/>
                </a:solidFill>
                <a:latin typeface="Bahnschrift Condensed" panose="020B0502040204020203" pitchFamily="34" charset="0"/>
              </a:rPr>
              <a:t>vif</a:t>
            </a:r>
            <a:r>
              <a:rPr lang="en-US" dirty="0">
                <a:solidFill>
                  <a:schemeClr val="bg1"/>
                </a:solidFill>
                <a:latin typeface="Bahnschrift Condensed" panose="020B0502040204020203" pitchFamily="34" charset="0"/>
              </a:rPr>
              <a:t> for remaining 15 features</a:t>
            </a:r>
            <a:endParaRPr lang="en-IN" dirty="0">
              <a:solidFill>
                <a:schemeClr val="bg1"/>
              </a:solidFill>
              <a:latin typeface="Bahnschrift Condensed" panose="020B0502040204020203" pitchFamily="34" charset="0"/>
            </a:endParaRPr>
          </a:p>
        </p:txBody>
      </p:sp>
      <p:sp>
        <p:nvSpPr>
          <p:cNvPr id="14" name="TextBox 13">
            <a:extLst>
              <a:ext uri="{FF2B5EF4-FFF2-40B4-BE49-F238E27FC236}">
                <a16:creationId xmlns:a16="http://schemas.microsoft.com/office/drawing/2014/main" id="{3E6483DC-A3DB-3461-7008-A49D07F61A7F}"/>
              </a:ext>
            </a:extLst>
          </p:cNvPr>
          <p:cNvSpPr txBox="1"/>
          <p:nvPr/>
        </p:nvSpPr>
        <p:spPr>
          <a:xfrm>
            <a:off x="5983548" y="4819563"/>
            <a:ext cx="2721875" cy="646331"/>
          </a:xfrm>
          <a:prstGeom prst="rect">
            <a:avLst/>
          </a:prstGeom>
          <a:noFill/>
        </p:spPr>
        <p:txBody>
          <a:bodyPr wrap="square" rtlCol="0">
            <a:spAutoFit/>
          </a:bodyPr>
          <a:lstStyle/>
          <a:p>
            <a:r>
              <a:rPr lang="en-US" dirty="0">
                <a:solidFill>
                  <a:schemeClr val="bg1"/>
                </a:solidFill>
                <a:latin typeface="Bahnschrift Condensed" panose="020B0502040204020203" pitchFamily="34" charset="0"/>
              </a:rPr>
              <a:t>Deleting </a:t>
            </a:r>
            <a:r>
              <a:rPr lang="en-US" dirty="0" err="1">
                <a:solidFill>
                  <a:schemeClr val="bg1"/>
                </a:solidFill>
                <a:latin typeface="Bahnschrift Condensed" panose="020B0502040204020203" pitchFamily="34" charset="0"/>
              </a:rPr>
              <a:t>day_mins</a:t>
            </a:r>
            <a:r>
              <a:rPr lang="en-US" dirty="0">
                <a:solidFill>
                  <a:schemeClr val="bg1"/>
                </a:solidFill>
                <a:latin typeface="Bahnschrift Condensed" panose="020B0502040204020203" pitchFamily="34" charset="0"/>
              </a:rPr>
              <a:t> as it has 88% correlation with total charge</a:t>
            </a:r>
            <a:endParaRPr lang="en-IN" dirty="0">
              <a:solidFill>
                <a:schemeClr val="bg1"/>
              </a:solidFill>
              <a:latin typeface="Bahnschrift Condensed" panose="020B0502040204020203" pitchFamily="34" charset="0"/>
            </a:endParaRPr>
          </a:p>
        </p:txBody>
      </p:sp>
      <p:pic>
        <p:nvPicPr>
          <p:cNvPr id="15" name="Picture 14">
            <a:extLst>
              <a:ext uri="{FF2B5EF4-FFF2-40B4-BE49-F238E27FC236}">
                <a16:creationId xmlns:a16="http://schemas.microsoft.com/office/drawing/2014/main" id="{26F0E3F4-EACB-6019-3926-ACE7EE3FF1AD}"/>
              </a:ext>
            </a:extLst>
          </p:cNvPr>
          <p:cNvPicPr>
            <a:picLocks noChangeAspect="1"/>
          </p:cNvPicPr>
          <p:nvPr/>
        </p:nvPicPr>
        <p:blipFill>
          <a:blip r:embed="rId5"/>
          <a:stretch>
            <a:fillRect/>
          </a:stretch>
        </p:blipFill>
        <p:spPr>
          <a:xfrm>
            <a:off x="8904148" y="1040697"/>
            <a:ext cx="2748265" cy="3778866"/>
          </a:xfrm>
          <a:prstGeom prst="rect">
            <a:avLst/>
          </a:prstGeom>
        </p:spPr>
      </p:pic>
      <p:sp>
        <p:nvSpPr>
          <p:cNvPr id="16" name="TextBox 15">
            <a:extLst>
              <a:ext uri="{FF2B5EF4-FFF2-40B4-BE49-F238E27FC236}">
                <a16:creationId xmlns:a16="http://schemas.microsoft.com/office/drawing/2014/main" id="{845E09F2-73A7-273A-64D1-C074AA2FF3CD}"/>
              </a:ext>
            </a:extLst>
          </p:cNvPr>
          <p:cNvSpPr txBox="1"/>
          <p:nvPr/>
        </p:nvSpPr>
        <p:spPr>
          <a:xfrm>
            <a:off x="8904148" y="4819563"/>
            <a:ext cx="2582241" cy="646331"/>
          </a:xfrm>
          <a:prstGeom prst="rect">
            <a:avLst/>
          </a:prstGeom>
          <a:noFill/>
        </p:spPr>
        <p:txBody>
          <a:bodyPr wrap="square" rtlCol="0">
            <a:spAutoFit/>
          </a:bodyPr>
          <a:lstStyle/>
          <a:p>
            <a:r>
              <a:rPr lang="en-US" dirty="0">
                <a:solidFill>
                  <a:schemeClr val="bg1"/>
                </a:solidFill>
                <a:latin typeface="Bahnschrift Condensed" panose="020B0502040204020203" pitchFamily="34" charset="0"/>
              </a:rPr>
              <a:t>Now deleting more features can cause loss of information</a:t>
            </a:r>
            <a:endParaRPr lang="en-IN"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63126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68A0-DFE9-1BB9-1EEE-2D67676AE658}"/>
              </a:ext>
            </a:extLst>
          </p:cNvPr>
          <p:cNvSpPr>
            <a:spLocks noGrp="1"/>
          </p:cNvSpPr>
          <p:nvPr>
            <p:ph type="title"/>
          </p:nvPr>
        </p:nvSpPr>
        <p:spPr>
          <a:xfrm>
            <a:off x="207390" y="0"/>
            <a:ext cx="10840021" cy="791852"/>
          </a:xfrm>
        </p:spPr>
        <p:txBody>
          <a:bodyPr/>
          <a:lstStyle/>
          <a:p>
            <a:r>
              <a:rPr lang="en-IN" dirty="0">
                <a:solidFill>
                  <a:srgbClr val="FF0000"/>
                </a:solidFill>
                <a:latin typeface="Algerian" panose="04020705040A02060702" pitchFamily="82" charset="0"/>
              </a:rPr>
              <a:t>Model Evaluation</a:t>
            </a:r>
          </a:p>
        </p:txBody>
      </p:sp>
      <p:sp>
        <p:nvSpPr>
          <p:cNvPr id="3" name="Content Placeholder 2">
            <a:extLst>
              <a:ext uri="{FF2B5EF4-FFF2-40B4-BE49-F238E27FC236}">
                <a16:creationId xmlns:a16="http://schemas.microsoft.com/office/drawing/2014/main" id="{289E4F42-F4DE-9550-A010-B829928CB13D}"/>
              </a:ext>
            </a:extLst>
          </p:cNvPr>
          <p:cNvSpPr>
            <a:spLocks noGrp="1"/>
          </p:cNvSpPr>
          <p:nvPr>
            <p:ph idx="1"/>
          </p:nvPr>
        </p:nvSpPr>
        <p:spPr>
          <a:xfrm>
            <a:off x="301658" y="612743"/>
            <a:ext cx="10745753" cy="3506770"/>
          </a:xfrm>
        </p:spPr>
        <p:txBody>
          <a:bodyPr>
            <a:normAutofit/>
          </a:bodyPr>
          <a:lstStyle/>
          <a:p>
            <a:pPr marL="457200" indent="-457200">
              <a:buAutoNum type="arabicPeriod"/>
            </a:pPr>
            <a:r>
              <a:rPr lang="en-IN" dirty="0">
                <a:solidFill>
                  <a:schemeClr val="bg1"/>
                </a:solidFill>
                <a:latin typeface="Bahnschrift" panose="020B0502040204020203" pitchFamily="34" charset="0"/>
              </a:rPr>
              <a:t>Logistic Regression</a:t>
            </a:r>
          </a:p>
          <a:p>
            <a:pPr marL="457200" indent="-457200">
              <a:buAutoNum type="arabicPeriod"/>
            </a:pPr>
            <a:r>
              <a:rPr lang="en-IN" dirty="0">
                <a:solidFill>
                  <a:schemeClr val="bg1"/>
                </a:solidFill>
                <a:latin typeface="Bahnschrift" panose="020B0502040204020203" pitchFamily="34" charset="0"/>
              </a:rPr>
              <a:t>Random Forest</a:t>
            </a:r>
          </a:p>
          <a:p>
            <a:pPr marL="457200" indent="-457200">
              <a:buAutoNum type="arabicPeriod"/>
            </a:pPr>
            <a:r>
              <a:rPr lang="en-IN" dirty="0">
                <a:solidFill>
                  <a:schemeClr val="bg1"/>
                </a:solidFill>
                <a:latin typeface="Bahnschrift" panose="020B0502040204020203" pitchFamily="34" charset="0"/>
              </a:rPr>
              <a:t>Gaussian Naïve Bayes</a:t>
            </a:r>
          </a:p>
          <a:p>
            <a:pPr marL="457200" indent="-457200">
              <a:buAutoNum type="arabicPeriod"/>
            </a:pPr>
            <a:r>
              <a:rPr lang="en-IN" dirty="0">
                <a:solidFill>
                  <a:schemeClr val="bg1"/>
                </a:solidFill>
                <a:latin typeface="Bahnschrift" panose="020B0502040204020203" pitchFamily="34" charset="0"/>
              </a:rPr>
              <a:t>Support Vector Machine (SVM)</a:t>
            </a:r>
          </a:p>
          <a:p>
            <a:pPr marL="457200" indent="-457200">
              <a:buAutoNum type="arabicPeriod"/>
            </a:pPr>
            <a:r>
              <a:rPr lang="en-IN" dirty="0">
                <a:solidFill>
                  <a:schemeClr val="bg1"/>
                </a:solidFill>
                <a:latin typeface="Bahnschrift" panose="020B0502040204020203" pitchFamily="34" charset="0"/>
              </a:rPr>
              <a:t>Decision Tree</a:t>
            </a:r>
          </a:p>
          <a:p>
            <a:pPr marL="457200" indent="-457200">
              <a:buAutoNum type="arabicPeriod"/>
            </a:pPr>
            <a:r>
              <a:rPr lang="en-IN" dirty="0">
                <a:solidFill>
                  <a:schemeClr val="bg1"/>
                </a:solidFill>
                <a:latin typeface="Bahnschrift" panose="020B0502040204020203" pitchFamily="34" charset="0"/>
              </a:rPr>
              <a:t>XG Boosting</a:t>
            </a:r>
          </a:p>
        </p:txBody>
      </p:sp>
      <p:pic>
        <p:nvPicPr>
          <p:cNvPr id="8" name="Picture 7">
            <a:extLst>
              <a:ext uri="{FF2B5EF4-FFF2-40B4-BE49-F238E27FC236}">
                <a16:creationId xmlns:a16="http://schemas.microsoft.com/office/drawing/2014/main" id="{C63F4478-367F-E9AB-93C3-0C06E8A82D8D}"/>
              </a:ext>
            </a:extLst>
          </p:cNvPr>
          <p:cNvPicPr>
            <a:picLocks noChangeAspect="1"/>
          </p:cNvPicPr>
          <p:nvPr/>
        </p:nvPicPr>
        <p:blipFill>
          <a:blip r:embed="rId2"/>
          <a:stretch>
            <a:fillRect/>
          </a:stretch>
        </p:blipFill>
        <p:spPr>
          <a:xfrm>
            <a:off x="6871927" y="254525"/>
            <a:ext cx="4725969" cy="2677212"/>
          </a:xfrm>
          <a:prstGeom prst="rect">
            <a:avLst/>
          </a:prstGeom>
        </p:spPr>
      </p:pic>
      <p:sp>
        <p:nvSpPr>
          <p:cNvPr id="9" name="TextBox 8">
            <a:extLst>
              <a:ext uri="{FF2B5EF4-FFF2-40B4-BE49-F238E27FC236}">
                <a16:creationId xmlns:a16="http://schemas.microsoft.com/office/drawing/2014/main" id="{66E8C004-675D-E419-06C1-18BF1908EDE4}"/>
              </a:ext>
            </a:extLst>
          </p:cNvPr>
          <p:cNvSpPr txBox="1"/>
          <p:nvPr/>
        </p:nvSpPr>
        <p:spPr>
          <a:xfrm>
            <a:off x="6871926" y="2931737"/>
            <a:ext cx="4725969" cy="1200329"/>
          </a:xfrm>
          <a:prstGeom prst="rect">
            <a:avLst/>
          </a:prstGeom>
          <a:noFill/>
        </p:spPr>
        <p:txBody>
          <a:bodyPr wrap="square" rtlCol="0">
            <a:spAutoFit/>
          </a:bodyPr>
          <a:lstStyle/>
          <a:p>
            <a:pPr algn="l">
              <a:buFont typeface="+mj-lt"/>
              <a:buAutoNum type="arabicPeriod"/>
            </a:pPr>
            <a:r>
              <a:rPr lang="en-US" b="0" i="0" dirty="0">
                <a:solidFill>
                  <a:srgbClr val="000000"/>
                </a:solidFill>
                <a:effectLst/>
                <a:latin typeface="Helvetica Neue"/>
              </a:rPr>
              <a:t>Accuracy is high for DT, XG Boost &amp; SVM</a:t>
            </a:r>
          </a:p>
          <a:p>
            <a:pPr algn="l">
              <a:buFont typeface="+mj-lt"/>
              <a:buAutoNum type="arabicPeriod"/>
            </a:pPr>
            <a:r>
              <a:rPr lang="en-US" b="0" i="0" dirty="0">
                <a:solidFill>
                  <a:srgbClr val="000000"/>
                </a:solidFill>
                <a:effectLst/>
                <a:latin typeface="Helvetica Neue"/>
              </a:rPr>
              <a:t>F1 score is good for XG Boost &amp; SVM</a:t>
            </a:r>
          </a:p>
          <a:p>
            <a:pPr algn="l">
              <a:buFont typeface="+mj-lt"/>
              <a:buAutoNum type="arabicPeriod"/>
            </a:pPr>
            <a:r>
              <a:rPr lang="en-US" b="0" i="0" dirty="0">
                <a:solidFill>
                  <a:srgbClr val="000000"/>
                </a:solidFill>
                <a:effectLst/>
                <a:latin typeface="Helvetica Neue"/>
              </a:rPr>
              <a:t>F1 score is very low for all other models</a:t>
            </a:r>
          </a:p>
          <a:p>
            <a:endParaRPr lang="en-IN" dirty="0"/>
          </a:p>
        </p:txBody>
      </p:sp>
    </p:spTree>
    <p:extLst>
      <p:ext uri="{BB962C8B-B14F-4D97-AF65-F5344CB8AC3E}">
        <p14:creationId xmlns:p14="http://schemas.microsoft.com/office/powerpoint/2010/main" val="402268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72E7-D1D4-B956-33CF-B78D40459F8A}"/>
              </a:ext>
            </a:extLst>
          </p:cNvPr>
          <p:cNvSpPr>
            <a:spLocks noGrp="1"/>
          </p:cNvSpPr>
          <p:nvPr>
            <p:ph type="title"/>
          </p:nvPr>
        </p:nvSpPr>
        <p:spPr>
          <a:xfrm>
            <a:off x="838986" y="-292230"/>
            <a:ext cx="10208425" cy="1359029"/>
          </a:xfrm>
        </p:spPr>
        <p:txBody>
          <a:bodyPr/>
          <a:lstStyle/>
          <a:p>
            <a:r>
              <a:rPr lang="en-IN" dirty="0">
                <a:solidFill>
                  <a:srgbClr val="FF0000"/>
                </a:solidFill>
                <a:latin typeface="Algerian" panose="04020705040A02060702" pitchFamily="82" charset="0"/>
              </a:rPr>
              <a:t>Selection of model:</a:t>
            </a:r>
          </a:p>
        </p:txBody>
      </p:sp>
      <p:sp>
        <p:nvSpPr>
          <p:cNvPr id="3" name="Content Placeholder 2">
            <a:extLst>
              <a:ext uri="{FF2B5EF4-FFF2-40B4-BE49-F238E27FC236}">
                <a16:creationId xmlns:a16="http://schemas.microsoft.com/office/drawing/2014/main" id="{0511869B-C4E0-5920-99C1-F277687CDFF8}"/>
              </a:ext>
            </a:extLst>
          </p:cNvPr>
          <p:cNvSpPr>
            <a:spLocks noGrp="1"/>
          </p:cNvSpPr>
          <p:nvPr>
            <p:ph idx="1"/>
          </p:nvPr>
        </p:nvSpPr>
        <p:spPr>
          <a:xfrm>
            <a:off x="838986" y="593890"/>
            <a:ext cx="10208425" cy="5197312"/>
          </a:xfrm>
        </p:spPr>
        <p:txBody>
          <a:bodyPr/>
          <a:lstStyle/>
          <a:p>
            <a:pPr marL="0" indent="0">
              <a:buNone/>
            </a:pPr>
            <a:r>
              <a:rPr lang="en-IN" dirty="0">
                <a:solidFill>
                  <a:srgbClr val="FF0000"/>
                </a:solidFill>
                <a:latin typeface="Bahnschrift Condensed" panose="020B0502040204020203" pitchFamily="34" charset="0"/>
              </a:rPr>
              <a:t>Model was Selected Based on the Cross Validation Score and Standard Deviation</a:t>
            </a:r>
          </a:p>
          <a:p>
            <a:pPr marL="0" indent="0">
              <a:buNone/>
            </a:pPr>
            <a:r>
              <a:rPr lang="en-IN" b="1" i="0" dirty="0">
                <a:solidFill>
                  <a:srgbClr val="000000"/>
                </a:solidFill>
                <a:effectLst/>
                <a:latin typeface="Helvetica Neue"/>
              </a:rPr>
              <a:t>Model Optimization - </a:t>
            </a:r>
            <a:r>
              <a:rPr lang="en-IN" b="1" i="0" dirty="0" err="1">
                <a:solidFill>
                  <a:srgbClr val="000000"/>
                </a:solidFill>
                <a:effectLst/>
                <a:latin typeface="Helvetica Neue"/>
              </a:rPr>
              <a:t>GridSearchCV</a:t>
            </a:r>
            <a:endParaRPr lang="en-IN" b="1" i="0" dirty="0">
              <a:solidFill>
                <a:srgbClr val="000000"/>
              </a:solidFill>
              <a:effectLst/>
              <a:latin typeface="Helvetica Neue"/>
            </a:endParaRPr>
          </a:p>
          <a:p>
            <a:pPr marL="0" indent="0">
              <a:buNone/>
            </a:pPr>
            <a:endParaRPr lang="en-IN"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A0C84D7C-8396-2A87-2B69-15E11539F08C}"/>
              </a:ext>
            </a:extLst>
          </p:cNvPr>
          <p:cNvPicPr>
            <a:picLocks noChangeAspect="1"/>
          </p:cNvPicPr>
          <p:nvPr/>
        </p:nvPicPr>
        <p:blipFill>
          <a:blip r:embed="rId2"/>
          <a:stretch>
            <a:fillRect/>
          </a:stretch>
        </p:blipFill>
        <p:spPr>
          <a:xfrm>
            <a:off x="914400" y="1633565"/>
            <a:ext cx="10104027" cy="3079837"/>
          </a:xfrm>
          <a:prstGeom prst="rect">
            <a:avLst/>
          </a:prstGeom>
        </p:spPr>
      </p:pic>
    </p:spTree>
    <p:extLst>
      <p:ext uri="{BB962C8B-B14F-4D97-AF65-F5344CB8AC3E}">
        <p14:creationId xmlns:p14="http://schemas.microsoft.com/office/powerpoint/2010/main" val="308041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1290-DB2F-5E22-0603-039F9C1A46E7}"/>
              </a:ext>
            </a:extLst>
          </p:cNvPr>
          <p:cNvSpPr>
            <a:spLocks noGrp="1"/>
          </p:cNvSpPr>
          <p:nvPr>
            <p:ph type="title"/>
          </p:nvPr>
        </p:nvSpPr>
        <p:spPr>
          <a:xfrm>
            <a:off x="254523" y="-176597"/>
            <a:ext cx="10792887" cy="1204119"/>
          </a:xfrm>
        </p:spPr>
        <p:txBody>
          <a:bodyPr/>
          <a:lstStyle/>
          <a:p>
            <a:r>
              <a:rPr lang="en-IN" dirty="0">
                <a:solidFill>
                  <a:srgbClr val="FF0000"/>
                </a:solidFill>
                <a:latin typeface="Algerian" panose="04020705040A02060702" pitchFamily="82" charset="0"/>
              </a:rPr>
              <a:t>Finalizing the model</a:t>
            </a:r>
          </a:p>
        </p:txBody>
      </p:sp>
      <p:graphicFrame>
        <p:nvGraphicFramePr>
          <p:cNvPr id="4" name="Table 7">
            <a:extLst>
              <a:ext uri="{FF2B5EF4-FFF2-40B4-BE49-F238E27FC236}">
                <a16:creationId xmlns:a16="http://schemas.microsoft.com/office/drawing/2014/main" id="{DBB748C3-721F-F884-75BF-8585EFD0DECD}"/>
              </a:ext>
            </a:extLst>
          </p:cNvPr>
          <p:cNvGraphicFramePr>
            <a:graphicFrameLocks noGrp="1"/>
          </p:cNvGraphicFramePr>
          <p:nvPr>
            <p:extLst>
              <p:ext uri="{D42A27DB-BD31-4B8C-83A1-F6EECF244321}">
                <p14:modId xmlns:p14="http://schemas.microsoft.com/office/powerpoint/2010/main" val="2986676629"/>
              </p:ext>
            </p:extLst>
          </p:nvPr>
        </p:nvGraphicFramePr>
        <p:xfrm>
          <a:off x="2828041" y="848413"/>
          <a:ext cx="5901180" cy="3242819"/>
        </p:xfrm>
        <a:graphic>
          <a:graphicData uri="http://schemas.openxmlformats.org/drawingml/2006/table">
            <a:tbl>
              <a:tblPr firstRow="1" bandRow="1">
                <a:tableStyleId>{073A0DAA-6AF3-43AB-8588-CEC1D06C72B9}</a:tableStyleId>
              </a:tblPr>
              <a:tblGrid>
                <a:gridCol w="1967060">
                  <a:extLst>
                    <a:ext uri="{9D8B030D-6E8A-4147-A177-3AD203B41FA5}">
                      <a16:colId xmlns:a16="http://schemas.microsoft.com/office/drawing/2014/main" val="2324365219"/>
                    </a:ext>
                  </a:extLst>
                </a:gridCol>
                <a:gridCol w="1967060">
                  <a:extLst>
                    <a:ext uri="{9D8B030D-6E8A-4147-A177-3AD203B41FA5}">
                      <a16:colId xmlns:a16="http://schemas.microsoft.com/office/drawing/2014/main" val="1164926520"/>
                    </a:ext>
                  </a:extLst>
                </a:gridCol>
                <a:gridCol w="1967060">
                  <a:extLst>
                    <a:ext uri="{9D8B030D-6E8A-4147-A177-3AD203B41FA5}">
                      <a16:colId xmlns:a16="http://schemas.microsoft.com/office/drawing/2014/main" val="1416800898"/>
                    </a:ext>
                  </a:extLst>
                </a:gridCol>
              </a:tblGrid>
              <a:tr h="715785">
                <a:tc>
                  <a:txBody>
                    <a:bodyPr/>
                    <a:lstStyle/>
                    <a:p>
                      <a:pPr algn="ctr"/>
                      <a:r>
                        <a:rPr lang="en-IN" dirty="0"/>
                        <a:t>Model Name</a:t>
                      </a:r>
                    </a:p>
                  </a:txBody>
                  <a:tcPr/>
                </a:tc>
                <a:tc>
                  <a:txBody>
                    <a:bodyPr/>
                    <a:lstStyle/>
                    <a:p>
                      <a:pPr algn="ctr"/>
                      <a:r>
                        <a:rPr lang="en-IN" dirty="0"/>
                        <a:t>Accuracy Score</a:t>
                      </a:r>
                    </a:p>
                  </a:txBody>
                  <a:tcPr/>
                </a:tc>
                <a:tc>
                  <a:txBody>
                    <a:bodyPr/>
                    <a:lstStyle/>
                    <a:p>
                      <a:pPr algn="ctr"/>
                      <a:r>
                        <a:rPr lang="en-IN" dirty="0"/>
                        <a:t>Standard Deviation</a:t>
                      </a:r>
                    </a:p>
                  </a:txBody>
                  <a:tcPr/>
                </a:tc>
                <a:extLst>
                  <a:ext uri="{0D108BD9-81ED-4DB2-BD59-A6C34878D82A}">
                    <a16:rowId xmlns:a16="http://schemas.microsoft.com/office/drawing/2014/main" val="2793929942"/>
                  </a:ext>
                </a:extLst>
              </a:tr>
              <a:tr h="409580">
                <a:tc>
                  <a:txBody>
                    <a:bodyPr/>
                    <a:lstStyle/>
                    <a:p>
                      <a:pPr algn="ctr"/>
                      <a:r>
                        <a:rPr lang="en-IN" dirty="0"/>
                        <a:t>LR</a:t>
                      </a:r>
                    </a:p>
                  </a:txBody>
                  <a:tcPr/>
                </a:tc>
                <a:tc>
                  <a:txBody>
                    <a:bodyPr/>
                    <a:lstStyle/>
                    <a:p>
                      <a:pPr algn="ctr"/>
                      <a:r>
                        <a:rPr lang="en-IN" dirty="0"/>
                        <a:t>0.85057</a:t>
                      </a:r>
                    </a:p>
                  </a:txBody>
                  <a:tcPr/>
                </a:tc>
                <a:tc>
                  <a:txBody>
                    <a:bodyPr/>
                    <a:lstStyle/>
                    <a:p>
                      <a:pPr algn="ctr"/>
                      <a:r>
                        <a:rPr lang="en-IN" dirty="0"/>
                        <a:t>0.01498</a:t>
                      </a:r>
                    </a:p>
                  </a:txBody>
                  <a:tcPr/>
                </a:tc>
                <a:extLst>
                  <a:ext uri="{0D108BD9-81ED-4DB2-BD59-A6C34878D82A}">
                    <a16:rowId xmlns:a16="http://schemas.microsoft.com/office/drawing/2014/main" val="1030649872"/>
                  </a:ext>
                </a:extLst>
              </a:tr>
              <a:tr h="409580">
                <a:tc>
                  <a:txBody>
                    <a:bodyPr/>
                    <a:lstStyle/>
                    <a:p>
                      <a:pPr algn="ctr"/>
                      <a:r>
                        <a:rPr lang="en-IN" dirty="0"/>
                        <a:t>DT</a:t>
                      </a:r>
                    </a:p>
                  </a:txBody>
                  <a:tcPr/>
                </a:tc>
                <a:tc>
                  <a:txBody>
                    <a:bodyPr/>
                    <a:lstStyle/>
                    <a:p>
                      <a:pPr algn="ctr"/>
                      <a:r>
                        <a:rPr lang="en-IN" dirty="0"/>
                        <a:t>0.95229</a:t>
                      </a:r>
                    </a:p>
                  </a:txBody>
                  <a:tcPr/>
                </a:tc>
                <a:tc>
                  <a:txBody>
                    <a:bodyPr/>
                    <a:lstStyle/>
                    <a:p>
                      <a:pPr algn="ctr"/>
                      <a:r>
                        <a:rPr lang="en-IN" dirty="0"/>
                        <a:t>0.00498</a:t>
                      </a:r>
                    </a:p>
                  </a:txBody>
                  <a:tcPr/>
                </a:tc>
                <a:extLst>
                  <a:ext uri="{0D108BD9-81ED-4DB2-BD59-A6C34878D82A}">
                    <a16:rowId xmlns:a16="http://schemas.microsoft.com/office/drawing/2014/main" val="1564649816"/>
                  </a:ext>
                </a:extLst>
              </a:tr>
              <a:tr h="409580">
                <a:tc>
                  <a:txBody>
                    <a:bodyPr/>
                    <a:lstStyle/>
                    <a:p>
                      <a:pPr algn="ctr"/>
                      <a:r>
                        <a:rPr lang="en-IN" dirty="0"/>
                        <a:t>SVM</a:t>
                      </a:r>
                    </a:p>
                  </a:txBody>
                  <a:tcPr/>
                </a:tc>
                <a:tc>
                  <a:txBody>
                    <a:bodyPr/>
                    <a:lstStyle/>
                    <a:p>
                      <a:pPr algn="ctr"/>
                      <a:r>
                        <a:rPr lang="en-IN" dirty="0"/>
                        <a:t>0.85507</a:t>
                      </a:r>
                    </a:p>
                  </a:txBody>
                  <a:tcPr/>
                </a:tc>
                <a:tc>
                  <a:txBody>
                    <a:bodyPr/>
                    <a:lstStyle/>
                    <a:p>
                      <a:pPr algn="ctr"/>
                      <a:r>
                        <a:rPr lang="en-IN" dirty="0"/>
                        <a:t>0.01787</a:t>
                      </a:r>
                    </a:p>
                  </a:txBody>
                  <a:tcPr/>
                </a:tc>
                <a:extLst>
                  <a:ext uri="{0D108BD9-81ED-4DB2-BD59-A6C34878D82A}">
                    <a16:rowId xmlns:a16="http://schemas.microsoft.com/office/drawing/2014/main" val="845272290"/>
                  </a:ext>
                </a:extLst>
              </a:tr>
              <a:tr h="409580">
                <a:tc>
                  <a:txBody>
                    <a:bodyPr/>
                    <a:lstStyle/>
                    <a:p>
                      <a:pPr algn="ctr"/>
                      <a:r>
                        <a:rPr lang="en-IN" dirty="0"/>
                        <a:t>NB</a:t>
                      </a:r>
                    </a:p>
                  </a:txBody>
                  <a:tcPr/>
                </a:tc>
                <a:tc>
                  <a:txBody>
                    <a:bodyPr/>
                    <a:lstStyle/>
                    <a:p>
                      <a:pPr algn="ctr"/>
                      <a:r>
                        <a:rPr lang="en-IN" dirty="0"/>
                        <a:t>0.85478</a:t>
                      </a:r>
                    </a:p>
                  </a:txBody>
                  <a:tcPr/>
                </a:tc>
                <a:tc>
                  <a:txBody>
                    <a:bodyPr/>
                    <a:lstStyle/>
                    <a:p>
                      <a:pPr algn="ctr"/>
                      <a:r>
                        <a:rPr lang="en-IN" dirty="0"/>
                        <a:t>0.00702</a:t>
                      </a:r>
                    </a:p>
                  </a:txBody>
                  <a:tcPr/>
                </a:tc>
                <a:extLst>
                  <a:ext uri="{0D108BD9-81ED-4DB2-BD59-A6C34878D82A}">
                    <a16:rowId xmlns:a16="http://schemas.microsoft.com/office/drawing/2014/main" val="4023016302"/>
                  </a:ext>
                </a:extLst>
              </a:tr>
              <a:tr h="409580">
                <a:tc>
                  <a:txBody>
                    <a:bodyPr/>
                    <a:lstStyle/>
                    <a:p>
                      <a:pPr algn="ctr"/>
                      <a:r>
                        <a:rPr lang="en-IN" dirty="0"/>
                        <a:t>RF</a:t>
                      </a:r>
                    </a:p>
                  </a:txBody>
                  <a:tcPr/>
                </a:tc>
                <a:tc>
                  <a:txBody>
                    <a:bodyPr/>
                    <a:lstStyle/>
                    <a:p>
                      <a:pPr algn="ctr"/>
                      <a:r>
                        <a:rPr lang="en-IN" dirty="0"/>
                        <a:t>0.97869</a:t>
                      </a:r>
                    </a:p>
                  </a:txBody>
                  <a:tcPr/>
                </a:tc>
                <a:tc>
                  <a:txBody>
                    <a:bodyPr/>
                    <a:lstStyle/>
                    <a:p>
                      <a:pPr algn="ctr"/>
                      <a:r>
                        <a:rPr lang="en-IN" dirty="0"/>
                        <a:t>0.00319</a:t>
                      </a:r>
                    </a:p>
                  </a:txBody>
                  <a:tcPr/>
                </a:tc>
                <a:extLst>
                  <a:ext uri="{0D108BD9-81ED-4DB2-BD59-A6C34878D82A}">
                    <a16:rowId xmlns:a16="http://schemas.microsoft.com/office/drawing/2014/main" val="1040912759"/>
                  </a:ext>
                </a:extLst>
              </a:tr>
              <a:tr h="479134">
                <a:tc>
                  <a:txBody>
                    <a:bodyPr/>
                    <a:lstStyle/>
                    <a:p>
                      <a:pPr algn="ctr"/>
                      <a:r>
                        <a:rPr lang="en-IN" dirty="0"/>
                        <a:t>XGB</a:t>
                      </a:r>
                    </a:p>
                  </a:txBody>
                  <a:tcPr/>
                </a:tc>
                <a:tc>
                  <a:txBody>
                    <a:bodyPr/>
                    <a:lstStyle/>
                    <a:p>
                      <a:pPr algn="ctr"/>
                      <a:r>
                        <a:rPr lang="en-IN" dirty="0"/>
                        <a:t>0.97809</a:t>
                      </a:r>
                    </a:p>
                  </a:txBody>
                  <a:tcPr/>
                </a:tc>
                <a:tc>
                  <a:txBody>
                    <a:bodyPr/>
                    <a:lstStyle/>
                    <a:p>
                      <a:pPr algn="ctr"/>
                      <a:r>
                        <a:rPr lang="en-IN" dirty="0"/>
                        <a:t>0.00293</a:t>
                      </a:r>
                    </a:p>
                  </a:txBody>
                  <a:tcPr/>
                </a:tc>
                <a:extLst>
                  <a:ext uri="{0D108BD9-81ED-4DB2-BD59-A6C34878D82A}">
                    <a16:rowId xmlns:a16="http://schemas.microsoft.com/office/drawing/2014/main" val="492199008"/>
                  </a:ext>
                </a:extLst>
              </a:tr>
            </a:tbl>
          </a:graphicData>
        </a:graphic>
      </p:graphicFrame>
      <p:sp>
        <p:nvSpPr>
          <p:cNvPr id="5" name="TextBox 4">
            <a:extLst>
              <a:ext uri="{FF2B5EF4-FFF2-40B4-BE49-F238E27FC236}">
                <a16:creationId xmlns:a16="http://schemas.microsoft.com/office/drawing/2014/main" id="{21ED3034-C8EC-0702-A340-47CF050511C2}"/>
              </a:ext>
            </a:extLst>
          </p:cNvPr>
          <p:cNvSpPr txBox="1"/>
          <p:nvPr/>
        </p:nvSpPr>
        <p:spPr>
          <a:xfrm>
            <a:off x="961534" y="4091233"/>
            <a:ext cx="9455085" cy="170970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solidFill>
                  <a:srgbClr val="FF0000"/>
                </a:solidFill>
              </a:rPr>
              <a:t>Based on the above results we can see that XGB model and RF model are yielding a high accuracy score</a:t>
            </a:r>
          </a:p>
          <a:p>
            <a:pPr marL="285750" indent="-285750">
              <a:lnSpc>
                <a:spcPct val="150000"/>
              </a:lnSpc>
              <a:buFont typeface="Wingdings" panose="05000000000000000000" pitchFamily="2" charset="2"/>
              <a:buChar char="q"/>
            </a:pPr>
            <a:r>
              <a:rPr lang="en-IN" dirty="0">
                <a:solidFill>
                  <a:srgbClr val="FF0000"/>
                </a:solidFill>
              </a:rPr>
              <a:t>Out of the 2 models XGB model has a slightly lower standard deviation , so we have finalize XGB as final model</a:t>
            </a:r>
          </a:p>
        </p:txBody>
      </p:sp>
    </p:spTree>
    <p:extLst>
      <p:ext uri="{BB962C8B-B14F-4D97-AF65-F5344CB8AC3E}">
        <p14:creationId xmlns:p14="http://schemas.microsoft.com/office/powerpoint/2010/main" val="385513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3A16-0781-6893-6D4F-77586296AB38}"/>
              </a:ext>
            </a:extLst>
          </p:cNvPr>
          <p:cNvSpPr>
            <a:spLocks noGrp="1"/>
          </p:cNvSpPr>
          <p:nvPr>
            <p:ph type="ctrTitle"/>
          </p:nvPr>
        </p:nvSpPr>
        <p:spPr>
          <a:xfrm>
            <a:off x="144383" y="94269"/>
            <a:ext cx="11940780" cy="914399"/>
          </a:xfrm>
        </p:spPr>
        <p:txBody>
          <a:bodyPr>
            <a:normAutofit/>
          </a:bodyPr>
          <a:lstStyle/>
          <a:p>
            <a:r>
              <a:rPr lang="en-IN" u="sng" dirty="0">
                <a:solidFill>
                  <a:srgbClr val="FF0000"/>
                </a:solidFill>
                <a:latin typeface="Algerian" panose="04020705040A02060702" pitchFamily="82" charset="0"/>
              </a:rPr>
              <a:t>Project on Telecommunication churn</a:t>
            </a:r>
          </a:p>
        </p:txBody>
      </p:sp>
      <p:sp>
        <p:nvSpPr>
          <p:cNvPr id="3" name="Subtitle 2">
            <a:extLst>
              <a:ext uri="{FF2B5EF4-FFF2-40B4-BE49-F238E27FC236}">
                <a16:creationId xmlns:a16="http://schemas.microsoft.com/office/drawing/2014/main" id="{1D656AAF-2F9D-C4F9-B63A-435E44D670BC}"/>
              </a:ext>
            </a:extLst>
          </p:cNvPr>
          <p:cNvSpPr>
            <a:spLocks noGrp="1"/>
          </p:cNvSpPr>
          <p:nvPr>
            <p:ph type="subTitle" idx="1"/>
          </p:nvPr>
        </p:nvSpPr>
        <p:spPr>
          <a:xfrm>
            <a:off x="288759" y="1140643"/>
            <a:ext cx="11646564" cy="5420577"/>
          </a:xfrm>
        </p:spPr>
        <p:txBody>
          <a:bodyPr/>
          <a:lstStyle/>
          <a:p>
            <a:pPr algn="l"/>
            <a:r>
              <a:rPr lang="en-IN" b="1" i="0" u="sng" dirty="0">
                <a:solidFill>
                  <a:srgbClr val="FF0000"/>
                </a:solidFill>
                <a:effectLst/>
                <a:latin typeface="HP Simplified Jpan" panose="020B0500000000000000" pitchFamily="34" charset="-128"/>
                <a:ea typeface="HP Simplified Jpan" panose="020B0500000000000000" pitchFamily="34" charset="-128"/>
              </a:rPr>
              <a:t>Objective:</a:t>
            </a:r>
          </a:p>
          <a:p>
            <a:pPr algn="l"/>
            <a:r>
              <a:rPr lang="en-US" b="1" i="0" dirty="0">
                <a:solidFill>
                  <a:schemeClr val="bg1"/>
                </a:solidFill>
                <a:effectLst/>
              </a:rPr>
              <a:t>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a:p>
            <a:pPr algn="l"/>
            <a:r>
              <a:rPr lang="en-IN" b="1" i="0" u="sng" dirty="0">
                <a:solidFill>
                  <a:srgbClr val="FF0000"/>
                </a:solidFill>
                <a:effectLst/>
                <a:latin typeface="HP Simplified Jpan" panose="020B0500000000000000" pitchFamily="34" charset="-128"/>
                <a:ea typeface="HP Simplified Jpan" panose="020B0500000000000000" pitchFamily="34" charset="-128"/>
              </a:rPr>
              <a:t>Dataset details:</a:t>
            </a:r>
          </a:p>
          <a:p>
            <a:pPr algn="l"/>
            <a:r>
              <a:rPr lang="en-US" b="1" i="0" dirty="0">
                <a:solidFill>
                  <a:schemeClr val="bg1"/>
                </a:solidFill>
                <a:effectLst/>
                <a:ea typeface="HP Simplified Jpan" panose="020B0500000000000000" pitchFamily="34" charset="-128"/>
              </a:rPr>
              <a:t>Data Set Details: The data file telecommunications_churn.csv contains a total of 19 features for 3333 customers. Each row corresponds to a client of a telecommunications company for whom it has been collected information about the type of plan they have contracted, the minutes they have talked, or the charge they pay every month</a:t>
            </a:r>
            <a:r>
              <a:rPr lang="en-US" b="1" i="0" dirty="0">
                <a:solidFill>
                  <a:schemeClr val="bg1"/>
                </a:solidFill>
                <a:effectLst/>
                <a:latin typeface="HP Simplified Jpan" panose="020B0500000000000000" pitchFamily="34" charset="-128"/>
                <a:ea typeface="HP Simplified Jpan" panose="020B0500000000000000" pitchFamily="34" charset="-128"/>
              </a:rPr>
              <a:t>.</a:t>
            </a:r>
            <a:endParaRPr lang="en-IN" b="1" i="0" dirty="0">
              <a:solidFill>
                <a:schemeClr val="bg1"/>
              </a:solidFill>
              <a:effectLst/>
              <a:latin typeface="HP Simplified Jpan" panose="020B0500000000000000" pitchFamily="34" charset="-128"/>
              <a:ea typeface="HP Simplified Jpan" panose="020B0500000000000000" pitchFamily="34" charset="-128"/>
            </a:endParaRPr>
          </a:p>
          <a:p>
            <a:pPr algn="l"/>
            <a:endParaRPr lang="en-IN" b="1" i="0" dirty="0">
              <a:solidFill>
                <a:srgbClr val="000000"/>
              </a:solidFill>
              <a:effectLst/>
              <a:latin typeface="HP Simplified Jpan" panose="020B0500000000000000" pitchFamily="34" charset="-128"/>
              <a:ea typeface="HP Simplified Jpan" panose="020B0500000000000000" pitchFamily="34" charset="-128"/>
            </a:endParaRPr>
          </a:p>
          <a:p>
            <a:endParaRPr lang="en-IN" dirty="0"/>
          </a:p>
        </p:txBody>
      </p:sp>
    </p:spTree>
    <p:extLst>
      <p:ext uri="{BB962C8B-B14F-4D97-AF65-F5344CB8AC3E}">
        <p14:creationId xmlns:p14="http://schemas.microsoft.com/office/powerpoint/2010/main" val="202800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CC66-A1C8-088A-A4C9-C2525727D10A}"/>
              </a:ext>
            </a:extLst>
          </p:cNvPr>
          <p:cNvSpPr>
            <a:spLocks noGrp="1"/>
          </p:cNvSpPr>
          <p:nvPr>
            <p:ph type="title"/>
          </p:nvPr>
        </p:nvSpPr>
        <p:spPr>
          <a:xfrm>
            <a:off x="6095999" y="0"/>
            <a:ext cx="5615233" cy="6836791"/>
          </a:xfrm>
        </p:spPr>
        <p:txBody>
          <a:bodyPr>
            <a:normAutofit/>
          </a:bodyPr>
          <a:lstStyle/>
          <a:p>
            <a:pPr algn="ctr"/>
            <a:r>
              <a:rPr lang="en-US" sz="4400" b="1" i="0" u="sng" dirty="0">
                <a:solidFill>
                  <a:srgbClr val="FF0000"/>
                </a:solidFill>
                <a:effectLst/>
                <a:latin typeface="Algerian" panose="04020705040A02060702" pitchFamily="82" charset="0"/>
              </a:rPr>
              <a:t>Hypotheses</a:t>
            </a:r>
            <a:r>
              <a:rPr lang="en-US" b="1" i="0" u="sng" dirty="0">
                <a:solidFill>
                  <a:srgbClr val="FF0000"/>
                </a:solidFill>
                <a:effectLst/>
                <a:latin typeface="inherit"/>
              </a:rPr>
              <a:t> </a:t>
            </a:r>
            <a:r>
              <a:rPr lang="en-US" sz="4400" b="1" i="0" u="sng" dirty="0">
                <a:solidFill>
                  <a:srgbClr val="FF0000"/>
                </a:solidFill>
                <a:effectLst/>
                <a:latin typeface="Algerian" panose="04020705040A02060702" pitchFamily="82" charset="0"/>
              </a:rPr>
              <a:t>Generation</a:t>
            </a:r>
            <a:endParaRPr lang="en-US" sz="4400" u="sng"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8E2E9E9-D5B3-6798-2B46-69F357AA4066}"/>
              </a:ext>
            </a:extLst>
          </p:cNvPr>
          <p:cNvSpPr>
            <a:spLocks noGrp="1"/>
          </p:cNvSpPr>
          <p:nvPr>
            <p:ph idx="1"/>
          </p:nvPr>
        </p:nvSpPr>
        <p:spPr>
          <a:xfrm>
            <a:off x="480768" y="141402"/>
            <a:ext cx="6825006" cy="6501445"/>
          </a:xfrm>
        </p:spPr>
        <p:txBody>
          <a:bodyPr>
            <a:noAutofit/>
          </a:bodyPr>
          <a:lstStyle/>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Account Length : The number of days that this account has been active.</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Voice Mail Plan : Whether the customer has a voice mail feature: yes/no.</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Voice Mail Message : Presumably the average number of voice mail messages per month.</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Day Mins : The total number of calling minutes used during the day.</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Night Mins : The total number of calling minutes used during the Night.</a:t>
            </a:r>
          </a:p>
          <a:p>
            <a:pPr marL="342900" indent="-342900" algn="l" rtl="0">
              <a:buAutoNum type="arabicPeriod"/>
            </a:pPr>
            <a:r>
              <a:rPr lang="en-US" sz="1200" b="1" dirty="0">
                <a:solidFill>
                  <a:schemeClr val="bg1"/>
                </a:solidFill>
                <a:latin typeface="Calibri" panose="020F0502020204030204" pitchFamily="34" charset="0"/>
                <a:cs typeface="Calibri" panose="020F0502020204030204" pitchFamily="34" charset="0"/>
              </a:rPr>
              <a:t>E</a:t>
            </a:r>
            <a:r>
              <a:rPr lang="en-US" sz="1200" b="1" i="0" dirty="0">
                <a:solidFill>
                  <a:schemeClr val="bg1"/>
                </a:solidFill>
                <a:effectLst/>
                <a:latin typeface="Calibri" panose="020F0502020204030204" pitchFamily="34" charset="0"/>
                <a:cs typeface="Calibri" panose="020F0502020204030204" pitchFamily="34" charset="0"/>
              </a:rPr>
              <a:t>vening Mins : The total number of calling minutes used during the evening.</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International Mins : The total number of international minutes.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Customer Service Calls : The number of calls placed to Customer Service.</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International Plan : Whether the customer has an international calling plan: yes/no.</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Day Calls : The total number of calls placed during the day.</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Day Charge : The billed cost of daytime calls.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Evening Calls : The total number of calls placed during the evening.</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Evening Charge : The billed cost of evening time calls.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Night Calls : The total number of calls placed during the night.</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Night Charge : The billed cost of nighttime calls.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International Calls : The total number of international calls.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International Charge : The billed cost for international calls.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Total Charge : The total cost summing day, eve, night, international charges.</a:t>
            </a:r>
          </a:p>
          <a:p>
            <a:pPr marL="342900" indent="-342900" algn="l" rtl="0">
              <a:buAutoNum type="arabicPeriod"/>
            </a:pPr>
            <a:r>
              <a:rPr lang="en-US" sz="1200" b="1" i="0" dirty="0">
                <a:solidFill>
                  <a:schemeClr val="bg1"/>
                </a:solidFill>
                <a:effectLst/>
                <a:latin typeface="Calibri" panose="020F0502020204030204" pitchFamily="34" charset="0"/>
                <a:cs typeface="Calibri" panose="020F0502020204030204" pitchFamily="34" charset="0"/>
              </a:rPr>
              <a:t>Churn : Whether the customer left the service: true/false.</a:t>
            </a:r>
          </a:p>
          <a:p>
            <a:endParaRPr lang="en-US" sz="1400" dirty="0"/>
          </a:p>
        </p:txBody>
      </p:sp>
    </p:spTree>
    <p:extLst>
      <p:ext uri="{BB962C8B-B14F-4D97-AF65-F5344CB8AC3E}">
        <p14:creationId xmlns:p14="http://schemas.microsoft.com/office/powerpoint/2010/main" val="16697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384E-8D00-BBB6-D6B7-EC3F5327E4E9}"/>
              </a:ext>
            </a:extLst>
          </p:cNvPr>
          <p:cNvSpPr>
            <a:spLocks noGrp="1"/>
          </p:cNvSpPr>
          <p:nvPr>
            <p:ph type="title"/>
          </p:nvPr>
        </p:nvSpPr>
        <p:spPr>
          <a:xfrm>
            <a:off x="208547" y="1"/>
            <a:ext cx="11855115" cy="1058780"/>
          </a:xfrm>
        </p:spPr>
        <p:txBody>
          <a:bodyPr>
            <a:normAutofit/>
          </a:bodyPr>
          <a:lstStyle/>
          <a:p>
            <a:r>
              <a:rPr lang="en-IN" b="1" u="sng" dirty="0">
                <a:solidFill>
                  <a:srgbClr val="FF0000"/>
                </a:solidFill>
                <a:latin typeface="Algerian" panose="04020705040A02060702" pitchFamily="82" charset="0"/>
                <a:ea typeface="HP Simplified Jpan" panose="020B0500000000000000" pitchFamily="34" charset="-128"/>
              </a:rPr>
              <a:t>Exploratory Data Analysis (EDA)</a:t>
            </a:r>
          </a:p>
        </p:txBody>
      </p:sp>
      <p:sp>
        <p:nvSpPr>
          <p:cNvPr id="3" name="Content Placeholder 2">
            <a:extLst>
              <a:ext uri="{FF2B5EF4-FFF2-40B4-BE49-F238E27FC236}">
                <a16:creationId xmlns:a16="http://schemas.microsoft.com/office/drawing/2014/main" id="{34037347-7350-7626-A5E5-401F05E97741}"/>
              </a:ext>
            </a:extLst>
          </p:cNvPr>
          <p:cNvSpPr>
            <a:spLocks noGrp="1"/>
          </p:cNvSpPr>
          <p:nvPr>
            <p:ph idx="1"/>
          </p:nvPr>
        </p:nvSpPr>
        <p:spPr>
          <a:xfrm>
            <a:off x="208547" y="772998"/>
            <a:ext cx="11774906" cy="6085002"/>
          </a:xfrm>
        </p:spPr>
        <p:txBody>
          <a:bodyPr/>
          <a:lstStyle/>
          <a:p>
            <a:pPr marL="0" indent="0">
              <a:buNone/>
            </a:pPr>
            <a:r>
              <a:rPr lang="en-IN" dirty="0">
                <a:solidFill>
                  <a:schemeClr val="bg1"/>
                </a:solidFill>
                <a:latin typeface="Bahnschrift SemiBold SemiConden" panose="020B0502040204020203" pitchFamily="34" charset="0"/>
              </a:rPr>
              <a:t>1. </a:t>
            </a:r>
            <a:r>
              <a:rPr lang="en-US" dirty="0">
                <a:solidFill>
                  <a:schemeClr val="bg1"/>
                </a:solidFill>
                <a:latin typeface="Bahnschrift SemiBold SemiConden" panose="020B0502040204020203" pitchFamily="34" charset="0"/>
              </a:rPr>
              <a:t>There are 3333 Rows and 19 columns</a:t>
            </a:r>
          </a:p>
          <a:p>
            <a:pPr marL="0" indent="0">
              <a:buNone/>
            </a:pPr>
            <a:r>
              <a:rPr lang="en-US" dirty="0">
                <a:solidFill>
                  <a:schemeClr val="bg1"/>
                </a:solidFill>
                <a:latin typeface="Bahnschrift SemiBold SemiConden" panose="020B0502040204020203" pitchFamily="34" charset="0"/>
              </a:rPr>
              <a:t>2. We check the data types and nullability of columns</a:t>
            </a:r>
          </a:p>
          <a:p>
            <a:pPr marL="0" indent="0">
              <a:buNone/>
            </a:pPr>
            <a:endParaRPr lang="en-US" dirty="0">
              <a:solidFill>
                <a:schemeClr val="bg1"/>
              </a:solidFill>
              <a:latin typeface="Bahnschrift SemiBold SemiConden" panose="020B0502040204020203" pitchFamily="34" charset="0"/>
            </a:endParaRPr>
          </a:p>
          <a:p>
            <a:pPr marL="0" indent="0">
              <a:buNone/>
            </a:pPr>
            <a:endParaRPr lang="en-IN" dirty="0"/>
          </a:p>
        </p:txBody>
      </p:sp>
      <p:sp>
        <p:nvSpPr>
          <p:cNvPr id="6" name="Rectangle 5">
            <a:extLst>
              <a:ext uri="{FF2B5EF4-FFF2-40B4-BE49-F238E27FC236}">
                <a16:creationId xmlns:a16="http://schemas.microsoft.com/office/drawing/2014/main" id="{2DD271A3-63E6-2603-FD12-1B9B01675824}"/>
              </a:ext>
            </a:extLst>
          </p:cNvPr>
          <p:cNvSpPr/>
          <p:nvPr/>
        </p:nvSpPr>
        <p:spPr>
          <a:xfrm>
            <a:off x="2309568" y="2064636"/>
            <a:ext cx="7268065" cy="46329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5F6423B3-82F1-5DD0-8DF1-1E21AC8BD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126" y="2194004"/>
            <a:ext cx="6803816" cy="4326903"/>
          </a:xfrm>
          <a:prstGeom prst="rect">
            <a:avLst/>
          </a:prstGeom>
        </p:spPr>
      </p:pic>
    </p:spTree>
    <p:extLst>
      <p:ext uri="{BB962C8B-B14F-4D97-AF65-F5344CB8AC3E}">
        <p14:creationId xmlns:p14="http://schemas.microsoft.com/office/powerpoint/2010/main" val="388931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0A9D-6718-55B5-D25C-B95CCEC50213}"/>
              </a:ext>
            </a:extLst>
          </p:cNvPr>
          <p:cNvSpPr>
            <a:spLocks noGrp="1"/>
          </p:cNvSpPr>
          <p:nvPr>
            <p:ph type="title"/>
          </p:nvPr>
        </p:nvSpPr>
        <p:spPr>
          <a:xfrm>
            <a:off x="424207" y="-339365"/>
            <a:ext cx="11321592" cy="2573518"/>
          </a:xfrm>
        </p:spPr>
        <p:txBody>
          <a:bodyPr>
            <a:normAutofit/>
          </a:bodyPr>
          <a:lstStyle/>
          <a:p>
            <a:r>
              <a:rPr lang="en-US" sz="1800" b="1" dirty="0">
                <a:solidFill>
                  <a:schemeClr val="bg1"/>
                </a:solidFill>
                <a:latin typeface="Bahnschrift SemiBold SemiConden" panose="020B0502040204020203" pitchFamily="34" charset="0"/>
              </a:rPr>
              <a:t>1. When International Plan is enabled, the churn rate is much higher; the usage of the international plan by the customer is a strong feature. We do not observe the same effect with Voice mail plan.</a:t>
            </a:r>
            <a:br>
              <a:rPr lang="en-US" sz="1800" b="1" dirty="0">
                <a:solidFill>
                  <a:schemeClr val="bg1"/>
                </a:solidFill>
                <a:latin typeface="Bahnschrift SemiBold SemiConden" panose="020B0502040204020203" pitchFamily="34" charset="0"/>
              </a:rPr>
            </a:br>
            <a:br>
              <a:rPr lang="en-US" sz="1800" b="1" dirty="0">
                <a:solidFill>
                  <a:schemeClr val="bg1"/>
                </a:solidFill>
                <a:latin typeface="Bahnschrift SemiBold SemiConden" panose="020B0502040204020203" pitchFamily="34" charset="0"/>
              </a:rPr>
            </a:br>
            <a:r>
              <a:rPr lang="en-US" sz="1800" b="1" dirty="0">
                <a:solidFill>
                  <a:schemeClr val="bg1"/>
                </a:solidFill>
                <a:latin typeface="Bahnschrift SemiBold SemiConden" panose="020B0502040204020203" pitchFamily="34" charset="0"/>
              </a:rPr>
              <a:t>2. </a:t>
            </a:r>
            <a:r>
              <a:rPr lang="en-US" sz="1800" dirty="0">
                <a:solidFill>
                  <a:schemeClr val="bg1"/>
                </a:solidFill>
                <a:latin typeface="Bahnschrift SemiBold SemiConden" panose="020B0502040204020203" pitchFamily="34" charset="0"/>
              </a:rPr>
              <a:t>Starting with 4 calls, total day minutes may no longer be the main factor for customer churn. Day minutes have also reduced by increase in customer service calls.</a:t>
            </a:r>
            <a:br>
              <a:rPr lang="en-US" sz="1800" dirty="0">
                <a:latin typeface="Bahnschrift SemiBold SemiConden" panose="020B0502040204020203" pitchFamily="34" charset="0"/>
              </a:rPr>
            </a:br>
            <a:endParaRPr lang="en-US" sz="1800" b="1" dirty="0">
              <a:latin typeface="Bahnschrift SemiBold SemiConden" panose="020B0502040204020203" pitchFamily="34" charset="0"/>
            </a:endParaRPr>
          </a:p>
        </p:txBody>
      </p:sp>
      <p:pic>
        <p:nvPicPr>
          <p:cNvPr id="1026" name="Picture 2">
            <a:extLst>
              <a:ext uri="{FF2B5EF4-FFF2-40B4-BE49-F238E27FC236}">
                <a16:creationId xmlns:a16="http://schemas.microsoft.com/office/drawing/2014/main" id="{AC483308-560E-8362-FD07-52B7C7600A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788" y="1838228"/>
            <a:ext cx="5322454" cy="34054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28F27B1-CDC1-D81B-CECE-3705EA2F14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9502" y="1762813"/>
            <a:ext cx="6228291" cy="37918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80DD35-FFAE-2206-802C-C4FDBC18108C}"/>
              </a:ext>
            </a:extLst>
          </p:cNvPr>
          <p:cNvSpPr txBox="1"/>
          <p:nvPr/>
        </p:nvSpPr>
        <p:spPr>
          <a:xfrm>
            <a:off x="2732202" y="5547762"/>
            <a:ext cx="1159499" cy="584775"/>
          </a:xfrm>
          <a:prstGeom prst="rect">
            <a:avLst/>
          </a:prstGeom>
          <a:noFill/>
        </p:spPr>
        <p:txBody>
          <a:bodyPr wrap="square" rtlCol="0">
            <a:spAutoFit/>
          </a:bodyPr>
          <a:lstStyle/>
          <a:p>
            <a:r>
              <a:rPr lang="en-IN" sz="3200" dirty="0"/>
              <a:t>1</a:t>
            </a:r>
          </a:p>
        </p:txBody>
      </p:sp>
      <p:sp>
        <p:nvSpPr>
          <p:cNvPr id="5" name="TextBox 4">
            <a:extLst>
              <a:ext uri="{FF2B5EF4-FFF2-40B4-BE49-F238E27FC236}">
                <a16:creationId xmlns:a16="http://schemas.microsoft.com/office/drawing/2014/main" id="{28C3BFD2-F132-E737-1216-F4FA2F26D28D}"/>
              </a:ext>
            </a:extLst>
          </p:cNvPr>
          <p:cNvSpPr txBox="1"/>
          <p:nvPr/>
        </p:nvSpPr>
        <p:spPr>
          <a:xfrm>
            <a:off x="8880049" y="5554710"/>
            <a:ext cx="2469823" cy="584775"/>
          </a:xfrm>
          <a:prstGeom prst="rect">
            <a:avLst/>
          </a:prstGeom>
          <a:noFill/>
        </p:spPr>
        <p:txBody>
          <a:bodyPr wrap="square" rtlCol="0">
            <a:spAutoFit/>
          </a:bodyPr>
          <a:lstStyle/>
          <a:p>
            <a:r>
              <a:rPr lang="en-IN" sz="3200" dirty="0"/>
              <a:t>2</a:t>
            </a:r>
          </a:p>
        </p:txBody>
      </p:sp>
    </p:spTree>
    <p:extLst>
      <p:ext uri="{BB962C8B-B14F-4D97-AF65-F5344CB8AC3E}">
        <p14:creationId xmlns:p14="http://schemas.microsoft.com/office/powerpoint/2010/main" val="29960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29D74-84DD-A821-4501-F512A2CB5067}"/>
              </a:ext>
            </a:extLst>
          </p:cNvPr>
          <p:cNvSpPr>
            <a:spLocks noGrp="1"/>
          </p:cNvSpPr>
          <p:nvPr>
            <p:ph idx="1"/>
          </p:nvPr>
        </p:nvSpPr>
        <p:spPr>
          <a:xfrm>
            <a:off x="339365" y="339366"/>
            <a:ext cx="11265031" cy="4760536"/>
          </a:xfrm>
        </p:spPr>
        <p:txBody>
          <a:bodyPr>
            <a:normAutofit/>
          </a:bodyPr>
          <a:lstStyle/>
          <a:p>
            <a:pPr algn="l" rtl="0"/>
            <a:r>
              <a:rPr lang="en-US" sz="2300" b="0" i="0" dirty="0">
                <a:solidFill>
                  <a:schemeClr val="bg1"/>
                </a:solidFill>
                <a:effectLst/>
                <a:latin typeface="Bahnschrift SemiBold SemiConden" panose="020B0502040204020203" pitchFamily="34" charset="0"/>
              </a:rPr>
              <a:t>A higher number of calls placed to customer service in a given period indicates that a customer is facing many problems, and hence, there is a high potential of churning.</a:t>
            </a:r>
          </a:p>
          <a:p>
            <a:pPr algn="l" rtl="0"/>
            <a:r>
              <a:rPr lang="en-US" sz="2300" b="0" i="0" dirty="0">
                <a:solidFill>
                  <a:schemeClr val="bg1"/>
                </a:solidFill>
                <a:effectLst/>
                <a:latin typeface="Bahnschrift SemiBold SemiConden" panose="020B0502040204020203" pitchFamily="34" charset="0"/>
              </a:rPr>
              <a:t>Customers with high total billed cost are more likely searching for another operator if they are unhappy with the current service.</a:t>
            </a:r>
            <a:endParaRPr lang="en-US" sz="2300" dirty="0">
              <a:solidFill>
                <a:schemeClr val="bg1"/>
              </a:solidFill>
              <a:latin typeface="Bahnschrift SemiBold SemiConden" panose="020B0502040204020203" pitchFamily="34" charset="0"/>
            </a:endParaRPr>
          </a:p>
          <a:p>
            <a:r>
              <a:rPr lang="en-US" sz="2300" dirty="0">
                <a:solidFill>
                  <a:schemeClr val="bg1"/>
                </a:solidFill>
                <a:latin typeface="Bahnschrift SemiBold SemiConden" panose="020B0502040204020203" pitchFamily="34" charset="0"/>
              </a:rPr>
              <a:t>Night minutes is </a:t>
            </a:r>
            <a:r>
              <a:rPr lang="en-US" dirty="0">
                <a:solidFill>
                  <a:schemeClr val="bg1"/>
                </a:solidFill>
              </a:rPr>
              <a:t>almost</a:t>
            </a:r>
            <a:r>
              <a:rPr lang="en-US" sz="2300" dirty="0">
                <a:solidFill>
                  <a:schemeClr val="bg1"/>
                </a:solidFill>
                <a:latin typeface="Bahnschrift SemiBold SemiConden" panose="020B0502040204020203" pitchFamily="34" charset="0"/>
              </a:rPr>
              <a:t> equal while increase in customer service call. churn is also same pattern as not churn.</a:t>
            </a:r>
          </a:p>
          <a:p>
            <a:r>
              <a:rPr lang="en-US" sz="2300" dirty="0">
                <a:solidFill>
                  <a:schemeClr val="bg1"/>
                </a:solidFill>
                <a:latin typeface="Bahnschrift SemiBold SemiConden" panose="020B0502040204020203" pitchFamily="34" charset="0"/>
              </a:rPr>
              <a:t>Starting with 4 calls, total evening minutes may increased of not churn.</a:t>
            </a:r>
          </a:p>
          <a:p>
            <a:r>
              <a:rPr lang="en-US" sz="2300" dirty="0">
                <a:solidFill>
                  <a:schemeClr val="bg1"/>
                </a:solidFill>
                <a:latin typeface="Bahnschrift SemiBold SemiConden" panose="020B0502040204020203" pitchFamily="34" charset="0"/>
              </a:rPr>
              <a:t>With increase in customer call, total international minutes may be the good factor for customer churn.</a:t>
            </a:r>
          </a:p>
          <a:p>
            <a:endParaRPr lang="en-US" dirty="0"/>
          </a:p>
          <a:p>
            <a:endParaRPr lang="en-US" dirty="0"/>
          </a:p>
        </p:txBody>
      </p:sp>
    </p:spTree>
    <p:extLst>
      <p:ext uri="{BB962C8B-B14F-4D97-AF65-F5344CB8AC3E}">
        <p14:creationId xmlns:p14="http://schemas.microsoft.com/office/powerpoint/2010/main" val="31088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A0C7-300D-EFA0-7362-5CC0444BE538}"/>
              </a:ext>
            </a:extLst>
          </p:cNvPr>
          <p:cNvSpPr>
            <a:spLocks noGrp="1"/>
          </p:cNvSpPr>
          <p:nvPr>
            <p:ph idx="1"/>
          </p:nvPr>
        </p:nvSpPr>
        <p:spPr>
          <a:xfrm>
            <a:off x="283427" y="-94267"/>
            <a:ext cx="6390244" cy="6872140"/>
          </a:xfrm>
        </p:spPr>
        <p:txBody>
          <a:bodyPr>
            <a:normAutofit fontScale="70000" lnSpcReduction="20000"/>
          </a:bodyPr>
          <a:lstStyle/>
          <a:p>
            <a:pPr marL="0" indent="0">
              <a:buNone/>
            </a:pPr>
            <a:r>
              <a:rPr lang="en-IN" sz="3400" u="sng" dirty="0">
                <a:solidFill>
                  <a:srgbClr val="FF0000"/>
                </a:solidFill>
                <a:latin typeface="Algerian" panose="04020705040A02060702" pitchFamily="82" charset="0"/>
                <a:ea typeface="HP Simplified Jpan" panose="020B0500000000000000" pitchFamily="34" charset="-128"/>
              </a:rPr>
              <a:t>Churn VS Non-Churn :</a:t>
            </a: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lgn="l">
              <a:buNone/>
            </a:pPr>
            <a:endParaRPr lang="en-US" b="0" i="0" dirty="0">
              <a:solidFill>
                <a:srgbClr val="000000"/>
              </a:solidFill>
              <a:effectLst/>
            </a:endParaRPr>
          </a:p>
          <a:p>
            <a:pPr marL="0" indent="0" algn="l">
              <a:buNone/>
            </a:pPr>
            <a:r>
              <a:rPr lang="en-US" dirty="0">
                <a:solidFill>
                  <a:srgbClr val="000000"/>
                </a:solidFill>
              </a:rPr>
              <a:t> </a:t>
            </a:r>
          </a:p>
          <a:p>
            <a:pPr marL="0" indent="0" algn="l">
              <a:buNone/>
            </a:pPr>
            <a:endParaRPr lang="en-US" b="0" i="0" dirty="0">
              <a:solidFill>
                <a:srgbClr val="000000"/>
              </a:solidFill>
              <a:effectLst/>
            </a:endParaRPr>
          </a:p>
          <a:p>
            <a:pPr marL="0" indent="0" algn="l">
              <a:buNone/>
            </a:pPr>
            <a:r>
              <a:rPr lang="en-US" sz="2200" b="1" i="0" dirty="0">
                <a:solidFill>
                  <a:srgbClr val="000000"/>
                </a:solidFill>
                <a:effectLst/>
              </a:rPr>
              <a:t>The above bar plot shows the percentage of observations that correspond to each class of the response variable: no(0) and yes(1). This is an imbalanced data set because both classes are not equally distributed among all observations, being no the majority class more than 83%. When modeling, this imbalance will lead to a large number of false negatives.</a:t>
            </a:r>
          </a:p>
          <a:p>
            <a:pPr marL="0" indent="0" algn="l">
              <a:buNone/>
            </a:pPr>
            <a:r>
              <a:rPr lang="en-US" sz="2200" b="1" i="0" u="sng" dirty="0">
                <a:solidFill>
                  <a:srgbClr val="FF0000"/>
                </a:solidFill>
                <a:effectLst/>
                <a:latin typeface="HP Simplified Jpan" panose="020B0500000000000000" pitchFamily="34" charset="-128"/>
                <a:ea typeface="HP Simplified Jpan" panose="020B0500000000000000" pitchFamily="34" charset="-128"/>
              </a:rPr>
              <a:t>By this we can also conclude that:</a:t>
            </a:r>
          </a:p>
          <a:p>
            <a:pPr algn="l">
              <a:buFont typeface="+mj-lt"/>
              <a:buAutoNum type="arabicPeriod"/>
            </a:pPr>
            <a:r>
              <a:rPr lang="en-US" sz="2200" b="1" i="0" dirty="0">
                <a:solidFill>
                  <a:srgbClr val="000000"/>
                </a:solidFill>
                <a:effectLst/>
              </a:rPr>
              <a:t>Churn vs Non-churn customers ratio is 1:6</a:t>
            </a:r>
          </a:p>
          <a:p>
            <a:pPr algn="l">
              <a:buFont typeface="+mj-lt"/>
              <a:buAutoNum type="arabicPeriod"/>
            </a:pPr>
            <a:r>
              <a:rPr lang="en-US" sz="2200" b="1" i="0" dirty="0">
                <a:solidFill>
                  <a:srgbClr val="000000"/>
                </a:solidFill>
                <a:effectLst/>
              </a:rPr>
              <a:t>Churn minority class - 483 customers</a:t>
            </a:r>
          </a:p>
          <a:p>
            <a:pPr algn="l">
              <a:buFont typeface="+mj-lt"/>
              <a:buAutoNum type="arabicPeriod"/>
            </a:pPr>
            <a:r>
              <a:rPr lang="en-US" sz="2200" b="1" i="0" dirty="0">
                <a:solidFill>
                  <a:srgbClr val="000000"/>
                </a:solidFill>
                <a:effectLst/>
              </a:rPr>
              <a:t>Non-churn - majority class - 2850 customers</a:t>
            </a: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p:txBody>
      </p:sp>
      <p:pic>
        <p:nvPicPr>
          <p:cNvPr id="10" name="Picture 9">
            <a:extLst>
              <a:ext uri="{FF2B5EF4-FFF2-40B4-BE49-F238E27FC236}">
                <a16:creationId xmlns:a16="http://schemas.microsoft.com/office/drawing/2014/main" id="{69E00719-78DC-D0EC-95BF-433F14EA8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40" y="408801"/>
            <a:ext cx="4999760" cy="3484469"/>
          </a:xfrm>
          <a:prstGeom prst="rect">
            <a:avLst/>
          </a:prstGeom>
        </p:spPr>
      </p:pic>
      <p:pic>
        <p:nvPicPr>
          <p:cNvPr id="12" name="Picture 11">
            <a:extLst>
              <a:ext uri="{FF2B5EF4-FFF2-40B4-BE49-F238E27FC236}">
                <a16:creationId xmlns:a16="http://schemas.microsoft.com/office/drawing/2014/main" id="{1693570F-F331-C2F4-04AB-E8E08BB81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670" y="408801"/>
            <a:ext cx="5159490" cy="6095694"/>
          </a:xfrm>
          <a:prstGeom prst="rect">
            <a:avLst/>
          </a:prstGeom>
        </p:spPr>
      </p:pic>
    </p:spTree>
    <p:extLst>
      <p:ext uri="{BB962C8B-B14F-4D97-AF65-F5344CB8AC3E}">
        <p14:creationId xmlns:p14="http://schemas.microsoft.com/office/powerpoint/2010/main" val="279719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0D2F-A6E1-438B-7796-8BD5A6494EE0}"/>
              </a:ext>
            </a:extLst>
          </p:cNvPr>
          <p:cNvSpPr>
            <a:spLocks noGrp="1"/>
          </p:cNvSpPr>
          <p:nvPr>
            <p:ph type="title"/>
          </p:nvPr>
        </p:nvSpPr>
        <p:spPr>
          <a:xfrm>
            <a:off x="220017" y="1"/>
            <a:ext cx="10850251" cy="537328"/>
          </a:xfrm>
        </p:spPr>
        <p:txBody>
          <a:bodyPr>
            <a:normAutofit fontScale="90000"/>
          </a:bodyPr>
          <a:lstStyle/>
          <a:p>
            <a:pPr algn="ctr"/>
            <a:r>
              <a:rPr lang="en-US" u="sng" dirty="0">
                <a:solidFill>
                  <a:srgbClr val="FF0000"/>
                </a:solidFill>
                <a:latin typeface="Algerian" panose="04020705040A02060702" pitchFamily="82" charset="0"/>
              </a:rPr>
              <a:t>Correlation Matrix</a:t>
            </a:r>
          </a:p>
        </p:txBody>
      </p:sp>
      <p:pic>
        <p:nvPicPr>
          <p:cNvPr id="4098" name="Picture 2">
            <a:extLst>
              <a:ext uri="{FF2B5EF4-FFF2-40B4-BE49-F238E27FC236}">
                <a16:creationId xmlns:a16="http://schemas.microsoft.com/office/drawing/2014/main" id="{0C52A3DA-1CD4-902D-3EB4-53DBBE021A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061" y="414780"/>
            <a:ext cx="10275216" cy="644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57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89D2F6-F2A9-6A1C-96FE-561E0745D433}"/>
              </a:ext>
            </a:extLst>
          </p:cNvPr>
          <p:cNvSpPr>
            <a:spLocks noGrp="1"/>
          </p:cNvSpPr>
          <p:nvPr>
            <p:ph type="title"/>
          </p:nvPr>
        </p:nvSpPr>
        <p:spPr>
          <a:xfrm>
            <a:off x="689809" y="236645"/>
            <a:ext cx="10357603" cy="501293"/>
          </a:xfrm>
        </p:spPr>
        <p:txBody>
          <a:bodyPr>
            <a:normAutofit fontScale="90000"/>
          </a:bodyPr>
          <a:lstStyle/>
          <a:p>
            <a:r>
              <a:rPr lang="en-IN" i="0" u="sng" dirty="0">
                <a:solidFill>
                  <a:srgbClr val="FF0000"/>
                </a:solidFill>
                <a:effectLst/>
                <a:latin typeface="Algerian" panose="04020705040A02060702" pitchFamily="82" charset="0"/>
              </a:rPr>
              <a:t>Features Selection</a:t>
            </a:r>
            <a:br>
              <a:rPr lang="en-IN" b="1" i="0" dirty="0">
                <a:solidFill>
                  <a:srgbClr val="000000"/>
                </a:solidFill>
                <a:effectLst/>
                <a:latin typeface="Helvetica Neue"/>
              </a:rPr>
            </a:br>
            <a:endParaRPr lang="en-IN" dirty="0"/>
          </a:p>
        </p:txBody>
      </p:sp>
      <p:sp>
        <p:nvSpPr>
          <p:cNvPr id="6" name="TextBox 5">
            <a:extLst>
              <a:ext uri="{FF2B5EF4-FFF2-40B4-BE49-F238E27FC236}">
                <a16:creationId xmlns:a16="http://schemas.microsoft.com/office/drawing/2014/main" id="{838C53D2-4C29-3A9F-4158-217509B2882A}"/>
              </a:ext>
            </a:extLst>
          </p:cNvPr>
          <p:cNvSpPr txBox="1"/>
          <p:nvPr/>
        </p:nvSpPr>
        <p:spPr>
          <a:xfrm>
            <a:off x="689809" y="497306"/>
            <a:ext cx="11325728" cy="2031325"/>
          </a:xfrm>
          <a:prstGeom prst="rect">
            <a:avLst/>
          </a:prstGeom>
          <a:noFill/>
        </p:spPr>
        <p:txBody>
          <a:bodyPr wrap="square">
            <a:spAutoFit/>
          </a:bodyPr>
          <a:lstStyle/>
          <a:p>
            <a:pPr algn="l" rtl="0"/>
            <a:r>
              <a:rPr lang="en-US" dirty="0">
                <a:solidFill>
                  <a:schemeClr val="bg1"/>
                </a:solidFill>
                <a:latin typeface="Bahnschrift SemiBold SemiConden" panose="020B0502040204020203" pitchFamily="34" charset="0"/>
              </a:rPr>
              <a:t>We have applied four kind of Feature selection:</a:t>
            </a:r>
          </a:p>
          <a:p>
            <a:pPr marL="342900" indent="-342900" algn="l" rtl="0">
              <a:buAutoNum type="arabicPeriod"/>
            </a:pPr>
            <a:r>
              <a:rPr lang="en-US" sz="1800" dirty="0">
                <a:solidFill>
                  <a:schemeClr val="bg1"/>
                </a:solidFill>
                <a:latin typeface="Bahnschrift SemiBold SemiConden" panose="020B0502040204020203" pitchFamily="34" charset="0"/>
              </a:rPr>
              <a:t>Correl</a:t>
            </a:r>
            <a:r>
              <a:rPr lang="en-US" dirty="0">
                <a:solidFill>
                  <a:schemeClr val="bg1"/>
                </a:solidFill>
                <a:latin typeface="Bahnschrift SemiBold SemiConden" panose="020B0502040204020203" pitchFamily="34" charset="0"/>
              </a:rPr>
              <a:t>ation</a:t>
            </a:r>
          </a:p>
          <a:p>
            <a:pPr marL="342900" indent="-342900" algn="l" rtl="0">
              <a:buAutoNum type="arabicPeriod"/>
            </a:pPr>
            <a:r>
              <a:rPr lang="en-US" dirty="0">
                <a:solidFill>
                  <a:schemeClr val="bg1"/>
                </a:solidFill>
                <a:latin typeface="Bahnschrift SemiBold SemiConden" panose="020B0502040204020203" pitchFamily="34" charset="0"/>
              </a:rPr>
              <a:t>RFE model (</a:t>
            </a:r>
            <a:r>
              <a:rPr lang="en-US" dirty="0" err="1">
                <a:solidFill>
                  <a:schemeClr val="bg1"/>
                </a:solidFill>
                <a:latin typeface="Bahnschrift SemiBold SemiConden" panose="020B0502040204020203" pitchFamily="34" charset="0"/>
              </a:rPr>
              <a:t>Reccursive</a:t>
            </a:r>
            <a:r>
              <a:rPr lang="en-US" dirty="0">
                <a:solidFill>
                  <a:schemeClr val="bg1"/>
                </a:solidFill>
                <a:latin typeface="Bahnschrift SemiBold SemiConden" panose="020B0502040204020203" pitchFamily="34" charset="0"/>
              </a:rPr>
              <a:t> Feature Elimination)</a:t>
            </a:r>
          </a:p>
          <a:p>
            <a:pPr marL="342900" indent="-342900" algn="l" rtl="0">
              <a:buAutoNum type="arabicPeriod"/>
            </a:pPr>
            <a:r>
              <a:rPr lang="en-US" sz="1800" dirty="0">
                <a:solidFill>
                  <a:schemeClr val="bg1"/>
                </a:solidFill>
                <a:latin typeface="Bahnschrift SemiBold SemiConden" panose="020B0502040204020203" pitchFamily="34" charset="0"/>
              </a:rPr>
              <a:t>Decision Tree  importance</a:t>
            </a:r>
          </a:p>
          <a:p>
            <a:pPr marL="342900" indent="-342900" algn="l" rtl="0">
              <a:buAutoNum type="arabicPeriod"/>
            </a:pPr>
            <a:r>
              <a:rPr lang="en-US" dirty="0" err="1">
                <a:solidFill>
                  <a:schemeClr val="bg1"/>
                </a:solidFill>
                <a:latin typeface="Bahnschrift SemiBold SemiConden" panose="020B0502040204020203" pitchFamily="34" charset="0"/>
              </a:rPr>
              <a:t>Univarient</a:t>
            </a:r>
            <a:r>
              <a:rPr lang="en-US" dirty="0">
                <a:solidFill>
                  <a:schemeClr val="bg1"/>
                </a:solidFill>
                <a:latin typeface="Bahnschrift SemiBold SemiConden" panose="020B0502040204020203" pitchFamily="34" charset="0"/>
              </a:rPr>
              <a:t> Selection</a:t>
            </a:r>
          </a:p>
          <a:p>
            <a:pPr marL="342900" indent="-342900" algn="l" rtl="0">
              <a:buAutoNum type="arabicPeriod"/>
            </a:pPr>
            <a:endParaRPr lang="en-US" sz="1800" dirty="0">
              <a:solidFill>
                <a:schemeClr val="bg1"/>
              </a:solidFill>
              <a:latin typeface="Bahnschrift SemiBold SemiConden" panose="020B0502040204020203" pitchFamily="34" charset="0"/>
            </a:endParaRPr>
          </a:p>
          <a:p>
            <a:pPr algn="l" rtl="0"/>
            <a:endParaRPr lang="en-US" sz="1800" dirty="0">
              <a:solidFill>
                <a:schemeClr val="bg1"/>
              </a:solidFill>
              <a:latin typeface="Bahnschrift SemiBold SemiConden" panose="020B0502040204020203" pitchFamily="34" charset="0"/>
            </a:endParaRPr>
          </a:p>
        </p:txBody>
      </p:sp>
      <p:pic>
        <p:nvPicPr>
          <p:cNvPr id="8" name="Picture 7">
            <a:extLst>
              <a:ext uri="{FF2B5EF4-FFF2-40B4-BE49-F238E27FC236}">
                <a16:creationId xmlns:a16="http://schemas.microsoft.com/office/drawing/2014/main" id="{E1BD7337-2FA8-C3D9-71B1-E44F228B1610}"/>
              </a:ext>
            </a:extLst>
          </p:cNvPr>
          <p:cNvPicPr>
            <a:picLocks noChangeAspect="1"/>
          </p:cNvPicPr>
          <p:nvPr/>
        </p:nvPicPr>
        <p:blipFill>
          <a:blip r:embed="rId2"/>
          <a:stretch>
            <a:fillRect/>
          </a:stretch>
        </p:blipFill>
        <p:spPr>
          <a:xfrm>
            <a:off x="3622839" y="2065842"/>
            <a:ext cx="2225971" cy="4115157"/>
          </a:xfrm>
          <a:prstGeom prst="rect">
            <a:avLst/>
          </a:prstGeom>
        </p:spPr>
      </p:pic>
      <p:pic>
        <p:nvPicPr>
          <p:cNvPr id="10" name="Picture 9">
            <a:extLst>
              <a:ext uri="{FF2B5EF4-FFF2-40B4-BE49-F238E27FC236}">
                <a16:creationId xmlns:a16="http://schemas.microsoft.com/office/drawing/2014/main" id="{2E941F5D-65E6-7681-F064-F965FB762E07}"/>
              </a:ext>
            </a:extLst>
          </p:cNvPr>
          <p:cNvPicPr>
            <a:picLocks noChangeAspect="1"/>
          </p:cNvPicPr>
          <p:nvPr/>
        </p:nvPicPr>
        <p:blipFill>
          <a:blip r:embed="rId3"/>
          <a:stretch>
            <a:fillRect/>
          </a:stretch>
        </p:blipFill>
        <p:spPr>
          <a:xfrm>
            <a:off x="6689671" y="2054412"/>
            <a:ext cx="2213698" cy="4138019"/>
          </a:xfrm>
          <a:prstGeom prst="rect">
            <a:avLst/>
          </a:prstGeom>
        </p:spPr>
      </p:pic>
      <p:pic>
        <p:nvPicPr>
          <p:cNvPr id="12" name="Picture 11">
            <a:extLst>
              <a:ext uri="{FF2B5EF4-FFF2-40B4-BE49-F238E27FC236}">
                <a16:creationId xmlns:a16="http://schemas.microsoft.com/office/drawing/2014/main" id="{2654D84C-D00E-9E58-A156-627E78953256}"/>
              </a:ext>
            </a:extLst>
          </p:cNvPr>
          <p:cNvPicPr>
            <a:picLocks noChangeAspect="1"/>
          </p:cNvPicPr>
          <p:nvPr/>
        </p:nvPicPr>
        <p:blipFill>
          <a:blip r:embed="rId4"/>
          <a:stretch>
            <a:fillRect/>
          </a:stretch>
        </p:blipFill>
        <p:spPr>
          <a:xfrm>
            <a:off x="9692561" y="2039171"/>
            <a:ext cx="2164268" cy="4153260"/>
          </a:xfrm>
          <a:prstGeom prst="rect">
            <a:avLst/>
          </a:prstGeom>
        </p:spPr>
      </p:pic>
      <p:pic>
        <p:nvPicPr>
          <p:cNvPr id="14" name="Picture 13">
            <a:extLst>
              <a:ext uri="{FF2B5EF4-FFF2-40B4-BE49-F238E27FC236}">
                <a16:creationId xmlns:a16="http://schemas.microsoft.com/office/drawing/2014/main" id="{58E4F622-8EFD-71D1-1BA0-E3BB4D602A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155" y="2037385"/>
            <a:ext cx="2225971" cy="4583970"/>
          </a:xfrm>
          <a:prstGeom prst="rect">
            <a:avLst/>
          </a:prstGeom>
        </p:spPr>
      </p:pic>
      <p:sp>
        <p:nvSpPr>
          <p:cNvPr id="15" name="TextBox 14">
            <a:extLst>
              <a:ext uri="{FF2B5EF4-FFF2-40B4-BE49-F238E27FC236}">
                <a16:creationId xmlns:a16="http://schemas.microsoft.com/office/drawing/2014/main" id="{0F65D997-6B18-D2AE-2AFB-9A3039171E72}"/>
              </a:ext>
            </a:extLst>
          </p:cNvPr>
          <p:cNvSpPr txBox="1"/>
          <p:nvPr/>
        </p:nvSpPr>
        <p:spPr>
          <a:xfrm>
            <a:off x="3530561" y="6252023"/>
            <a:ext cx="2225971" cy="369332"/>
          </a:xfrm>
          <a:prstGeom prst="rect">
            <a:avLst/>
          </a:prstGeom>
          <a:noFill/>
        </p:spPr>
        <p:txBody>
          <a:bodyPr wrap="square" rtlCol="0">
            <a:spAutoFit/>
          </a:bodyPr>
          <a:lstStyle/>
          <a:p>
            <a:r>
              <a:rPr lang="en-IN" u="sng" dirty="0">
                <a:solidFill>
                  <a:srgbClr val="FF0000"/>
                </a:solidFill>
              </a:rPr>
              <a:t>RFE MODEL</a:t>
            </a:r>
          </a:p>
        </p:txBody>
      </p:sp>
      <p:sp>
        <p:nvSpPr>
          <p:cNvPr id="16" name="TextBox 15">
            <a:extLst>
              <a:ext uri="{FF2B5EF4-FFF2-40B4-BE49-F238E27FC236}">
                <a16:creationId xmlns:a16="http://schemas.microsoft.com/office/drawing/2014/main" id="{8B8597C3-4622-99A0-10DE-D03CBD727A8F}"/>
              </a:ext>
            </a:extLst>
          </p:cNvPr>
          <p:cNvSpPr txBox="1"/>
          <p:nvPr/>
        </p:nvSpPr>
        <p:spPr>
          <a:xfrm>
            <a:off x="6577263" y="6252023"/>
            <a:ext cx="2614863" cy="369332"/>
          </a:xfrm>
          <a:prstGeom prst="rect">
            <a:avLst/>
          </a:prstGeom>
          <a:noFill/>
        </p:spPr>
        <p:txBody>
          <a:bodyPr wrap="square" rtlCol="0">
            <a:spAutoFit/>
          </a:bodyPr>
          <a:lstStyle/>
          <a:p>
            <a:r>
              <a:rPr lang="en-IN" u="sng" dirty="0">
                <a:solidFill>
                  <a:srgbClr val="FF0000"/>
                </a:solidFill>
              </a:rPr>
              <a:t>Decision Tree</a:t>
            </a:r>
          </a:p>
        </p:txBody>
      </p:sp>
      <p:sp>
        <p:nvSpPr>
          <p:cNvPr id="17" name="TextBox 16">
            <a:extLst>
              <a:ext uri="{FF2B5EF4-FFF2-40B4-BE49-F238E27FC236}">
                <a16:creationId xmlns:a16="http://schemas.microsoft.com/office/drawing/2014/main" id="{E61CC663-1A62-5030-E4A2-FF40B9CB1C7A}"/>
              </a:ext>
            </a:extLst>
          </p:cNvPr>
          <p:cNvSpPr txBox="1"/>
          <p:nvPr/>
        </p:nvSpPr>
        <p:spPr>
          <a:xfrm>
            <a:off x="9692561" y="6252023"/>
            <a:ext cx="2164268" cy="369332"/>
          </a:xfrm>
          <a:prstGeom prst="rect">
            <a:avLst/>
          </a:prstGeom>
          <a:noFill/>
        </p:spPr>
        <p:txBody>
          <a:bodyPr wrap="square" rtlCol="0">
            <a:spAutoFit/>
          </a:bodyPr>
          <a:lstStyle/>
          <a:p>
            <a:r>
              <a:rPr lang="en-IN" u="sng" dirty="0" err="1">
                <a:solidFill>
                  <a:srgbClr val="FF0000"/>
                </a:solidFill>
              </a:rPr>
              <a:t>Univarient</a:t>
            </a:r>
            <a:r>
              <a:rPr lang="en-IN" u="sng" dirty="0">
                <a:solidFill>
                  <a:srgbClr val="FF0000"/>
                </a:solidFill>
              </a:rPr>
              <a:t> Selection</a:t>
            </a:r>
          </a:p>
        </p:txBody>
      </p:sp>
    </p:spTree>
    <p:extLst>
      <p:ext uri="{BB962C8B-B14F-4D97-AF65-F5344CB8AC3E}">
        <p14:creationId xmlns:p14="http://schemas.microsoft.com/office/powerpoint/2010/main" val="122783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617</TotalTime>
  <Words>1507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HP Simplified Jpan</vt:lpstr>
      <vt:lpstr>Algerian</vt:lpstr>
      <vt:lpstr>Arial</vt:lpstr>
      <vt:lpstr>Bahnschrift</vt:lpstr>
      <vt:lpstr>Bahnschrift Condensed</vt:lpstr>
      <vt:lpstr>Bahnschrift SemiBold SemiConden</vt:lpstr>
      <vt:lpstr>Calibri</vt:lpstr>
      <vt:lpstr>Helvetica Neue</vt:lpstr>
      <vt:lpstr>inherit</vt:lpstr>
      <vt:lpstr>Tw Cen MT</vt:lpstr>
      <vt:lpstr>Wingdings</vt:lpstr>
      <vt:lpstr>Circuit</vt:lpstr>
      <vt:lpstr>P141 – TeLE COMMUNICATION CHURN mentor : Rajshekar SIR Project Coordinator : Pallavi ma’am Group : 1 </vt:lpstr>
      <vt:lpstr>Project on Telecommunication churn</vt:lpstr>
      <vt:lpstr>Hypotheses Generation</vt:lpstr>
      <vt:lpstr>Exploratory Data Analysis (EDA)</vt:lpstr>
      <vt:lpstr>1. When International Plan is enabled, the churn rate is much higher; the usage of the international plan by the customer is a strong feature. We do not observe the same effect with Voice mail plan.  2. Starting with 4 calls, total day minutes may no longer be the main factor for customer churn. Day minutes have also reduced by increase in customer service calls. </vt:lpstr>
      <vt:lpstr>PowerPoint Presentation</vt:lpstr>
      <vt:lpstr>PowerPoint Presentation</vt:lpstr>
      <vt:lpstr>Correlation Matrix</vt:lpstr>
      <vt:lpstr>Features Selection </vt:lpstr>
      <vt:lpstr>PowerPoint Presentation</vt:lpstr>
      <vt:lpstr>PowerPoint Presentation</vt:lpstr>
      <vt:lpstr>Feature IMportance</vt:lpstr>
      <vt:lpstr>Feature Engineering </vt:lpstr>
      <vt:lpstr>PowerPoint Presentation</vt:lpstr>
      <vt:lpstr>Multicollinearity - Variance Inflation Factor (VIF) </vt:lpstr>
      <vt:lpstr>Model Evaluation</vt:lpstr>
      <vt:lpstr>Selection of model:</vt:lpstr>
      <vt:lpstr>Finalizing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Telecommunication churn</dc:title>
  <dc:creator>Ronit Nayak</dc:creator>
  <cp:lastModifiedBy>Ronit Nayak</cp:lastModifiedBy>
  <cp:revision>10</cp:revision>
  <dcterms:created xsi:type="dcterms:W3CDTF">2022-10-27T10:11:40Z</dcterms:created>
  <dcterms:modified xsi:type="dcterms:W3CDTF">2022-11-08T16:44:22Z</dcterms:modified>
</cp:coreProperties>
</file>