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72" r:id="rId4"/>
    <p:sldId id="273" r:id="rId5"/>
    <p:sldId id="277" r:id="rId6"/>
    <p:sldId id="257" r:id="rId7"/>
    <p:sldId id="278" r:id="rId8"/>
    <p:sldId id="279" r:id="rId9"/>
    <p:sldId id="260" r:id="rId10"/>
    <p:sldId id="280" r:id="rId11"/>
    <p:sldId id="261" r:id="rId12"/>
    <p:sldId id="262" r:id="rId13"/>
    <p:sldId id="274" r:id="rId14"/>
    <p:sldId id="263" r:id="rId15"/>
    <p:sldId id="275"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D189-5952-2407-5B5B-16B80E7507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E7DBF5-A462-BD54-29F2-A15F463034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C53D1D-E6EA-899C-FE98-CB37D1D4EC12}"/>
              </a:ext>
            </a:extLst>
          </p:cNvPr>
          <p:cNvSpPr>
            <a:spLocks noGrp="1"/>
          </p:cNvSpPr>
          <p:nvPr>
            <p:ph type="dt" sz="half" idx="10"/>
          </p:nvPr>
        </p:nvSpPr>
        <p:spPr/>
        <p:txBody>
          <a:bodyPr/>
          <a:lstStyle/>
          <a:p>
            <a:fld id="{8CF786D9-0BB2-44C3-92DC-0D1DEB1BD656}" type="datetimeFigureOut">
              <a:rPr lang="en-IN" smtClean="0"/>
              <a:t>14-04-2023</a:t>
            </a:fld>
            <a:endParaRPr lang="en-IN"/>
          </a:p>
        </p:txBody>
      </p:sp>
      <p:sp>
        <p:nvSpPr>
          <p:cNvPr id="5" name="Footer Placeholder 4">
            <a:extLst>
              <a:ext uri="{FF2B5EF4-FFF2-40B4-BE49-F238E27FC236}">
                <a16:creationId xmlns:a16="http://schemas.microsoft.com/office/drawing/2014/main" id="{D892CED6-5BDB-F231-3729-7B995B65DD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D17E80-0B98-5091-4D4D-558F2577E842}"/>
              </a:ext>
            </a:extLst>
          </p:cNvPr>
          <p:cNvSpPr>
            <a:spLocks noGrp="1"/>
          </p:cNvSpPr>
          <p:nvPr>
            <p:ph type="sldNum" sz="quarter" idx="12"/>
          </p:nvPr>
        </p:nvSpPr>
        <p:spPr/>
        <p:txBody>
          <a:bodyPr/>
          <a:lstStyle/>
          <a:p>
            <a:fld id="{68DEA20D-4802-4DB8-BF8E-4DB70F9BC176}" type="slidenum">
              <a:rPr lang="en-IN" smtClean="0"/>
              <a:t>‹#›</a:t>
            </a:fld>
            <a:endParaRPr lang="en-IN"/>
          </a:p>
        </p:txBody>
      </p:sp>
    </p:spTree>
    <p:extLst>
      <p:ext uri="{BB962C8B-B14F-4D97-AF65-F5344CB8AC3E}">
        <p14:creationId xmlns:p14="http://schemas.microsoft.com/office/powerpoint/2010/main" val="266318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8EF7-97B5-4040-8839-007229E455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BBB66F-EF0E-A5E4-860A-0C3E1C0443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004E01-6C51-F3FD-4F6F-D54FF2DF435B}"/>
              </a:ext>
            </a:extLst>
          </p:cNvPr>
          <p:cNvSpPr>
            <a:spLocks noGrp="1"/>
          </p:cNvSpPr>
          <p:nvPr>
            <p:ph type="dt" sz="half" idx="10"/>
          </p:nvPr>
        </p:nvSpPr>
        <p:spPr/>
        <p:txBody>
          <a:bodyPr/>
          <a:lstStyle/>
          <a:p>
            <a:fld id="{8CF786D9-0BB2-44C3-92DC-0D1DEB1BD656}" type="datetimeFigureOut">
              <a:rPr lang="en-IN" smtClean="0"/>
              <a:t>14-04-2023</a:t>
            </a:fld>
            <a:endParaRPr lang="en-IN"/>
          </a:p>
        </p:txBody>
      </p:sp>
      <p:sp>
        <p:nvSpPr>
          <p:cNvPr id="5" name="Footer Placeholder 4">
            <a:extLst>
              <a:ext uri="{FF2B5EF4-FFF2-40B4-BE49-F238E27FC236}">
                <a16:creationId xmlns:a16="http://schemas.microsoft.com/office/drawing/2014/main" id="{DC437A36-2AD9-479E-AEEB-9E02EFBD4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151A2F-F29D-B74A-17C1-11CF15FBE4BA}"/>
              </a:ext>
            </a:extLst>
          </p:cNvPr>
          <p:cNvSpPr>
            <a:spLocks noGrp="1"/>
          </p:cNvSpPr>
          <p:nvPr>
            <p:ph type="sldNum" sz="quarter" idx="12"/>
          </p:nvPr>
        </p:nvSpPr>
        <p:spPr/>
        <p:txBody>
          <a:bodyPr/>
          <a:lstStyle/>
          <a:p>
            <a:fld id="{68DEA20D-4802-4DB8-BF8E-4DB70F9BC176}" type="slidenum">
              <a:rPr lang="en-IN" smtClean="0"/>
              <a:t>‹#›</a:t>
            </a:fld>
            <a:endParaRPr lang="en-IN"/>
          </a:p>
        </p:txBody>
      </p:sp>
    </p:spTree>
    <p:extLst>
      <p:ext uri="{BB962C8B-B14F-4D97-AF65-F5344CB8AC3E}">
        <p14:creationId xmlns:p14="http://schemas.microsoft.com/office/powerpoint/2010/main" val="359018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CE0855-7C44-C81E-6D89-312BB0D775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74FE79-0153-4691-38F9-AA11F25050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AB3A6C-71A3-785B-4B68-F88D72FF0483}"/>
              </a:ext>
            </a:extLst>
          </p:cNvPr>
          <p:cNvSpPr>
            <a:spLocks noGrp="1"/>
          </p:cNvSpPr>
          <p:nvPr>
            <p:ph type="dt" sz="half" idx="10"/>
          </p:nvPr>
        </p:nvSpPr>
        <p:spPr/>
        <p:txBody>
          <a:bodyPr/>
          <a:lstStyle/>
          <a:p>
            <a:fld id="{8CF786D9-0BB2-44C3-92DC-0D1DEB1BD656}" type="datetimeFigureOut">
              <a:rPr lang="en-IN" smtClean="0"/>
              <a:t>14-04-2023</a:t>
            </a:fld>
            <a:endParaRPr lang="en-IN"/>
          </a:p>
        </p:txBody>
      </p:sp>
      <p:sp>
        <p:nvSpPr>
          <p:cNvPr id="5" name="Footer Placeholder 4">
            <a:extLst>
              <a:ext uri="{FF2B5EF4-FFF2-40B4-BE49-F238E27FC236}">
                <a16:creationId xmlns:a16="http://schemas.microsoft.com/office/drawing/2014/main" id="{D70E193A-F76F-C048-3004-C355A5A0DF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0DDE09-A9AF-B2A1-38ED-9D139573296E}"/>
              </a:ext>
            </a:extLst>
          </p:cNvPr>
          <p:cNvSpPr>
            <a:spLocks noGrp="1"/>
          </p:cNvSpPr>
          <p:nvPr>
            <p:ph type="sldNum" sz="quarter" idx="12"/>
          </p:nvPr>
        </p:nvSpPr>
        <p:spPr/>
        <p:txBody>
          <a:bodyPr/>
          <a:lstStyle/>
          <a:p>
            <a:fld id="{68DEA20D-4802-4DB8-BF8E-4DB70F9BC176}" type="slidenum">
              <a:rPr lang="en-IN" smtClean="0"/>
              <a:t>‹#›</a:t>
            </a:fld>
            <a:endParaRPr lang="en-IN"/>
          </a:p>
        </p:txBody>
      </p:sp>
    </p:spTree>
    <p:extLst>
      <p:ext uri="{BB962C8B-B14F-4D97-AF65-F5344CB8AC3E}">
        <p14:creationId xmlns:p14="http://schemas.microsoft.com/office/powerpoint/2010/main" val="1298502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E299-D5E0-6B71-1D75-7EE53C63F0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4D9F48-C5D9-CC87-29B2-D7AF54D781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2AFAB5-82B6-79E8-E72D-CE95F83F67C5}"/>
              </a:ext>
            </a:extLst>
          </p:cNvPr>
          <p:cNvSpPr>
            <a:spLocks noGrp="1"/>
          </p:cNvSpPr>
          <p:nvPr>
            <p:ph type="dt" sz="half" idx="10"/>
          </p:nvPr>
        </p:nvSpPr>
        <p:spPr/>
        <p:txBody>
          <a:bodyPr/>
          <a:lstStyle/>
          <a:p>
            <a:fld id="{8CF786D9-0BB2-44C3-92DC-0D1DEB1BD656}" type="datetimeFigureOut">
              <a:rPr lang="en-IN" smtClean="0"/>
              <a:t>14-04-2023</a:t>
            </a:fld>
            <a:endParaRPr lang="en-IN"/>
          </a:p>
        </p:txBody>
      </p:sp>
      <p:sp>
        <p:nvSpPr>
          <p:cNvPr id="5" name="Footer Placeholder 4">
            <a:extLst>
              <a:ext uri="{FF2B5EF4-FFF2-40B4-BE49-F238E27FC236}">
                <a16:creationId xmlns:a16="http://schemas.microsoft.com/office/drawing/2014/main" id="{8A9104F4-C963-F503-38D1-556728823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20BAB-5CA6-B938-1A8A-D2255B20F1F6}"/>
              </a:ext>
            </a:extLst>
          </p:cNvPr>
          <p:cNvSpPr>
            <a:spLocks noGrp="1"/>
          </p:cNvSpPr>
          <p:nvPr>
            <p:ph type="sldNum" sz="quarter" idx="12"/>
          </p:nvPr>
        </p:nvSpPr>
        <p:spPr/>
        <p:txBody>
          <a:bodyPr/>
          <a:lstStyle/>
          <a:p>
            <a:fld id="{68DEA20D-4802-4DB8-BF8E-4DB70F9BC176}" type="slidenum">
              <a:rPr lang="en-IN" smtClean="0"/>
              <a:t>‹#›</a:t>
            </a:fld>
            <a:endParaRPr lang="en-IN"/>
          </a:p>
        </p:txBody>
      </p:sp>
    </p:spTree>
    <p:extLst>
      <p:ext uri="{BB962C8B-B14F-4D97-AF65-F5344CB8AC3E}">
        <p14:creationId xmlns:p14="http://schemas.microsoft.com/office/powerpoint/2010/main" val="348664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EE56-06CD-F4E4-6519-8686614AEB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6A4DB4-FB56-D64C-5B56-D2D6DCAE8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16B455-B65B-DC39-6DD2-80E544C6839D}"/>
              </a:ext>
            </a:extLst>
          </p:cNvPr>
          <p:cNvSpPr>
            <a:spLocks noGrp="1"/>
          </p:cNvSpPr>
          <p:nvPr>
            <p:ph type="dt" sz="half" idx="10"/>
          </p:nvPr>
        </p:nvSpPr>
        <p:spPr/>
        <p:txBody>
          <a:bodyPr/>
          <a:lstStyle/>
          <a:p>
            <a:fld id="{8CF786D9-0BB2-44C3-92DC-0D1DEB1BD656}" type="datetimeFigureOut">
              <a:rPr lang="en-IN" smtClean="0"/>
              <a:t>14-04-2023</a:t>
            </a:fld>
            <a:endParaRPr lang="en-IN"/>
          </a:p>
        </p:txBody>
      </p:sp>
      <p:sp>
        <p:nvSpPr>
          <p:cNvPr id="5" name="Footer Placeholder 4">
            <a:extLst>
              <a:ext uri="{FF2B5EF4-FFF2-40B4-BE49-F238E27FC236}">
                <a16:creationId xmlns:a16="http://schemas.microsoft.com/office/drawing/2014/main" id="{1F27F372-AD90-239F-ABFA-57E57B5D4F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5F7850-EA23-C78F-8686-BB69023045E1}"/>
              </a:ext>
            </a:extLst>
          </p:cNvPr>
          <p:cNvSpPr>
            <a:spLocks noGrp="1"/>
          </p:cNvSpPr>
          <p:nvPr>
            <p:ph type="sldNum" sz="quarter" idx="12"/>
          </p:nvPr>
        </p:nvSpPr>
        <p:spPr/>
        <p:txBody>
          <a:bodyPr/>
          <a:lstStyle/>
          <a:p>
            <a:fld id="{68DEA20D-4802-4DB8-BF8E-4DB70F9BC176}" type="slidenum">
              <a:rPr lang="en-IN" smtClean="0"/>
              <a:t>‹#›</a:t>
            </a:fld>
            <a:endParaRPr lang="en-IN"/>
          </a:p>
        </p:txBody>
      </p:sp>
    </p:spTree>
    <p:extLst>
      <p:ext uri="{BB962C8B-B14F-4D97-AF65-F5344CB8AC3E}">
        <p14:creationId xmlns:p14="http://schemas.microsoft.com/office/powerpoint/2010/main" val="312819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EE83E-2923-330D-F6BC-5CA7017AD2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A9EDFB-E63D-5BD6-6613-B74770F1F6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9BDE91-5D00-2233-8B47-86BC2D0FB3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0179B9-C95E-C473-1526-AC37CCCCB506}"/>
              </a:ext>
            </a:extLst>
          </p:cNvPr>
          <p:cNvSpPr>
            <a:spLocks noGrp="1"/>
          </p:cNvSpPr>
          <p:nvPr>
            <p:ph type="dt" sz="half" idx="10"/>
          </p:nvPr>
        </p:nvSpPr>
        <p:spPr/>
        <p:txBody>
          <a:bodyPr/>
          <a:lstStyle/>
          <a:p>
            <a:fld id="{8CF786D9-0BB2-44C3-92DC-0D1DEB1BD656}" type="datetimeFigureOut">
              <a:rPr lang="en-IN" smtClean="0"/>
              <a:t>14-04-2023</a:t>
            </a:fld>
            <a:endParaRPr lang="en-IN"/>
          </a:p>
        </p:txBody>
      </p:sp>
      <p:sp>
        <p:nvSpPr>
          <p:cNvPr id="6" name="Footer Placeholder 5">
            <a:extLst>
              <a:ext uri="{FF2B5EF4-FFF2-40B4-BE49-F238E27FC236}">
                <a16:creationId xmlns:a16="http://schemas.microsoft.com/office/drawing/2014/main" id="{B082FC62-97A2-1FD9-8F26-EE3C6F3618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8E4BAA-0834-45BD-FE48-7197567F7C1E}"/>
              </a:ext>
            </a:extLst>
          </p:cNvPr>
          <p:cNvSpPr>
            <a:spLocks noGrp="1"/>
          </p:cNvSpPr>
          <p:nvPr>
            <p:ph type="sldNum" sz="quarter" idx="12"/>
          </p:nvPr>
        </p:nvSpPr>
        <p:spPr/>
        <p:txBody>
          <a:bodyPr/>
          <a:lstStyle/>
          <a:p>
            <a:fld id="{68DEA20D-4802-4DB8-BF8E-4DB70F9BC176}" type="slidenum">
              <a:rPr lang="en-IN" smtClean="0"/>
              <a:t>‹#›</a:t>
            </a:fld>
            <a:endParaRPr lang="en-IN"/>
          </a:p>
        </p:txBody>
      </p:sp>
    </p:spTree>
    <p:extLst>
      <p:ext uri="{BB962C8B-B14F-4D97-AF65-F5344CB8AC3E}">
        <p14:creationId xmlns:p14="http://schemas.microsoft.com/office/powerpoint/2010/main" val="3815543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3C82-2828-7117-A33D-5D9DFFD4D3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CE58EE-B925-EF87-A4C1-536C729A50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3CB874-29F1-89DB-667A-339BB2EA96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47AA67-6FDC-3519-47B7-395210CFE6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0A933C-B511-91F5-CE3F-AA4D20659A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0BD999-54A6-ECCD-B2B3-032B1F56EA63}"/>
              </a:ext>
            </a:extLst>
          </p:cNvPr>
          <p:cNvSpPr>
            <a:spLocks noGrp="1"/>
          </p:cNvSpPr>
          <p:nvPr>
            <p:ph type="dt" sz="half" idx="10"/>
          </p:nvPr>
        </p:nvSpPr>
        <p:spPr/>
        <p:txBody>
          <a:bodyPr/>
          <a:lstStyle/>
          <a:p>
            <a:fld id="{8CF786D9-0BB2-44C3-92DC-0D1DEB1BD656}" type="datetimeFigureOut">
              <a:rPr lang="en-IN" smtClean="0"/>
              <a:t>14-04-2023</a:t>
            </a:fld>
            <a:endParaRPr lang="en-IN"/>
          </a:p>
        </p:txBody>
      </p:sp>
      <p:sp>
        <p:nvSpPr>
          <p:cNvPr id="8" name="Footer Placeholder 7">
            <a:extLst>
              <a:ext uri="{FF2B5EF4-FFF2-40B4-BE49-F238E27FC236}">
                <a16:creationId xmlns:a16="http://schemas.microsoft.com/office/drawing/2014/main" id="{D56FAAE4-1C65-2B15-DC8D-706E8C2350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CE5D36-0CF4-FE29-131F-96A0409050FE}"/>
              </a:ext>
            </a:extLst>
          </p:cNvPr>
          <p:cNvSpPr>
            <a:spLocks noGrp="1"/>
          </p:cNvSpPr>
          <p:nvPr>
            <p:ph type="sldNum" sz="quarter" idx="12"/>
          </p:nvPr>
        </p:nvSpPr>
        <p:spPr/>
        <p:txBody>
          <a:bodyPr/>
          <a:lstStyle/>
          <a:p>
            <a:fld id="{68DEA20D-4802-4DB8-BF8E-4DB70F9BC176}" type="slidenum">
              <a:rPr lang="en-IN" smtClean="0"/>
              <a:t>‹#›</a:t>
            </a:fld>
            <a:endParaRPr lang="en-IN"/>
          </a:p>
        </p:txBody>
      </p:sp>
    </p:spTree>
    <p:extLst>
      <p:ext uri="{BB962C8B-B14F-4D97-AF65-F5344CB8AC3E}">
        <p14:creationId xmlns:p14="http://schemas.microsoft.com/office/powerpoint/2010/main" val="127624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99E5-C478-F474-7624-6DA6E118DA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9B3824-B94D-2375-8F58-1BDB3C0BF93D}"/>
              </a:ext>
            </a:extLst>
          </p:cNvPr>
          <p:cNvSpPr>
            <a:spLocks noGrp="1"/>
          </p:cNvSpPr>
          <p:nvPr>
            <p:ph type="dt" sz="half" idx="10"/>
          </p:nvPr>
        </p:nvSpPr>
        <p:spPr/>
        <p:txBody>
          <a:bodyPr/>
          <a:lstStyle/>
          <a:p>
            <a:fld id="{8CF786D9-0BB2-44C3-92DC-0D1DEB1BD656}" type="datetimeFigureOut">
              <a:rPr lang="en-IN" smtClean="0"/>
              <a:t>14-04-2023</a:t>
            </a:fld>
            <a:endParaRPr lang="en-IN"/>
          </a:p>
        </p:txBody>
      </p:sp>
      <p:sp>
        <p:nvSpPr>
          <p:cNvPr id="4" name="Footer Placeholder 3">
            <a:extLst>
              <a:ext uri="{FF2B5EF4-FFF2-40B4-BE49-F238E27FC236}">
                <a16:creationId xmlns:a16="http://schemas.microsoft.com/office/drawing/2014/main" id="{759D0145-31D0-DF22-AB77-E4AE720AFF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E2CAA2-944D-D794-E58F-19BA1498B271}"/>
              </a:ext>
            </a:extLst>
          </p:cNvPr>
          <p:cNvSpPr>
            <a:spLocks noGrp="1"/>
          </p:cNvSpPr>
          <p:nvPr>
            <p:ph type="sldNum" sz="quarter" idx="12"/>
          </p:nvPr>
        </p:nvSpPr>
        <p:spPr/>
        <p:txBody>
          <a:bodyPr/>
          <a:lstStyle/>
          <a:p>
            <a:fld id="{68DEA20D-4802-4DB8-BF8E-4DB70F9BC176}" type="slidenum">
              <a:rPr lang="en-IN" smtClean="0"/>
              <a:t>‹#›</a:t>
            </a:fld>
            <a:endParaRPr lang="en-IN"/>
          </a:p>
        </p:txBody>
      </p:sp>
    </p:spTree>
    <p:extLst>
      <p:ext uri="{BB962C8B-B14F-4D97-AF65-F5344CB8AC3E}">
        <p14:creationId xmlns:p14="http://schemas.microsoft.com/office/powerpoint/2010/main" val="14468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8982D-AF1A-DE94-D66F-6D432F631012}"/>
              </a:ext>
            </a:extLst>
          </p:cNvPr>
          <p:cNvSpPr>
            <a:spLocks noGrp="1"/>
          </p:cNvSpPr>
          <p:nvPr>
            <p:ph type="dt" sz="half" idx="10"/>
          </p:nvPr>
        </p:nvSpPr>
        <p:spPr/>
        <p:txBody>
          <a:bodyPr/>
          <a:lstStyle/>
          <a:p>
            <a:fld id="{8CF786D9-0BB2-44C3-92DC-0D1DEB1BD656}" type="datetimeFigureOut">
              <a:rPr lang="en-IN" smtClean="0"/>
              <a:t>14-04-2023</a:t>
            </a:fld>
            <a:endParaRPr lang="en-IN"/>
          </a:p>
        </p:txBody>
      </p:sp>
      <p:sp>
        <p:nvSpPr>
          <p:cNvPr id="3" name="Footer Placeholder 2">
            <a:extLst>
              <a:ext uri="{FF2B5EF4-FFF2-40B4-BE49-F238E27FC236}">
                <a16:creationId xmlns:a16="http://schemas.microsoft.com/office/drawing/2014/main" id="{127F81A9-D810-B992-81C8-91A346E554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4BE917-5C9A-4B3C-35B5-169714A669AD}"/>
              </a:ext>
            </a:extLst>
          </p:cNvPr>
          <p:cNvSpPr>
            <a:spLocks noGrp="1"/>
          </p:cNvSpPr>
          <p:nvPr>
            <p:ph type="sldNum" sz="quarter" idx="12"/>
          </p:nvPr>
        </p:nvSpPr>
        <p:spPr/>
        <p:txBody>
          <a:bodyPr/>
          <a:lstStyle/>
          <a:p>
            <a:fld id="{68DEA20D-4802-4DB8-BF8E-4DB70F9BC176}" type="slidenum">
              <a:rPr lang="en-IN" smtClean="0"/>
              <a:t>‹#›</a:t>
            </a:fld>
            <a:endParaRPr lang="en-IN"/>
          </a:p>
        </p:txBody>
      </p:sp>
    </p:spTree>
    <p:extLst>
      <p:ext uri="{BB962C8B-B14F-4D97-AF65-F5344CB8AC3E}">
        <p14:creationId xmlns:p14="http://schemas.microsoft.com/office/powerpoint/2010/main" val="183558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5D9C-082E-F6DA-04F3-4E8A272CB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8D4E50-2C5A-80A0-6B55-D593184800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DED16A-70CD-9A4B-6842-DA20BCCB9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73AC5-553D-2B7A-F544-28A6E440C755}"/>
              </a:ext>
            </a:extLst>
          </p:cNvPr>
          <p:cNvSpPr>
            <a:spLocks noGrp="1"/>
          </p:cNvSpPr>
          <p:nvPr>
            <p:ph type="dt" sz="half" idx="10"/>
          </p:nvPr>
        </p:nvSpPr>
        <p:spPr/>
        <p:txBody>
          <a:bodyPr/>
          <a:lstStyle/>
          <a:p>
            <a:fld id="{8CF786D9-0BB2-44C3-92DC-0D1DEB1BD656}" type="datetimeFigureOut">
              <a:rPr lang="en-IN" smtClean="0"/>
              <a:t>14-04-2023</a:t>
            </a:fld>
            <a:endParaRPr lang="en-IN"/>
          </a:p>
        </p:txBody>
      </p:sp>
      <p:sp>
        <p:nvSpPr>
          <p:cNvPr id="6" name="Footer Placeholder 5">
            <a:extLst>
              <a:ext uri="{FF2B5EF4-FFF2-40B4-BE49-F238E27FC236}">
                <a16:creationId xmlns:a16="http://schemas.microsoft.com/office/drawing/2014/main" id="{B845E61F-B327-0814-E34C-3D5FAB2AE7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B5C3C7-A6F7-2B0D-7559-234157183AA2}"/>
              </a:ext>
            </a:extLst>
          </p:cNvPr>
          <p:cNvSpPr>
            <a:spLocks noGrp="1"/>
          </p:cNvSpPr>
          <p:nvPr>
            <p:ph type="sldNum" sz="quarter" idx="12"/>
          </p:nvPr>
        </p:nvSpPr>
        <p:spPr/>
        <p:txBody>
          <a:bodyPr/>
          <a:lstStyle/>
          <a:p>
            <a:fld id="{68DEA20D-4802-4DB8-BF8E-4DB70F9BC176}" type="slidenum">
              <a:rPr lang="en-IN" smtClean="0"/>
              <a:t>‹#›</a:t>
            </a:fld>
            <a:endParaRPr lang="en-IN"/>
          </a:p>
        </p:txBody>
      </p:sp>
    </p:spTree>
    <p:extLst>
      <p:ext uri="{BB962C8B-B14F-4D97-AF65-F5344CB8AC3E}">
        <p14:creationId xmlns:p14="http://schemas.microsoft.com/office/powerpoint/2010/main" val="330490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45BCD-8ABC-0329-1BBA-7E5F75D9C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0E7DAB-2AC4-226E-941D-726889062C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3CB24C-AC32-BC39-3298-F99EFC8F2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EFE099-ED7F-48B2-C2B1-139B93D917F1}"/>
              </a:ext>
            </a:extLst>
          </p:cNvPr>
          <p:cNvSpPr>
            <a:spLocks noGrp="1"/>
          </p:cNvSpPr>
          <p:nvPr>
            <p:ph type="dt" sz="half" idx="10"/>
          </p:nvPr>
        </p:nvSpPr>
        <p:spPr/>
        <p:txBody>
          <a:bodyPr/>
          <a:lstStyle/>
          <a:p>
            <a:fld id="{8CF786D9-0BB2-44C3-92DC-0D1DEB1BD656}" type="datetimeFigureOut">
              <a:rPr lang="en-IN" smtClean="0"/>
              <a:t>14-04-2023</a:t>
            </a:fld>
            <a:endParaRPr lang="en-IN"/>
          </a:p>
        </p:txBody>
      </p:sp>
      <p:sp>
        <p:nvSpPr>
          <p:cNvPr id="6" name="Footer Placeholder 5">
            <a:extLst>
              <a:ext uri="{FF2B5EF4-FFF2-40B4-BE49-F238E27FC236}">
                <a16:creationId xmlns:a16="http://schemas.microsoft.com/office/drawing/2014/main" id="{9D3AAD48-B1FA-8B38-8327-8447BDF75C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36CF62-3D22-3A06-2F38-62D20FA49073}"/>
              </a:ext>
            </a:extLst>
          </p:cNvPr>
          <p:cNvSpPr>
            <a:spLocks noGrp="1"/>
          </p:cNvSpPr>
          <p:nvPr>
            <p:ph type="sldNum" sz="quarter" idx="12"/>
          </p:nvPr>
        </p:nvSpPr>
        <p:spPr/>
        <p:txBody>
          <a:bodyPr/>
          <a:lstStyle/>
          <a:p>
            <a:fld id="{68DEA20D-4802-4DB8-BF8E-4DB70F9BC176}" type="slidenum">
              <a:rPr lang="en-IN" smtClean="0"/>
              <a:t>‹#›</a:t>
            </a:fld>
            <a:endParaRPr lang="en-IN"/>
          </a:p>
        </p:txBody>
      </p:sp>
    </p:spTree>
    <p:extLst>
      <p:ext uri="{BB962C8B-B14F-4D97-AF65-F5344CB8AC3E}">
        <p14:creationId xmlns:p14="http://schemas.microsoft.com/office/powerpoint/2010/main" val="68244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AFD89-0C1F-4049-5534-ED6D3269AC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FB1CD1-8FC8-163B-A05E-C33CF60FA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48A66-3B6B-F3A1-4012-62B52306AC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786D9-0BB2-44C3-92DC-0D1DEB1BD656}" type="datetimeFigureOut">
              <a:rPr lang="en-IN" smtClean="0"/>
              <a:t>14-04-2023</a:t>
            </a:fld>
            <a:endParaRPr lang="en-IN"/>
          </a:p>
        </p:txBody>
      </p:sp>
      <p:sp>
        <p:nvSpPr>
          <p:cNvPr id="5" name="Footer Placeholder 4">
            <a:extLst>
              <a:ext uri="{FF2B5EF4-FFF2-40B4-BE49-F238E27FC236}">
                <a16:creationId xmlns:a16="http://schemas.microsoft.com/office/drawing/2014/main" id="{878D6260-CF41-BA60-05D1-76C16D076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597408-F723-64CB-252A-7A1FEF025C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EA20D-4802-4DB8-BF8E-4DB70F9BC176}" type="slidenum">
              <a:rPr lang="en-IN" smtClean="0"/>
              <a:t>‹#›</a:t>
            </a:fld>
            <a:endParaRPr lang="en-IN"/>
          </a:p>
        </p:txBody>
      </p:sp>
    </p:spTree>
    <p:extLst>
      <p:ext uri="{BB962C8B-B14F-4D97-AF65-F5344CB8AC3E}">
        <p14:creationId xmlns:p14="http://schemas.microsoft.com/office/powerpoint/2010/main" val="3441025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 Id="rId5" Type="http://schemas.openxmlformats.org/officeDocument/2006/relationships/hyperlink" Target="http://localhost:8888/notebooks/Project%202%20drugcom.ipynb#Rating-Vs-Sentiment-using-Vader-Lexicon" TargetMode="External"/><Relationship Id="rId4" Type="http://schemas.openxmlformats.org/officeDocument/2006/relationships/image" Target="../media/image32.tmp"/></Relationships>
</file>

<file path=ppt/slides/_rels/slide12.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2.xml"/><Relationship Id="rId4" Type="http://schemas.openxmlformats.org/officeDocument/2006/relationships/image" Target="../media/image35.tmp"/></Relationships>
</file>

<file path=ppt/slides/_rels/slide13.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1.xml"/><Relationship Id="rId4" Type="http://schemas.openxmlformats.org/officeDocument/2006/relationships/image" Target="../media/image38.tmp"/></Relationships>
</file>

<file path=ppt/slides/_rels/slide14.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tmp"/></Relationships>
</file>

<file path=ppt/slides/_rels/slide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FC7943-D1FD-E195-11C2-475211EC9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54" y="1714938"/>
            <a:ext cx="7536833" cy="5067739"/>
          </a:xfrm>
          <a:prstGeom prst="rect">
            <a:avLst/>
          </a:prstGeom>
        </p:spPr>
      </p:pic>
      <p:sp>
        <p:nvSpPr>
          <p:cNvPr id="6" name="TextBox 5">
            <a:extLst>
              <a:ext uri="{FF2B5EF4-FFF2-40B4-BE49-F238E27FC236}">
                <a16:creationId xmlns:a16="http://schemas.microsoft.com/office/drawing/2014/main" id="{204BF6B0-3F94-7AE5-292B-280EE3B9663E}"/>
              </a:ext>
            </a:extLst>
          </p:cNvPr>
          <p:cNvSpPr txBox="1"/>
          <p:nvPr/>
        </p:nvSpPr>
        <p:spPr>
          <a:xfrm flipH="1">
            <a:off x="234254" y="339364"/>
            <a:ext cx="5431255" cy="1077218"/>
          </a:xfrm>
          <a:prstGeom prst="rect">
            <a:avLst/>
          </a:prstGeom>
          <a:noFill/>
        </p:spPr>
        <p:txBody>
          <a:bodyPr wrap="square" rtlCol="0">
            <a:spAutoFit/>
          </a:bodyPr>
          <a:lstStyle/>
          <a:p>
            <a:r>
              <a:rPr lang="en-IN" sz="3200" b="1" dirty="0"/>
              <a:t>Project -2  Sentiment Analysis Using Drug Data</a:t>
            </a:r>
          </a:p>
        </p:txBody>
      </p:sp>
      <p:sp>
        <p:nvSpPr>
          <p:cNvPr id="8" name="TextBox 7">
            <a:extLst>
              <a:ext uri="{FF2B5EF4-FFF2-40B4-BE49-F238E27FC236}">
                <a16:creationId xmlns:a16="http://schemas.microsoft.com/office/drawing/2014/main" id="{E5C4833A-0535-16F8-E6F1-B21E17C3B1B2}"/>
              </a:ext>
            </a:extLst>
          </p:cNvPr>
          <p:cNvSpPr txBox="1"/>
          <p:nvPr/>
        </p:nvSpPr>
        <p:spPr>
          <a:xfrm flipH="1">
            <a:off x="9038890" y="2771481"/>
            <a:ext cx="2754042" cy="2954655"/>
          </a:xfrm>
          <a:prstGeom prst="rect">
            <a:avLst/>
          </a:prstGeom>
          <a:noFill/>
        </p:spPr>
        <p:txBody>
          <a:bodyPr wrap="square" rtlCol="0">
            <a:spAutoFit/>
          </a:bodyPr>
          <a:lstStyle/>
          <a:p>
            <a:r>
              <a:rPr lang="en-IN" sz="2400" u="sng" dirty="0"/>
              <a:t>Group No 4</a:t>
            </a:r>
          </a:p>
          <a:p>
            <a:endParaRPr lang="en-IN" dirty="0"/>
          </a:p>
          <a:p>
            <a:endParaRPr lang="en-IN" dirty="0"/>
          </a:p>
          <a:p>
            <a:r>
              <a:rPr lang="en-IN" dirty="0"/>
              <a:t>Arya Pathak</a:t>
            </a:r>
          </a:p>
          <a:p>
            <a:r>
              <a:rPr lang="en-IN" dirty="0"/>
              <a:t>Hiba Kabeer</a:t>
            </a:r>
          </a:p>
          <a:p>
            <a:r>
              <a:rPr lang="en-IN" dirty="0"/>
              <a:t>Shiva Prasad</a:t>
            </a:r>
          </a:p>
          <a:p>
            <a:r>
              <a:rPr lang="en-IN" dirty="0"/>
              <a:t>Kuldeep </a:t>
            </a:r>
            <a:r>
              <a:rPr lang="en-IN" dirty="0" err="1"/>
              <a:t>Jeengar</a:t>
            </a:r>
            <a:endParaRPr lang="en-IN" dirty="0"/>
          </a:p>
          <a:p>
            <a:r>
              <a:rPr lang="en-IN" dirty="0"/>
              <a:t>Monika Choudhary</a:t>
            </a:r>
          </a:p>
          <a:p>
            <a:r>
              <a:rPr lang="en-IN" dirty="0"/>
              <a:t>Abhay Suresh</a:t>
            </a:r>
          </a:p>
          <a:p>
            <a:r>
              <a:rPr lang="en-IN" dirty="0"/>
              <a:t>Laxmi </a:t>
            </a:r>
            <a:r>
              <a:rPr lang="en-IN" dirty="0" err="1"/>
              <a:t>priya</a:t>
            </a:r>
            <a:endParaRPr lang="en-IN" dirty="0"/>
          </a:p>
        </p:txBody>
      </p:sp>
    </p:spTree>
    <p:extLst>
      <p:ext uri="{BB962C8B-B14F-4D97-AF65-F5344CB8AC3E}">
        <p14:creationId xmlns:p14="http://schemas.microsoft.com/office/powerpoint/2010/main" val="3272488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4E1E69-B1E7-D8F7-941C-FBFF47C262B0}"/>
              </a:ext>
            </a:extLst>
          </p:cNvPr>
          <p:cNvPicPr>
            <a:picLocks noChangeAspect="1"/>
          </p:cNvPicPr>
          <p:nvPr/>
        </p:nvPicPr>
        <p:blipFill>
          <a:blip r:embed="rId2"/>
          <a:stretch>
            <a:fillRect/>
          </a:stretch>
        </p:blipFill>
        <p:spPr>
          <a:xfrm>
            <a:off x="1901131" y="65988"/>
            <a:ext cx="8034501" cy="3429000"/>
          </a:xfrm>
          <a:prstGeom prst="rect">
            <a:avLst/>
          </a:prstGeom>
        </p:spPr>
      </p:pic>
      <p:pic>
        <p:nvPicPr>
          <p:cNvPr id="7" name="Picture 6">
            <a:extLst>
              <a:ext uri="{FF2B5EF4-FFF2-40B4-BE49-F238E27FC236}">
                <a16:creationId xmlns:a16="http://schemas.microsoft.com/office/drawing/2014/main" id="{E0A044DE-909B-4DDF-2E9A-71E1008A0344}"/>
              </a:ext>
            </a:extLst>
          </p:cNvPr>
          <p:cNvPicPr>
            <a:picLocks noChangeAspect="1"/>
          </p:cNvPicPr>
          <p:nvPr/>
        </p:nvPicPr>
        <p:blipFill>
          <a:blip r:embed="rId3"/>
          <a:stretch>
            <a:fillRect/>
          </a:stretch>
        </p:blipFill>
        <p:spPr>
          <a:xfrm>
            <a:off x="1989056" y="3494988"/>
            <a:ext cx="7946576" cy="3297024"/>
          </a:xfrm>
          <a:prstGeom prst="rect">
            <a:avLst/>
          </a:prstGeom>
        </p:spPr>
      </p:pic>
    </p:spTree>
    <p:extLst>
      <p:ext uri="{BB962C8B-B14F-4D97-AF65-F5344CB8AC3E}">
        <p14:creationId xmlns:p14="http://schemas.microsoft.com/office/powerpoint/2010/main" val="299429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988A7A-A33C-CC6F-A418-31D5000F2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8" y="3101418"/>
            <a:ext cx="4692108" cy="3566469"/>
          </a:xfrm>
          <a:prstGeom prst="rect">
            <a:avLst/>
          </a:prstGeom>
        </p:spPr>
      </p:pic>
      <p:pic>
        <p:nvPicPr>
          <p:cNvPr id="7" name="Picture 6">
            <a:extLst>
              <a:ext uri="{FF2B5EF4-FFF2-40B4-BE49-F238E27FC236}">
                <a16:creationId xmlns:a16="http://schemas.microsoft.com/office/drawing/2014/main" id="{25A32BDF-089C-9981-1A68-A31D6EE17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6664" y="3314904"/>
            <a:ext cx="4219851" cy="3452159"/>
          </a:xfrm>
          <a:prstGeom prst="rect">
            <a:avLst/>
          </a:prstGeom>
        </p:spPr>
      </p:pic>
      <p:pic>
        <p:nvPicPr>
          <p:cNvPr id="8" name="Content Placeholder 4">
            <a:extLst>
              <a:ext uri="{FF2B5EF4-FFF2-40B4-BE49-F238E27FC236}">
                <a16:creationId xmlns:a16="http://schemas.microsoft.com/office/drawing/2014/main" id="{0F44ADA3-EF41-364F-E2AA-46BAF87DE51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428" y="327699"/>
            <a:ext cx="7308213" cy="1973533"/>
          </a:xfrm>
        </p:spPr>
      </p:pic>
      <p:sp>
        <p:nvSpPr>
          <p:cNvPr id="9" name="TextBox 8">
            <a:extLst>
              <a:ext uri="{FF2B5EF4-FFF2-40B4-BE49-F238E27FC236}">
                <a16:creationId xmlns:a16="http://schemas.microsoft.com/office/drawing/2014/main" id="{44FD0DB4-C2B9-EC53-5063-39B86E4B7A4D}"/>
              </a:ext>
            </a:extLst>
          </p:cNvPr>
          <p:cNvSpPr txBox="1"/>
          <p:nvPr/>
        </p:nvSpPr>
        <p:spPr>
          <a:xfrm flipH="1">
            <a:off x="0" y="2507530"/>
            <a:ext cx="4949072" cy="646331"/>
          </a:xfrm>
          <a:prstGeom prst="rect">
            <a:avLst/>
          </a:prstGeom>
          <a:noFill/>
        </p:spPr>
        <p:txBody>
          <a:bodyPr wrap="square" rtlCol="0">
            <a:spAutoFit/>
          </a:bodyPr>
          <a:lstStyle/>
          <a:p>
            <a:pPr algn="l"/>
            <a:r>
              <a:rPr lang="en-US" b="1" i="0">
                <a:solidFill>
                  <a:srgbClr val="000000"/>
                </a:solidFill>
                <a:effectLst/>
                <a:latin typeface="Helvetica Neue"/>
              </a:rPr>
              <a:t>Rating Vs Sentiment using TextBlob Polarity</a:t>
            </a:r>
          </a:p>
        </p:txBody>
      </p:sp>
      <p:sp>
        <p:nvSpPr>
          <p:cNvPr id="10" name="TextBox 9">
            <a:extLst>
              <a:ext uri="{FF2B5EF4-FFF2-40B4-BE49-F238E27FC236}">
                <a16:creationId xmlns:a16="http://schemas.microsoft.com/office/drawing/2014/main" id="{9652B7B3-B44F-8740-8F0C-031A1E851F4B}"/>
              </a:ext>
            </a:extLst>
          </p:cNvPr>
          <p:cNvSpPr txBox="1"/>
          <p:nvPr/>
        </p:nvSpPr>
        <p:spPr>
          <a:xfrm flipH="1">
            <a:off x="7126664" y="2598176"/>
            <a:ext cx="4053524" cy="646331"/>
          </a:xfrm>
          <a:prstGeom prst="rect">
            <a:avLst/>
          </a:prstGeom>
          <a:noFill/>
        </p:spPr>
        <p:txBody>
          <a:bodyPr wrap="square" rtlCol="0">
            <a:spAutoFit/>
          </a:bodyPr>
          <a:lstStyle/>
          <a:p>
            <a:pPr algn="l"/>
            <a:r>
              <a:rPr lang="en-US" b="1" i="0" dirty="0">
                <a:solidFill>
                  <a:srgbClr val="000000"/>
                </a:solidFill>
                <a:effectLst/>
                <a:latin typeface="Helvetica Neue"/>
              </a:rPr>
              <a:t>Rating Vs Sentiment using Vader Lexicon</a:t>
            </a:r>
            <a:r>
              <a:rPr lang="en-US" b="1" i="0" u="none" strike="noStrike" dirty="0">
                <a:solidFill>
                  <a:srgbClr val="296EAA"/>
                </a:solidFill>
                <a:effectLst/>
                <a:latin typeface="Helvetica Neue"/>
                <a:hlinkClick r:id="rId5"/>
              </a:rPr>
              <a:t>¶</a:t>
            </a:r>
            <a:endParaRPr lang="en-US" b="1" i="0" dirty="0">
              <a:solidFill>
                <a:srgbClr val="000000"/>
              </a:solidFill>
              <a:effectLst/>
              <a:latin typeface="Helvetica Neue"/>
            </a:endParaRPr>
          </a:p>
        </p:txBody>
      </p:sp>
    </p:spTree>
    <p:extLst>
      <p:ext uri="{BB962C8B-B14F-4D97-AF65-F5344CB8AC3E}">
        <p14:creationId xmlns:p14="http://schemas.microsoft.com/office/powerpoint/2010/main" val="1968577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A6305C-CCA7-E4FD-55BB-D569D4C26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074" y="3196517"/>
            <a:ext cx="4801016" cy="3516198"/>
          </a:xfrm>
          <a:prstGeom prst="rect">
            <a:avLst/>
          </a:prstGeom>
        </p:spPr>
      </p:pic>
      <p:pic>
        <p:nvPicPr>
          <p:cNvPr id="7" name="Picture 6">
            <a:extLst>
              <a:ext uri="{FF2B5EF4-FFF2-40B4-BE49-F238E27FC236}">
                <a16:creationId xmlns:a16="http://schemas.microsoft.com/office/drawing/2014/main" id="{D4ADBC1B-466D-08B5-4BDE-ACD119156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558" y="4260914"/>
            <a:ext cx="5770828" cy="2451801"/>
          </a:xfrm>
          <a:prstGeom prst="rect">
            <a:avLst/>
          </a:prstGeom>
        </p:spPr>
      </p:pic>
      <p:pic>
        <p:nvPicPr>
          <p:cNvPr id="11" name="Picture 10">
            <a:extLst>
              <a:ext uri="{FF2B5EF4-FFF2-40B4-BE49-F238E27FC236}">
                <a16:creationId xmlns:a16="http://schemas.microsoft.com/office/drawing/2014/main" id="{94131429-8F5B-CB45-B040-C0BF8A3D34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4558" y="1308119"/>
            <a:ext cx="5770828" cy="2577933"/>
          </a:xfrm>
          <a:prstGeom prst="rect">
            <a:avLst/>
          </a:prstGeom>
        </p:spPr>
      </p:pic>
      <p:sp>
        <p:nvSpPr>
          <p:cNvPr id="18" name="TextBox 17">
            <a:extLst>
              <a:ext uri="{FF2B5EF4-FFF2-40B4-BE49-F238E27FC236}">
                <a16:creationId xmlns:a16="http://schemas.microsoft.com/office/drawing/2014/main" id="{4F5D5A87-79BA-90A8-1F51-5976D5CCB901}"/>
              </a:ext>
            </a:extLst>
          </p:cNvPr>
          <p:cNvSpPr txBox="1"/>
          <p:nvPr/>
        </p:nvSpPr>
        <p:spPr>
          <a:xfrm flipH="1">
            <a:off x="61430" y="955990"/>
            <a:ext cx="5956013" cy="2123658"/>
          </a:xfrm>
          <a:prstGeom prst="rect">
            <a:avLst/>
          </a:prstGeom>
          <a:noFill/>
        </p:spPr>
        <p:txBody>
          <a:bodyPr wrap="square" rtlCol="0">
            <a:spAutoFit/>
          </a:bodyPr>
          <a:lstStyle/>
          <a:p>
            <a:r>
              <a:rPr lang="en-IN" sz="2400" b="1" dirty="0"/>
              <a:t>Model Building </a:t>
            </a:r>
          </a:p>
          <a:p>
            <a:endParaRPr lang="en-IN" dirty="0"/>
          </a:p>
          <a:p>
            <a:r>
              <a:rPr lang="en-IN" dirty="0"/>
              <a:t>We create our model using Various ML Algorithms like Logistic Regression, Decision Tree, Random Forest, XG Boosting, </a:t>
            </a:r>
            <a:r>
              <a:rPr lang="en-IN" dirty="0" err="1"/>
              <a:t>LightGBM</a:t>
            </a:r>
            <a:r>
              <a:rPr lang="en-IN" dirty="0"/>
              <a:t>  and Support Vector Machine in which we get the </a:t>
            </a:r>
            <a:r>
              <a:rPr lang="en-IN" dirty="0" err="1"/>
              <a:t>hightest</a:t>
            </a:r>
            <a:r>
              <a:rPr lang="en-IN" dirty="0"/>
              <a:t> accuracy and f1 score in SVM so we created our final model SVM and Deploy the model using SVM.</a:t>
            </a:r>
          </a:p>
        </p:txBody>
      </p:sp>
    </p:spTree>
    <p:extLst>
      <p:ext uri="{BB962C8B-B14F-4D97-AF65-F5344CB8AC3E}">
        <p14:creationId xmlns:p14="http://schemas.microsoft.com/office/powerpoint/2010/main" val="3089524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428F98-CD5F-1635-3F3F-D416DC2C5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985675"/>
            <a:ext cx="6429080" cy="3370325"/>
          </a:xfrm>
          <a:prstGeom prst="rect">
            <a:avLst/>
          </a:prstGeom>
        </p:spPr>
      </p:pic>
      <p:pic>
        <p:nvPicPr>
          <p:cNvPr id="5" name="Picture 4">
            <a:extLst>
              <a:ext uri="{FF2B5EF4-FFF2-40B4-BE49-F238E27FC236}">
                <a16:creationId xmlns:a16="http://schemas.microsoft.com/office/drawing/2014/main" id="{7A4D4D1C-DBA1-8D82-BAD3-449A357EC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667" y="2917596"/>
            <a:ext cx="5517114" cy="3370325"/>
          </a:xfrm>
          <a:prstGeom prst="rect">
            <a:avLst/>
          </a:prstGeom>
        </p:spPr>
      </p:pic>
      <p:pic>
        <p:nvPicPr>
          <p:cNvPr id="7" name="Picture 6">
            <a:extLst>
              <a:ext uri="{FF2B5EF4-FFF2-40B4-BE49-F238E27FC236}">
                <a16:creationId xmlns:a16="http://schemas.microsoft.com/office/drawing/2014/main" id="{C9FCC91F-459C-1228-7DAC-17E2413BF6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02000"/>
            <a:ext cx="8785782" cy="2348458"/>
          </a:xfrm>
          <a:prstGeom prst="rect">
            <a:avLst/>
          </a:prstGeom>
        </p:spPr>
      </p:pic>
    </p:spTree>
    <p:extLst>
      <p:ext uri="{BB962C8B-B14F-4D97-AF65-F5344CB8AC3E}">
        <p14:creationId xmlns:p14="http://schemas.microsoft.com/office/powerpoint/2010/main" val="2435988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FB8E81BE-A7DB-7234-8032-D3B5AEA812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32065"/>
            <a:ext cx="7308213" cy="2026764"/>
          </a:xfrm>
        </p:spPr>
      </p:pic>
      <p:pic>
        <p:nvPicPr>
          <p:cNvPr id="8" name="Picture 7">
            <a:extLst>
              <a:ext uri="{FF2B5EF4-FFF2-40B4-BE49-F238E27FC236}">
                <a16:creationId xmlns:a16="http://schemas.microsoft.com/office/drawing/2014/main" id="{40BB5631-B143-9F7F-A81F-BBB758792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16" y="4887798"/>
            <a:ext cx="3574090" cy="1346446"/>
          </a:xfrm>
          <a:prstGeom prst="rect">
            <a:avLst/>
          </a:prstGeom>
        </p:spPr>
      </p:pic>
      <p:sp>
        <p:nvSpPr>
          <p:cNvPr id="10" name="TextBox 9">
            <a:extLst>
              <a:ext uri="{FF2B5EF4-FFF2-40B4-BE49-F238E27FC236}">
                <a16:creationId xmlns:a16="http://schemas.microsoft.com/office/drawing/2014/main" id="{55F861EE-D301-4BB9-2260-FF24347DE9C8}"/>
              </a:ext>
            </a:extLst>
          </p:cNvPr>
          <p:cNvSpPr txBox="1"/>
          <p:nvPr/>
        </p:nvSpPr>
        <p:spPr>
          <a:xfrm>
            <a:off x="0" y="141402"/>
            <a:ext cx="11576115" cy="2308324"/>
          </a:xfrm>
          <a:prstGeom prst="rect">
            <a:avLst/>
          </a:prstGeom>
          <a:noFill/>
        </p:spPr>
        <p:txBody>
          <a:bodyPr wrap="square">
            <a:spAutoFit/>
          </a:bodyPr>
          <a:lstStyle/>
          <a:p>
            <a:r>
              <a:rPr lang="en-US" sz="2400" b="0" i="0" dirty="0">
                <a:solidFill>
                  <a:srgbClr val="292929"/>
                </a:solidFill>
                <a:effectLst/>
                <a:latin typeface="source-serif-pro"/>
              </a:rPr>
              <a:t>Term frequency-inverse document frequency is a text vectorizer that transforms the text into a usable vector.</a:t>
            </a:r>
          </a:p>
          <a:p>
            <a:r>
              <a:rPr lang="en-US" sz="2400" b="0" i="0" dirty="0">
                <a:solidFill>
                  <a:srgbClr val="292929"/>
                </a:solidFill>
                <a:effectLst/>
                <a:latin typeface="source-serif-pro"/>
              </a:rPr>
              <a:t> </a:t>
            </a:r>
            <a:r>
              <a:rPr lang="en-US" sz="2400" b="0" i="0" dirty="0">
                <a:solidFill>
                  <a:srgbClr val="222222"/>
                </a:solidFill>
                <a:effectLst/>
                <a:latin typeface="Lato" panose="020B0604020202020204" pitchFamily="34" charset="0"/>
              </a:rPr>
              <a:t>The higher is the value, the more relevant the term is in that document.</a:t>
            </a:r>
          </a:p>
          <a:p>
            <a:r>
              <a:rPr lang="en-US" sz="2400" dirty="0">
                <a:solidFill>
                  <a:srgbClr val="222222"/>
                </a:solidFill>
                <a:latin typeface="Lato" panose="020B0604020202020204" pitchFamily="34" charset="0"/>
              </a:rPr>
              <a:t> </a:t>
            </a:r>
          </a:p>
          <a:p>
            <a:r>
              <a:rPr lang="en-US" sz="2400" dirty="0">
                <a:solidFill>
                  <a:srgbClr val="222222"/>
                </a:solidFill>
                <a:latin typeface="Lato" panose="020B0604020202020204" pitchFamily="34" charset="0"/>
              </a:rPr>
              <a:t>                                                          </a:t>
            </a:r>
            <a:r>
              <a:rPr lang="en-US" sz="2400" b="1" dirty="0">
                <a:solidFill>
                  <a:srgbClr val="222222"/>
                </a:solidFill>
                <a:latin typeface="Lato" panose="020B0604020202020204" pitchFamily="34" charset="0"/>
              </a:rPr>
              <a:t>FINAL DRUGCOM</a:t>
            </a:r>
          </a:p>
          <a:p>
            <a:endParaRPr lang="en-IN" sz="2400" dirty="0"/>
          </a:p>
        </p:txBody>
      </p:sp>
    </p:spTree>
    <p:extLst>
      <p:ext uri="{BB962C8B-B14F-4D97-AF65-F5344CB8AC3E}">
        <p14:creationId xmlns:p14="http://schemas.microsoft.com/office/powerpoint/2010/main" val="4216639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95FCE9-0A5C-52F6-BD0F-1F7E70FA6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9877"/>
            <a:ext cx="6598763" cy="5269587"/>
          </a:xfrm>
          <a:prstGeom prst="rect">
            <a:avLst/>
          </a:prstGeom>
        </p:spPr>
      </p:pic>
      <p:pic>
        <p:nvPicPr>
          <p:cNvPr id="5" name="Picture 4">
            <a:extLst>
              <a:ext uri="{FF2B5EF4-FFF2-40B4-BE49-F238E27FC236}">
                <a16:creationId xmlns:a16="http://schemas.microsoft.com/office/drawing/2014/main" id="{6B9463EC-BDA6-E9D7-2E0D-9EC802C37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5068" y="714081"/>
            <a:ext cx="5344997" cy="3916837"/>
          </a:xfrm>
          <a:prstGeom prst="rect">
            <a:avLst/>
          </a:prstGeom>
        </p:spPr>
      </p:pic>
    </p:spTree>
    <p:extLst>
      <p:ext uri="{BB962C8B-B14F-4D97-AF65-F5344CB8AC3E}">
        <p14:creationId xmlns:p14="http://schemas.microsoft.com/office/powerpoint/2010/main" val="2861694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4CA67E-84AB-4CCC-8F89-AB2842F1C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913" y="2526384"/>
            <a:ext cx="8793646" cy="4053525"/>
          </a:xfrm>
          <a:prstGeom prst="rect">
            <a:avLst/>
          </a:prstGeom>
        </p:spPr>
      </p:pic>
      <p:sp>
        <p:nvSpPr>
          <p:cNvPr id="6" name="TextBox 5">
            <a:extLst>
              <a:ext uri="{FF2B5EF4-FFF2-40B4-BE49-F238E27FC236}">
                <a16:creationId xmlns:a16="http://schemas.microsoft.com/office/drawing/2014/main" id="{1D0D8DD3-2112-7731-8F3D-CCC4092896BD}"/>
              </a:ext>
            </a:extLst>
          </p:cNvPr>
          <p:cNvSpPr txBox="1"/>
          <p:nvPr/>
        </p:nvSpPr>
        <p:spPr>
          <a:xfrm flipH="1">
            <a:off x="1179913" y="989815"/>
            <a:ext cx="9359254" cy="1015663"/>
          </a:xfrm>
          <a:prstGeom prst="rect">
            <a:avLst/>
          </a:prstGeom>
          <a:noFill/>
        </p:spPr>
        <p:txBody>
          <a:bodyPr wrap="square" rtlCol="0">
            <a:spAutoFit/>
          </a:bodyPr>
          <a:lstStyle/>
          <a:p>
            <a:r>
              <a:rPr lang="en-IN" sz="2000" dirty="0"/>
              <a:t>Here we deploy the our model using Streamlit Library and do the sentiment analysis .</a:t>
            </a:r>
          </a:p>
          <a:p>
            <a:r>
              <a:rPr lang="en-IN" sz="2000" dirty="0"/>
              <a:t>We Deploy our model in that way so it can predict the reviews weather It is positive ,negative or neutral.</a:t>
            </a:r>
          </a:p>
        </p:txBody>
      </p:sp>
    </p:spTree>
    <p:extLst>
      <p:ext uri="{BB962C8B-B14F-4D97-AF65-F5344CB8AC3E}">
        <p14:creationId xmlns:p14="http://schemas.microsoft.com/office/powerpoint/2010/main" val="2540468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A7E00A-9310-6440-F89F-B45C36F31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923" y="1796594"/>
            <a:ext cx="8588063" cy="4038598"/>
          </a:xfrm>
          <a:prstGeom prst="rect">
            <a:avLst/>
          </a:prstGeom>
        </p:spPr>
      </p:pic>
      <p:sp>
        <p:nvSpPr>
          <p:cNvPr id="6" name="TextBox 5">
            <a:extLst>
              <a:ext uri="{FF2B5EF4-FFF2-40B4-BE49-F238E27FC236}">
                <a16:creationId xmlns:a16="http://schemas.microsoft.com/office/drawing/2014/main" id="{E7D05C72-4CD3-8F09-4153-35C6E9EC7C67}"/>
              </a:ext>
            </a:extLst>
          </p:cNvPr>
          <p:cNvSpPr txBox="1"/>
          <p:nvPr/>
        </p:nvSpPr>
        <p:spPr>
          <a:xfrm flipH="1">
            <a:off x="394510" y="653476"/>
            <a:ext cx="7740822" cy="707886"/>
          </a:xfrm>
          <a:prstGeom prst="rect">
            <a:avLst/>
          </a:prstGeom>
          <a:noFill/>
        </p:spPr>
        <p:txBody>
          <a:bodyPr wrap="square" rtlCol="0">
            <a:spAutoFit/>
          </a:bodyPr>
          <a:lstStyle/>
          <a:p>
            <a:r>
              <a:rPr lang="en-IN" sz="2000" dirty="0"/>
              <a:t>When we change the  review then it is predicting the review is neutral review</a:t>
            </a:r>
            <a:r>
              <a:rPr lang="en-IN" dirty="0"/>
              <a:t>.</a:t>
            </a:r>
          </a:p>
        </p:txBody>
      </p:sp>
    </p:spTree>
    <p:extLst>
      <p:ext uri="{BB962C8B-B14F-4D97-AF65-F5344CB8AC3E}">
        <p14:creationId xmlns:p14="http://schemas.microsoft.com/office/powerpoint/2010/main" val="645245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0E86AA-3749-53B6-D1A7-7CF7B951E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097" y="2205755"/>
            <a:ext cx="8401926" cy="4242177"/>
          </a:xfrm>
          <a:prstGeom prst="rect">
            <a:avLst/>
          </a:prstGeom>
        </p:spPr>
      </p:pic>
      <p:sp>
        <p:nvSpPr>
          <p:cNvPr id="6" name="TextBox 5">
            <a:extLst>
              <a:ext uri="{FF2B5EF4-FFF2-40B4-BE49-F238E27FC236}">
                <a16:creationId xmlns:a16="http://schemas.microsoft.com/office/drawing/2014/main" id="{A166ACB9-7E6A-45F3-4EE2-DADCD0DD7132}"/>
              </a:ext>
            </a:extLst>
          </p:cNvPr>
          <p:cNvSpPr txBox="1"/>
          <p:nvPr/>
        </p:nvSpPr>
        <p:spPr>
          <a:xfrm flipH="1">
            <a:off x="818716" y="1121789"/>
            <a:ext cx="9315098" cy="400110"/>
          </a:xfrm>
          <a:prstGeom prst="rect">
            <a:avLst/>
          </a:prstGeom>
          <a:noFill/>
        </p:spPr>
        <p:txBody>
          <a:bodyPr wrap="square" rtlCol="0">
            <a:spAutoFit/>
          </a:bodyPr>
          <a:lstStyle/>
          <a:p>
            <a:r>
              <a:rPr lang="en-IN" sz="2000" dirty="0"/>
              <a:t>When we change the  review then it is predicting the review is Negative review</a:t>
            </a:r>
            <a:r>
              <a:rPr lang="en-IN" dirty="0"/>
              <a:t>.</a:t>
            </a:r>
          </a:p>
        </p:txBody>
      </p:sp>
    </p:spTree>
    <p:extLst>
      <p:ext uri="{BB962C8B-B14F-4D97-AF65-F5344CB8AC3E}">
        <p14:creationId xmlns:p14="http://schemas.microsoft.com/office/powerpoint/2010/main" val="43532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4E61A0-10A1-2279-0135-F43F16E66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48" y="958975"/>
            <a:ext cx="7080418" cy="3867962"/>
          </a:xfrm>
          <a:prstGeom prst="rect">
            <a:avLst/>
          </a:prstGeom>
        </p:spPr>
      </p:pic>
      <p:sp>
        <p:nvSpPr>
          <p:cNvPr id="8" name="TextBox 7">
            <a:extLst>
              <a:ext uri="{FF2B5EF4-FFF2-40B4-BE49-F238E27FC236}">
                <a16:creationId xmlns:a16="http://schemas.microsoft.com/office/drawing/2014/main" id="{99C59A30-542B-CEF4-E8DC-24F5A39BD35F}"/>
              </a:ext>
            </a:extLst>
          </p:cNvPr>
          <p:cNvSpPr txBox="1"/>
          <p:nvPr/>
        </p:nvSpPr>
        <p:spPr>
          <a:xfrm flipH="1">
            <a:off x="2300139" y="452487"/>
            <a:ext cx="6938127" cy="400110"/>
          </a:xfrm>
          <a:prstGeom prst="rect">
            <a:avLst/>
          </a:prstGeom>
          <a:noFill/>
        </p:spPr>
        <p:txBody>
          <a:bodyPr wrap="square" rtlCol="0">
            <a:spAutoFit/>
          </a:bodyPr>
          <a:lstStyle/>
          <a:p>
            <a:pPr algn="ctr"/>
            <a:r>
              <a:rPr lang="en-IN" sz="2000" b="1" i="1" dirty="0">
                <a:solidFill>
                  <a:srgbClr val="000000"/>
                </a:solidFill>
                <a:effectLst/>
                <a:latin typeface="Helvetica Neue"/>
              </a:rPr>
              <a:t>Patients Condition Classification Using Drug Reviews</a:t>
            </a:r>
          </a:p>
        </p:txBody>
      </p:sp>
      <p:sp>
        <p:nvSpPr>
          <p:cNvPr id="14" name="TextBox 13">
            <a:extLst>
              <a:ext uri="{FF2B5EF4-FFF2-40B4-BE49-F238E27FC236}">
                <a16:creationId xmlns:a16="http://schemas.microsoft.com/office/drawing/2014/main" id="{55D7AACC-8030-3090-C359-B4EF3EAC9BAF}"/>
              </a:ext>
            </a:extLst>
          </p:cNvPr>
          <p:cNvSpPr txBox="1"/>
          <p:nvPr/>
        </p:nvSpPr>
        <p:spPr>
          <a:xfrm flipH="1">
            <a:off x="7854255" y="958975"/>
            <a:ext cx="3443613" cy="3693319"/>
          </a:xfrm>
          <a:prstGeom prst="rect">
            <a:avLst/>
          </a:prstGeom>
          <a:noFill/>
        </p:spPr>
        <p:txBody>
          <a:bodyPr wrap="square" rtlCol="0">
            <a:spAutoFit/>
          </a:bodyPr>
          <a:lstStyle/>
          <a:p>
            <a:pPr algn="l">
              <a:buFont typeface="Arial" panose="020B0604020202020204" pitchFamily="34" charset="0"/>
              <a:buChar char="•"/>
            </a:pPr>
            <a:r>
              <a:rPr lang="en-US" b="0" i="0">
                <a:solidFill>
                  <a:srgbClr val="000000"/>
                </a:solidFill>
                <a:effectLst/>
                <a:latin typeface="Helvetica Neue"/>
              </a:rPr>
              <a:t>This is a sample dataset which consists of 161297 drug name, condition reviews and ratings from different patients and our goal is to examine how patients are feeling using the drugs their positive and negative experiences so that we can recommend him a suitable drug. By analyzing the reviews, we can understand the drug effectiveness and its side effects.</a:t>
            </a:r>
          </a:p>
        </p:txBody>
      </p:sp>
      <p:sp>
        <p:nvSpPr>
          <p:cNvPr id="15" name="TextBox 14">
            <a:extLst>
              <a:ext uri="{FF2B5EF4-FFF2-40B4-BE49-F238E27FC236}">
                <a16:creationId xmlns:a16="http://schemas.microsoft.com/office/drawing/2014/main" id="{CADD7B81-1FD8-2EE9-F329-A56E8454935B}"/>
              </a:ext>
            </a:extLst>
          </p:cNvPr>
          <p:cNvSpPr txBox="1"/>
          <p:nvPr/>
        </p:nvSpPr>
        <p:spPr>
          <a:xfrm flipH="1">
            <a:off x="7854255" y="4651187"/>
            <a:ext cx="3234809" cy="1754326"/>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a:rPr>
              <a:t>The dataset provides patient reviews on specific drugs along with related conditions and a 10 star patient rating reflecting overall patient satisfaction.</a:t>
            </a:r>
          </a:p>
        </p:txBody>
      </p:sp>
      <p:pic>
        <p:nvPicPr>
          <p:cNvPr id="16" name="Picture 15">
            <a:extLst>
              <a:ext uri="{FF2B5EF4-FFF2-40B4-BE49-F238E27FC236}">
                <a16:creationId xmlns:a16="http://schemas.microsoft.com/office/drawing/2014/main" id="{7E29B2BC-6C94-60B9-6E2D-4A3C3B5B0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48" y="5036817"/>
            <a:ext cx="5718816" cy="1368696"/>
          </a:xfrm>
          <a:prstGeom prst="rect">
            <a:avLst/>
          </a:prstGeom>
        </p:spPr>
      </p:pic>
    </p:spTree>
    <p:extLst>
      <p:ext uri="{BB962C8B-B14F-4D97-AF65-F5344CB8AC3E}">
        <p14:creationId xmlns:p14="http://schemas.microsoft.com/office/powerpoint/2010/main" val="272555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780927-E408-EEE5-A13B-1B6C8DC71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66" y="1824400"/>
            <a:ext cx="4201445" cy="3436918"/>
          </a:xfrm>
          <a:prstGeom prst="rect">
            <a:avLst/>
          </a:prstGeom>
        </p:spPr>
      </p:pic>
      <p:pic>
        <p:nvPicPr>
          <p:cNvPr id="9" name="Picture 8">
            <a:extLst>
              <a:ext uri="{FF2B5EF4-FFF2-40B4-BE49-F238E27FC236}">
                <a16:creationId xmlns:a16="http://schemas.microsoft.com/office/drawing/2014/main" id="{83284D5B-3088-725D-B4EB-BCC69BC0A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66" y="2057848"/>
            <a:ext cx="2441276" cy="3203470"/>
          </a:xfrm>
          <a:prstGeom prst="rect">
            <a:avLst/>
          </a:prstGeom>
        </p:spPr>
      </p:pic>
      <p:pic>
        <p:nvPicPr>
          <p:cNvPr id="11" name="Picture 10">
            <a:extLst>
              <a:ext uri="{FF2B5EF4-FFF2-40B4-BE49-F238E27FC236}">
                <a16:creationId xmlns:a16="http://schemas.microsoft.com/office/drawing/2014/main" id="{BB71EAF8-9387-30BF-F6B6-53AA8DF095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7749" y="2113985"/>
            <a:ext cx="4037106" cy="2857748"/>
          </a:xfrm>
          <a:prstGeom prst="rect">
            <a:avLst/>
          </a:prstGeom>
        </p:spPr>
      </p:pic>
      <p:sp>
        <p:nvSpPr>
          <p:cNvPr id="13" name="TextBox 12">
            <a:extLst>
              <a:ext uri="{FF2B5EF4-FFF2-40B4-BE49-F238E27FC236}">
                <a16:creationId xmlns:a16="http://schemas.microsoft.com/office/drawing/2014/main" id="{D9B62B72-2C2B-F682-0301-7502E76D89DD}"/>
              </a:ext>
            </a:extLst>
          </p:cNvPr>
          <p:cNvSpPr txBox="1"/>
          <p:nvPr/>
        </p:nvSpPr>
        <p:spPr>
          <a:xfrm>
            <a:off x="122549" y="531738"/>
            <a:ext cx="7437748" cy="1292662"/>
          </a:xfrm>
          <a:prstGeom prst="rect">
            <a:avLst/>
          </a:prstGeom>
          <a:noFill/>
        </p:spPr>
        <p:txBody>
          <a:bodyPr wrap="square" rtlCol="0">
            <a:spAutoFit/>
          </a:bodyPr>
          <a:lstStyle/>
          <a:p>
            <a:r>
              <a:rPr lang="en-IN" sz="2400" b="1" dirty="0"/>
              <a:t>DATA PREPROCESSING </a:t>
            </a:r>
          </a:p>
          <a:p>
            <a:endParaRPr lang="en-IN" dirty="0"/>
          </a:p>
          <a:p>
            <a:r>
              <a:rPr lang="en-IN" dirty="0"/>
              <a:t> In which we see null values and what is the datatypes of the column and column name and describe the data.</a:t>
            </a:r>
          </a:p>
        </p:txBody>
      </p:sp>
      <p:pic>
        <p:nvPicPr>
          <p:cNvPr id="3" name="Picture 2">
            <a:extLst>
              <a:ext uri="{FF2B5EF4-FFF2-40B4-BE49-F238E27FC236}">
                <a16:creationId xmlns:a16="http://schemas.microsoft.com/office/drawing/2014/main" id="{56B5962D-7C0B-D5C1-8902-E16EFF43C300}"/>
              </a:ext>
            </a:extLst>
          </p:cNvPr>
          <p:cNvPicPr>
            <a:picLocks noChangeAspect="1"/>
          </p:cNvPicPr>
          <p:nvPr/>
        </p:nvPicPr>
        <p:blipFill>
          <a:blip r:embed="rId5"/>
          <a:stretch>
            <a:fillRect/>
          </a:stretch>
        </p:blipFill>
        <p:spPr>
          <a:xfrm>
            <a:off x="122549" y="5526093"/>
            <a:ext cx="6165114" cy="800169"/>
          </a:xfrm>
          <a:prstGeom prst="rect">
            <a:avLst/>
          </a:prstGeom>
        </p:spPr>
      </p:pic>
      <p:sp>
        <p:nvSpPr>
          <p:cNvPr id="4" name="TextBox 3">
            <a:extLst>
              <a:ext uri="{FF2B5EF4-FFF2-40B4-BE49-F238E27FC236}">
                <a16:creationId xmlns:a16="http://schemas.microsoft.com/office/drawing/2014/main" id="{95D28B52-970C-288F-55EF-951B20F77D14}"/>
              </a:ext>
            </a:extLst>
          </p:cNvPr>
          <p:cNvSpPr txBox="1"/>
          <p:nvPr/>
        </p:nvSpPr>
        <p:spPr>
          <a:xfrm>
            <a:off x="6561056" y="5261318"/>
            <a:ext cx="5062193" cy="923330"/>
          </a:xfrm>
          <a:prstGeom prst="rect">
            <a:avLst/>
          </a:prstGeom>
          <a:noFill/>
        </p:spPr>
        <p:txBody>
          <a:bodyPr wrap="square" rtlCol="0">
            <a:spAutoFit/>
          </a:bodyPr>
          <a:lstStyle/>
          <a:p>
            <a:r>
              <a:rPr lang="en-US" dirty="0"/>
              <a:t>Since, data is huge so only data belongs to conditions like depression, high blood pressure and diabetes are taken as final data.</a:t>
            </a:r>
            <a:endParaRPr lang="en-IN" dirty="0"/>
          </a:p>
        </p:txBody>
      </p:sp>
    </p:spTree>
    <p:extLst>
      <p:ext uri="{BB962C8B-B14F-4D97-AF65-F5344CB8AC3E}">
        <p14:creationId xmlns:p14="http://schemas.microsoft.com/office/powerpoint/2010/main" val="377261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65D42C-F1F6-0681-7C78-3828366E3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407" y="1770199"/>
            <a:ext cx="1729890" cy="1752752"/>
          </a:xfrm>
          <a:prstGeom prst="rect">
            <a:avLst/>
          </a:prstGeom>
        </p:spPr>
      </p:pic>
      <p:pic>
        <p:nvPicPr>
          <p:cNvPr id="7" name="Picture 6">
            <a:extLst>
              <a:ext uri="{FF2B5EF4-FFF2-40B4-BE49-F238E27FC236}">
                <a16:creationId xmlns:a16="http://schemas.microsoft.com/office/drawing/2014/main" id="{6757190E-95D8-5F75-6034-E372AB3EC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213" y="1614364"/>
            <a:ext cx="10066892" cy="4892464"/>
          </a:xfrm>
          <a:prstGeom prst="rect">
            <a:avLst/>
          </a:prstGeom>
        </p:spPr>
      </p:pic>
      <p:sp>
        <p:nvSpPr>
          <p:cNvPr id="8" name="TextBox 7">
            <a:extLst>
              <a:ext uri="{FF2B5EF4-FFF2-40B4-BE49-F238E27FC236}">
                <a16:creationId xmlns:a16="http://schemas.microsoft.com/office/drawing/2014/main" id="{AE1D5A14-A1A0-190E-57D5-CD985B786161}"/>
              </a:ext>
            </a:extLst>
          </p:cNvPr>
          <p:cNvSpPr txBox="1"/>
          <p:nvPr/>
        </p:nvSpPr>
        <p:spPr>
          <a:xfrm>
            <a:off x="796563" y="753719"/>
            <a:ext cx="9656191" cy="830997"/>
          </a:xfrm>
          <a:prstGeom prst="rect">
            <a:avLst/>
          </a:prstGeom>
          <a:noFill/>
        </p:spPr>
        <p:txBody>
          <a:bodyPr wrap="square" rtlCol="0">
            <a:spAutoFit/>
          </a:bodyPr>
          <a:lstStyle/>
          <a:p>
            <a:r>
              <a:rPr lang="en-IN" sz="2400" dirty="0"/>
              <a:t>This is the evaluation of the drug rating and the percentage of the drug using count plot.</a:t>
            </a:r>
          </a:p>
        </p:txBody>
      </p:sp>
    </p:spTree>
    <p:extLst>
      <p:ext uri="{BB962C8B-B14F-4D97-AF65-F5344CB8AC3E}">
        <p14:creationId xmlns:p14="http://schemas.microsoft.com/office/powerpoint/2010/main" val="350381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364952-5447-2DC8-92B3-63CC67CC91BB}"/>
              </a:ext>
            </a:extLst>
          </p:cNvPr>
          <p:cNvPicPr>
            <a:picLocks noChangeAspect="1"/>
          </p:cNvPicPr>
          <p:nvPr/>
        </p:nvPicPr>
        <p:blipFill>
          <a:blip r:embed="rId2"/>
          <a:stretch>
            <a:fillRect/>
          </a:stretch>
        </p:blipFill>
        <p:spPr>
          <a:xfrm>
            <a:off x="1231177" y="0"/>
            <a:ext cx="8684191" cy="3661169"/>
          </a:xfrm>
          <a:prstGeom prst="rect">
            <a:avLst/>
          </a:prstGeom>
        </p:spPr>
      </p:pic>
      <p:pic>
        <p:nvPicPr>
          <p:cNvPr id="6" name="Picture 5">
            <a:extLst>
              <a:ext uri="{FF2B5EF4-FFF2-40B4-BE49-F238E27FC236}">
                <a16:creationId xmlns:a16="http://schemas.microsoft.com/office/drawing/2014/main" id="{9A6F5C04-5EDB-BDE2-2F61-DB1B75B4682F}"/>
              </a:ext>
            </a:extLst>
          </p:cNvPr>
          <p:cNvPicPr>
            <a:picLocks noChangeAspect="1"/>
          </p:cNvPicPr>
          <p:nvPr/>
        </p:nvPicPr>
        <p:blipFill>
          <a:blip r:embed="rId3"/>
          <a:stretch>
            <a:fillRect/>
          </a:stretch>
        </p:blipFill>
        <p:spPr>
          <a:xfrm>
            <a:off x="0" y="3583970"/>
            <a:ext cx="6617617" cy="3351229"/>
          </a:xfrm>
          <a:prstGeom prst="rect">
            <a:avLst/>
          </a:prstGeom>
        </p:spPr>
      </p:pic>
      <p:pic>
        <p:nvPicPr>
          <p:cNvPr id="10" name="Picture 9">
            <a:extLst>
              <a:ext uri="{FF2B5EF4-FFF2-40B4-BE49-F238E27FC236}">
                <a16:creationId xmlns:a16="http://schemas.microsoft.com/office/drawing/2014/main" id="{501B71BA-BE8C-FA98-AF8E-4B09BB6FB8CC}"/>
              </a:ext>
            </a:extLst>
          </p:cNvPr>
          <p:cNvPicPr>
            <a:picLocks noChangeAspect="1"/>
          </p:cNvPicPr>
          <p:nvPr/>
        </p:nvPicPr>
        <p:blipFill>
          <a:blip r:embed="rId4"/>
          <a:stretch>
            <a:fillRect/>
          </a:stretch>
        </p:blipFill>
        <p:spPr>
          <a:xfrm>
            <a:off x="6617617" y="3356041"/>
            <a:ext cx="5574383" cy="3579157"/>
          </a:xfrm>
          <a:prstGeom prst="rect">
            <a:avLst/>
          </a:prstGeom>
        </p:spPr>
      </p:pic>
    </p:spTree>
    <p:extLst>
      <p:ext uri="{BB962C8B-B14F-4D97-AF65-F5344CB8AC3E}">
        <p14:creationId xmlns:p14="http://schemas.microsoft.com/office/powerpoint/2010/main" val="193204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28F3186-B2C5-7EF4-9CB1-01D3DE46D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760"/>
            <a:ext cx="4092295" cy="3185436"/>
          </a:xfrm>
          <a:prstGeom prst="rect">
            <a:avLst/>
          </a:prstGeom>
        </p:spPr>
      </p:pic>
      <p:pic>
        <p:nvPicPr>
          <p:cNvPr id="12" name="Picture 11">
            <a:extLst>
              <a:ext uri="{FF2B5EF4-FFF2-40B4-BE49-F238E27FC236}">
                <a16:creationId xmlns:a16="http://schemas.microsoft.com/office/drawing/2014/main" id="{8BF0671B-3017-D628-DB74-F537BA1EC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805" y="844233"/>
            <a:ext cx="6644034" cy="5535074"/>
          </a:xfrm>
          <a:prstGeom prst="rect">
            <a:avLst/>
          </a:prstGeom>
        </p:spPr>
      </p:pic>
      <p:pic>
        <p:nvPicPr>
          <p:cNvPr id="13" name="Picture 12">
            <a:extLst>
              <a:ext uri="{FF2B5EF4-FFF2-40B4-BE49-F238E27FC236}">
                <a16:creationId xmlns:a16="http://schemas.microsoft.com/office/drawing/2014/main" id="{F7A6336A-E21D-9AAC-CD9F-8A7593F038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9" y="3756466"/>
            <a:ext cx="4099915" cy="3071126"/>
          </a:xfrm>
          <a:prstGeom prst="rect">
            <a:avLst/>
          </a:prstGeom>
        </p:spPr>
      </p:pic>
    </p:spTree>
    <p:extLst>
      <p:ext uri="{BB962C8B-B14F-4D97-AF65-F5344CB8AC3E}">
        <p14:creationId xmlns:p14="http://schemas.microsoft.com/office/powerpoint/2010/main" val="294955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95D469-2539-76DF-8E69-2A9ECEAFAEFC}"/>
              </a:ext>
            </a:extLst>
          </p:cNvPr>
          <p:cNvPicPr>
            <a:picLocks noChangeAspect="1"/>
          </p:cNvPicPr>
          <p:nvPr/>
        </p:nvPicPr>
        <p:blipFill>
          <a:blip r:embed="rId2"/>
          <a:stretch>
            <a:fillRect/>
          </a:stretch>
        </p:blipFill>
        <p:spPr>
          <a:xfrm>
            <a:off x="0" y="103694"/>
            <a:ext cx="5563082" cy="3856054"/>
          </a:xfrm>
          <a:prstGeom prst="rect">
            <a:avLst/>
          </a:prstGeom>
        </p:spPr>
      </p:pic>
      <p:pic>
        <p:nvPicPr>
          <p:cNvPr id="7" name="Picture 6">
            <a:extLst>
              <a:ext uri="{FF2B5EF4-FFF2-40B4-BE49-F238E27FC236}">
                <a16:creationId xmlns:a16="http://schemas.microsoft.com/office/drawing/2014/main" id="{C9931C22-E3F7-3AD6-058D-7E45CC6B0270}"/>
              </a:ext>
            </a:extLst>
          </p:cNvPr>
          <p:cNvPicPr>
            <a:picLocks noChangeAspect="1"/>
          </p:cNvPicPr>
          <p:nvPr/>
        </p:nvPicPr>
        <p:blipFill>
          <a:blip r:embed="rId3"/>
          <a:stretch>
            <a:fillRect/>
          </a:stretch>
        </p:blipFill>
        <p:spPr>
          <a:xfrm>
            <a:off x="5307290" y="103694"/>
            <a:ext cx="6806153" cy="3856054"/>
          </a:xfrm>
          <a:prstGeom prst="rect">
            <a:avLst/>
          </a:prstGeom>
        </p:spPr>
      </p:pic>
      <p:pic>
        <p:nvPicPr>
          <p:cNvPr id="11" name="Picture 10">
            <a:extLst>
              <a:ext uri="{FF2B5EF4-FFF2-40B4-BE49-F238E27FC236}">
                <a16:creationId xmlns:a16="http://schemas.microsoft.com/office/drawing/2014/main" id="{A19FE1D3-4A93-3FAB-3977-2B9C0BBB4191}"/>
              </a:ext>
            </a:extLst>
          </p:cNvPr>
          <p:cNvPicPr>
            <a:picLocks noChangeAspect="1"/>
          </p:cNvPicPr>
          <p:nvPr/>
        </p:nvPicPr>
        <p:blipFill>
          <a:blip r:embed="rId4"/>
          <a:stretch>
            <a:fillRect/>
          </a:stretch>
        </p:blipFill>
        <p:spPr>
          <a:xfrm>
            <a:off x="0" y="4101150"/>
            <a:ext cx="6958639" cy="2195338"/>
          </a:xfrm>
          <a:prstGeom prst="rect">
            <a:avLst/>
          </a:prstGeom>
        </p:spPr>
      </p:pic>
      <p:pic>
        <p:nvPicPr>
          <p:cNvPr id="13" name="Picture 12">
            <a:extLst>
              <a:ext uri="{FF2B5EF4-FFF2-40B4-BE49-F238E27FC236}">
                <a16:creationId xmlns:a16="http://schemas.microsoft.com/office/drawing/2014/main" id="{C62DD936-2FF5-189C-D397-24D5C45F598A}"/>
              </a:ext>
            </a:extLst>
          </p:cNvPr>
          <p:cNvPicPr>
            <a:picLocks noChangeAspect="1"/>
          </p:cNvPicPr>
          <p:nvPr/>
        </p:nvPicPr>
        <p:blipFill>
          <a:blip r:embed="rId5"/>
          <a:stretch>
            <a:fillRect/>
          </a:stretch>
        </p:blipFill>
        <p:spPr>
          <a:xfrm>
            <a:off x="6958639" y="4101149"/>
            <a:ext cx="5233361" cy="2478759"/>
          </a:xfrm>
          <a:prstGeom prst="rect">
            <a:avLst/>
          </a:prstGeom>
        </p:spPr>
      </p:pic>
    </p:spTree>
    <p:extLst>
      <p:ext uri="{BB962C8B-B14F-4D97-AF65-F5344CB8AC3E}">
        <p14:creationId xmlns:p14="http://schemas.microsoft.com/office/powerpoint/2010/main" val="1285289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9D3554-4E88-F012-F688-8AF352E2F4EB}"/>
              </a:ext>
            </a:extLst>
          </p:cNvPr>
          <p:cNvPicPr>
            <a:picLocks noChangeAspect="1"/>
          </p:cNvPicPr>
          <p:nvPr/>
        </p:nvPicPr>
        <p:blipFill>
          <a:blip r:embed="rId2"/>
          <a:stretch>
            <a:fillRect/>
          </a:stretch>
        </p:blipFill>
        <p:spPr>
          <a:xfrm>
            <a:off x="176281" y="560552"/>
            <a:ext cx="5869778" cy="1211685"/>
          </a:xfrm>
          <a:prstGeom prst="rect">
            <a:avLst/>
          </a:prstGeom>
        </p:spPr>
      </p:pic>
      <p:pic>
        <p:nvPicPr>
          <p:cNvPr id="7" name="Picture 6">
            <a:extLst>
              <a:ext uri="{FF2B5EF4-FFF2-40B4-BE49-F238E27FC236}">
                <a16:creationId xmlns:a16="http://schemas.microsoft.com/office/drawing/2014/main" id="{D5A6D481-0568-E0B7-ECB2-736B5E104488}"/>
              </a:ext>
            </a:extLst>
          </p:cNvPr>
          <p:cNvPicPr>
            <a:picLocks noChangeAspect="1"/>
          </p:cNvPicPr>
          <p:nvPr/>
        </p:nvPicPr>
        <p:blipFill>
          <a:blip r:embed="rId3"/>
          <a:stretch>
            <a:fillRect/>
          </a:stretch>
        </p:blipFill>
        <p:spPr>
          <a:xfrm>
            <a:off x="47449" y="1886733"/>
            <a:ext cx="6127443" cy="2563921"/>
          </a:xfrm>
          <a:prstGeom prst="rect">
            <a:avLst/>
          </a:prstGeom>
        </p:spPr>
      </p:pic>
      <p:pic>
        <p:nvPicPr>
          <p:cNvPr id="9" name="Picture 8">
            <a:extLst>
              <a:ext uri="{FF2B5EF4-FFF2-40B4-BE49-F238E27FC236}">
                <a16:creationId xmlns:a16="http://schemas.microsoft.com/office/drawing/2014/main" id="{8A4F2A6E-8F39-1870-E0B7-8561451D3FE2}"/>
              </a:ext>
            </a:extLst>
          </p:cNvPr>
          <p:cNvPicPr>
            <a:picLocks noChangeAspect="1"/>
          </p:cNvPicPr>
          <p:nvPr/>
        </p:nvPicPr>
        <p:blipFill>
          <a:blip r:embed="rId4"/>
          <a:stretch>
            <a:fillRect/>
          </a:stretch>
        </p:blipFill>
        <p:spPr>
          <a:xfrm>
            <a:off x="6224832" y="155371"/>
            <a:ext cx="5869778" cy="1616867"/>
          </a:xfrm>
          <a:prstGeom prst="rect">
            <a:avLst/>
          </a:prstGeom>
        </p:spPr>
      </p:pic>
      <p:pic>
        <p:nvPicPr>
          <p:cNvPr id="11" name="Picture 10">
            <a:extLst>
              <a:ext uri="{FF2B5EF4-FFF2-40B4-BE49-F238E27FC236}">
                <a16:creationId xmlns:a16="http://schemas.microsoft.com/office/drawing/2014/main" id="{5057861A-353E-D2C7-5B3F-D95962BEAE87}"/>
              </a:ext>
            </a:extLst>
          </p:cNvPr>
          <p:cNvPicPr>
            <a:picLocks noChangeAspect="1"/>
          </p:cNvPicPr>
          <p:nvPr/>
        </p:nvPicPr>
        <p:blipFill>
          <a:blip r:embed="rId5"/>
          <a:stretch>
            <a:fillRect/>
          </a:stretch>
        </p:blipFill>
        <p:spPr>
          <a:xfrm>
            <a:off x="6174890" y="1886733"/>
            <a:ext cx="5969661" cy="2792912"/>
          </a:xfrm>
          <a:prstGeom prst="rect">
            <a:avLst/>
          </a:prstGeom>
        </p:spPr>
      </p:pic>
      <p:pic>
        <p:nvPicPr>
          <p:cNvPr id="13" name="Picture 12">
            <a:extLst>
              <a:ext uri="{FF2B5EF4-FFF2-40B4-BE49-F238E27FC236}">
                <a16:creationId xmlns:a16="http://schemas.microsoft.com/office/drawing/2014/main" id="{A002ADF5-0ED5-5708-5F57-6A1234803BC0}"/>
              </a:ext>
            </a:extLst>
          </p:cNvPr>
          <p:cNvPicPr>
            <a:picLocks noChangeAspect="1"/>
          </p:cNvPicPr>
          <p:nvPr/>
        </p:nvPicPr>
        <p:blipFill>
          <a:blip r:embed="rId6"/>
          <a:stretch>
            <a:fillRect/>
          </a:stretch>
        </p:blipFill>
        <p:spPr>
          <a:xfrm>
            <a:off x="2027124" y="4656037"/>
            <a:ext cx="2168092" cy="2054136"/>
          </a:xfrm>
          <a:prstGeom prst="rect">
            <a:avLst/>
          </a:prstGeom>
        </p:spPr>
      </p:pic>
      <p:pic>
        <p:nvPicPr>
          <p:cNvPr id="15" name="Picture 14">
            <a:extLst>
              <a:ext uri="{FF2B5EF4-FFF2-40B4-BE49-F238E27FC236}">
                <a16:creationId xmlns:a16="http://schemas.microsoft.com/office/drawing/2014/main" id="{F98A1DFE-9CF6-C838-6E9E-62FB045A119B}"/>
              </a:ext>
            </a:extLst>
          </p:cNvPr>
          <p:cNvPicPr>
            <a:picLocks noChangeAspect="1"/>
          </p:cNvPicPr>
          <p:nvPr/>
        </p:nvPicPr>
        <p:blipFill>
          <a:blip r:embed="rId7"/>
          <a:stretch>
            <a:fillRect/>
          </a:stretch>
        </p:blipFill>
        <p:spPr>
          <a:xfrm>
            <a:off x="4933065" y="4639163"/>
            <a:ext cx="2168092" cy="2063466"/>
          </a:xfrm>
          <a:prstGeom prst="rect">
            <a:avLst/>
          </a:prstGeom>
        </p:spPr>
      </p:pic>
      <p:pic>
        <p:nvPicPr>
          <p:cNvPr id="17" name="Picture 16">
            <a:extLst>
              <a:ext uri="{FF2B5EF4-FFF2-40B4-BE49-F238E27FC236}">
                <a16:creationId xmlns:a16="http://schemas.microsoft.com/office/drawing/2014/main" id="{7F337C6E-AAEC-8E7D-426A-22314D8995EF}"/>
              </a:ext>
            </a:extLst>
          </p:cNvPr>
          <p:cNvPicPr>
            <a:picLocks noChangeAspect="1"/>
          </p:cNvPicPr>
          <p:nvPr/>
        </p:nvPicPr>
        <p:blipFill>
          <a:blip r:embed="rId8"/>
          <a:stretch>
            <a:fillRect/>
          </a:stretch>
        </p:blipFill>
        <p:spPr>
          <a:xfrm>
            <a:off x="7795117" y="4702449"/>
            <a:ext cx="2168092" cy="2091397"/>
          </a:xfrm>
          <a:prstGeom prst="rect">
            <a:avLst/>
          </a:prstGeom>
        </p:spPr>
      </p:pic>
    </p:spTree>
    <p:extLst>
      <p:ext uri="{BB962C8B-B14F-4D97-AF65-F5344CB8AC3E}">
        <p14:creationId xmlns:p14="http://schemas.microsoft.com/office/powerpoint/2010/main" val="240466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4706AB-5508-7696-38FF-4F2CFAE87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 y="2507982"/>
            <a:ext cx="8839966" cy="4168501"/>
          </a:xfrm>
          <a:prstGeom prst="rect">
            <a:avLst/>
          </a:prstGeom>
        </p:spPr>
      </p:pic>
      <p:sp>
        <p:nvSpPr>
          <p:cNvPr id="10" name="TextBox 9">
            <a:extLst>
              <a:ext uri="{FF2B5EF4-FFF2-40B4-BE49-F238E27FC236}">
                <a16:creationId xmlns:a16="http://schemas.microsoft.com/office/drawing/2014/main" id="{C7736E1D-DA78-D044-01D5-59DA607DEF7A}"/>
              </a:ext>
            </a:extLst>
          </p:cNvPr>
          <p:cNvSpPr txBox="1"/>
          <p:nvPr/>
        </p:nvSpPr>
        <p:spPr>
          <a:xfrm flipH="1">
            <a:off x="36518" y="622169"/>
            <a:ext cx="12047456" cy="1477328"/>
          </a:xfrm>
          <a:prstGeom prst="rect">
            <a:avLst/>
          </a:prstGeom>
          <a:noFill/>
        </p:spPr>
        <p:txBody>
          <a:bodyPr wrap="square" rtlCol="0">
            <a:spAutoFit/>
          </a:bodyPr>
          <a:lstStyle/>
          <a:p>
            <a:r>
              <a:rPr lang="en-US" b="1" i="0" dirty="0">
                <a:effectLst/>
                <a:latin typeface="Nunito" panose="020B0604020202020204" pitchFamily="2" charset="0"/>
              </a:rPr>
              <a:t>VADER (Valence Aware Dictionary and Sentiment Reasoner)</a:t>
            </a:r>
            <a:r>
              <a:rPr lang="en-US" b="0" i="0" dirty="0">
                <a:effectLst/>
                <a:latin typeface="Nunito" panose="020B0604020202020204" pitchFamily="2" charset="0"/>
              </a:rPr>
              <a:t> is a lexicon and rule-based sentiment analysis tool that is specifically attuned to sentiments expressed in social media. </a:t>
            </a:r>
            <a:r>
              <a:rPr lang="en-US" b="1" i="0" dirty="0">
                <a:effectLst/>
                <a:latin typeface="Nunito" panose="020B0604020202020204" pitchFamily="2" charset="0"/>
              </a:rPr>
              <a:t>VADER</a:t>
            </a:r>
            <a:r>
              <a:rPr lang="en-US" b="0" i="0" dirty="0">
                <a:effectLst/>
                <a:latin typeface="Nunito" panose="020B0604020202020204" pitchFamily="2" charset="0"/>
              </a:rPr>
              <a:t> uses a combination of A sentiment lexicon is a list of lexical features (e.g., words) which are generally labeled according to their semantic orientation as either positive or negative. </a:t>
            </a:r>
            <a:r>
              <a:rPr lang="en-US" b="1" i="0" dirty="0">
                <a:effectLst/>
                <a:latin typeface="Nunito" panose="020B0604020202020204" pitchFamily="2" charset="0"/>
              </a:rPr>
              <a:t>VADER</a:t>
            </a:r>
            <a:r>
              <a:rPr lang="en-US" b="0" i="0" dirty="0">
                <a:effectLst/>
                <a:latin typeface="Nunito" panose="020B0604020202020204" pitchFamily="2" charset="0"/>
              </a:rPr>
              <a:t> not only tells about the Positivity and Negativity score but also tells us about how positive or negative a sentiment is.</a:t>
            </a:r>
            <a:endParaRPr lang="en-IN" dirty="0"/>
          </a:p>
        </p:txBody>
      </p:sp>
    </p:spTree>
    <p:extLst>
      <p:ext uri="{BB962C8B-B14F-4D97-AF65-F5344CB8AC3E}">
        <p14:creationId xmlns:p14="http://schemas.microsoft.com/office/powerpoint/2010/main" val="3198081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444</Words>
  <Application>Microsoft Office PowerPoint</Application>
  <PresentationFormat>Widescreen</PresentationFormat>
  <Paragraphs>33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Helvetica Neue</vt:lpstr>
      <vt:lpstr>Lato</vt:lpstr>
      <vt:lpstr>Nunito</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Ronit Nayak</dc:creator>
  <cp:lastModifiedBy>Ronit Nayak</cp:lastModifiedBy>
  <cp:revision>5</cp:revision>
  <dcterms:created xsi:type="dcterms:W3CDTF">2023-04-13T17:47:36Z</dcterms:created>
  <dcterms:modified xsi:type="dcterms:W3CDTF">2023-04-15T10:59:47Z</dcterms:modified>
</cp:coreProperties>
</file>