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732" r:id="rId1"/>
  </p:sldMasterIdLst>
  <p:notesMasterIdLst>
    <p:notesMasterId r:id="rId15"/>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F07EB6-A68E-429E-8ECC-5EFCA487B36E}" v="24" dt="2025-09-15T16:22:59.2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08"/>
    <p:restoredTop sz="94694"/>
  </p:normalViewPr>
  <p:slideViewPr>
    <p:cSldViewPr snapToGrid="0">
      <p:cViewPr varScale="1">
        <p:scale>
          <a:sx n="69" d="100"/>
          <a:sy n="69" d="100"/>
        </p:scale>
        <p:origin x="792"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Placement Rate</c:v>
                </c:pt>
              </c:strCache>
            </c:strRef>
          </c:tx>
          <c:spPr>
            <a:solidFill>
              <a:schemeClr val="accent1">
                <a:tint val="69000"/>
                <a:satMod val="105000"/>
                <a:lumMod val="110000"/>
              </a:schemeClr>
            </a:solidFill>
            <a:ln w="9525" cap="flat" cmpd="sng" algn="ctr">
              <a:solidFill>
                <a:schemeClr val="accent1">
                  <a:shade val="95000"/>
                </a:schemeClr>
              </a:solidFill>
              <a:round/>
            </a:ln>
            <a:effectLst/>
            <a:sp3d contourW="9525">
              <a:contourClr>
                <a:schemeClr val="accent1">
                  <a:shade val="95000"/>
                </a:schemeClr>
              </a:contourClr>
            </a:sp3d>
          </c:spPr>
          <c:invertIfNegative val="0"/>
          <c:cat>
            <c:strRef>
              <c:f>Sheet1!$A$2:$A$6</c:f>
              <c:strCache>
                <c:ptCount val="5"/>
                <c:pt idx="0">
                  <c:v>Computer Science</c:v>
                </c:pt>
                <c:pt idx="1">
                  <c:v>Civil</c:v>
                </c:pt>
                <c:pt idx="2">
                  <c:v>Mechanical</c:v>
                </c:pt>
                <c:pt idx="3">
                  <c:v>MCA</c:v>
                </c:pt>
                <c:pt idx="4">
                  <c:v>BCA</c:v>
                </c:pt>
              </c:strCache>
            </c:strRef>
          </c:cat>
          <c:val>
            <c:numRef>
              <c:f>Sheet1!$B$2:$B$6</c:f>
              <c:numCache>
                <c:formatCode>0%</c:formatCode>
                <c:ptCount val="5"/>
                <c:pt idx="0" formatCode="0.00%">
                  <c:v>0.92110000000000003</c:v>
                </c:pt>
                <c:pt idx="1">
                  <c:v>1</c:v>
                </c:pt>
                <c:pt idx="2">
                  <c:v>1</c:v>
                </c:pt>
                <c:pt idx="3" formatCode="0.00%">
                  <c:v>0.94120000000000004</c:v>
                </c:pt>
                <c:pt idx="4" formatCode="0.00%">
                  <c:v>0.93330000000000002</c:v>
                </c:pt>
              </c:numCache>
            </c:numRef>
          </c:val>
          <c:extLst>
            <c:ext xmlns:c16="http://schemas.microsoft.com/office/drawing/2014/chart" uri="{C3380CC4-5D6E-409C-BE32-E72D297353CC}">
              <c16:uniqueId val="{00000000-7117-0843-95D8-7BD03646FCCE}"/>
            </c:ext>
          </c:extLst>
        </c:ser>
        <c:dLbls>
          <c:showLegendKey val="0"/>
          <c:showVal val="0"/>
          <c:showCatName val="0"/>
          <c:showSerName val="0"/>
          <c:showPercent val="0"/>
          <c:showBubbleSize val="0"/>
        </c:dLbls>
        <c:gapWidth val="150"/>
        <c:shape val="box"/>
        <c:axId val="703488975"/>
        <c:axId val="703584943"/>
        <c:axId val="0"/>
      </c:bar3DChart>
      <c:catAx>
        <c:axId val="70348897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703584943"/>
        <c:crosses val="autoZero"/>
        <c:auto val="1"/>
        <c:lblAlgn val="ctr"/>
        <c:lblOffset val="100"/>
        <c:noMultiLvlLbl val="0"/>
      </c:catAx>
      <c:valAx>
        <c:axId val="703584943"/>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703488975"/>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Placement Rate</c:v>
                </c:pt>
              </c:strCache>
            </c:strRef>
          </c:tx>
          <c:spPr>
            <a:solidFill>
              <a:schemeClr val="accent1">
                <a:tint val="69000"/>
                <a:satMod val="105000"/>
                <a:lumMod val="110000"/>
              </a:schemeClr>
            </a:solidFill>
            <a:ln w="9525" cap="flat" cmpd="sng" algn="ctr">
              <a:solidFill>
                <a:schemeClr val="accent1">
                  <a:shade val="95000"/>
                </a:schemeClr>
              </a:solidFill>
              <a:round/>
            </a:ln>
            <a:effectLst/>
            <a:sp3d contourW="9525">
              <a:contourClr>
                <a:schemeClr val="accent1">
                  <a:shade val="95000"/>
                </a:schemeClr>
              </a:contourClr>
            </a:sp3d>
          </c:spPr>
          <c:invertIfNegative val="0"/>
          <c:cat>
            <c:strRef>
              <c:f>Sheet1!$A$2:$A$8</c:f>
              <c:strCache>
                <c:ptCount val="7"/>
                <c:pt idx="0">
                  <c:v>Computer Science</c:v>
                </c:pt>
                <c:pt idx="1">
                  <c:v>Civil</c:v>
                </c:pt>
                <c:pt idx="2">
                  <c:v>Mechanical</c:v>
                </c:pt>
                <c:pt idx="3">
                  <c:v>MCA</c:v>
                </c:pt>
                <c:pt idx="4">
                  <c:v>BCA</c:v>
                </c:pt>
                <c:pt idx="5">
                  <c:v>BCOM</c:v>
                </c:pt>
                <c:pt idx="6">
                  <c:v>BBA</c:v>
                </c:pt>
              </c:strCache>
            </c:strRef>
          </c:cat>
          <c:val>
            <c:numRef>
              <c:f>Sheet1!$B$2:$B$8</c:f>
              <c:numCache>
                <c:formatCode>0%</c:formatCode>
                <c:ptCount val="7"/>
                <c:pt idx="0" formatCode="0.00%">
                  <c:v>0.95809999999999995</c:v>
                </c:pt>
                <c:pt idx="1">
                  <c:v>1</c:v>
                </c:pt>
                <c:pt idx="2">
                  <c:v>1</c:v>
                </c:pt>
                <c:pt idx="3" formatCode="0.00%">
                  <c:v>0.80649999999999999</c:v>
                </c:pt>
                <c:pt idx="4" formatCode="0.00%">
                  <c:v>0.8125</c:v>
                </c:pt>
                <c:pt idx="5">
                  <c:v>1</c:v>
                </c:pt>
                <c:pt idx="6">
                  <c:v>1</c:v>
                </c:pt>
              </c:numCache>
            </c:numRef>
          </c:val>
          <c:extLst>
            <c:ext xmlns:c16="http://schemas.microsoft.com/office/drawing/2014/chart" uri="{C3380CC4-5D6E-409C-BE32-E72D297353CC}">
              <c16:uniqueId val="{00000000-7117-0843-95D8-7BD03646FCCE}"/>
            </c:ext>
          </c:extLst>
        </c:ser>
        <c:dLbls>
          <c:showLegendKey val="0"/>
          <c:showVal val="0"/>
          <c:showCatName val="0"/>
          <c:showSerName val="0"/>
          <c:showPercent val="0"/>
          <c:showBubbleSize val="0"/>
        </c:dLbls>
        <c:gapWidth val="150"/>
        <c:shape val="box"/>
        <c:axId val="703488975"/>
        <c:axId val="703584943"/>
        <c:axId val="0"/>
      </c:bar3DChart>
      <c:catAx>
        <c:axId val="70348897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703584943"/>
        <c:crosses val="autoZero"/>
        <c:auto val="1"/>
        <c:lblAlgn val="ctr"/>
        <c:lblOffset val="100"/>
        <c:noMultiLvlLbl val="0"/>
      </c:catAx>
      <c:valAx>
        <c:axId val="703584943"/>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703488975"/>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Sheet1!$B$1</c:f>
              <c:strCache>
                <c:ptCount val="1"/>
                <c:pt idx="0">
                  <c:v>Placement Rate</c:v>
                </c:pt>
              </c:strCache>
            </c:strRef>
          </c:tx>
          <c:spPr>
            <a:solidFill>
              <a:schemeClr val="accent1">
                <a:tint val="69000"/>
                <a:satMod val="105000"/>
                <a:lumMod val="110000"/>
              </a:schemeClr>
            </a:solidFill>
            <a:ln w="9525" cap="flat" cmpd="sng" algn="ctr">
              <a:solidFill>
                <a:schemeClr val="accent1">
                  <a:shade val="95000"/>
                </a:schemeClr>
              </a:solidFill>
              <a:round/>
            </a:ln>
            <a:effectLst/>
            <a:sp3d contourW="9525">
              <a:contourClr>
                <a:schemeClr val="accent1">
                  <a:shade val="95000"/>
                </a:schemeClr>
              </a:contourClr>
            </a:sp3d>
          </c:spPr>
          <c:invertIfNegative val="0"/>
          <c:cat>
            <c:strRef>
              <c:f>Sheet1!$A$2:$A$7</c:f>
              <c:strCache>
                <c:ptCount val="6"/>
                <c:pt idx="0">
                  <c:v>Computer Science</c:v>
                </c:pt>
                <c:pt idx="1">
                  <c:v>Civil</c:v>
                </c:pt>
                <c:pt idx="2">
                  <c:v>Mechanical</c:v>
                </c:pt>
                <c:pt idx="3">
                  <c:v>BCOM</c:v>
                </c:pt>
                <c:pt idx="4">
                  <c:v>BBA</c:v>
                </c:pt>
                <c:pt idx="5">
                  <c:v>MBA</c:v>
                </c:pt>
              </c:strCache>
            </c:strRef>
          </c:cat>
          <c:val>
            <c:numRef>
              <c:f>Sheet1!$B$2:$B$7</c:f>
              <c:numCache>
                <c:formatCode>0%</c:formatCode>
                <c:ptCount val="6"/>
                <c:pt idx="0" formatCode="0.00%">
                  <c:v>0.93600000000000005</c:v>
                </c:pt>
                <c:pt idx="1">
                  <c:v>1</c:v>
                </c:pt>
                <c:pt idx="2">
                  <c:v>1</c:v>
                </c:pt>
                <c:pt idx="3" formatCode="0.00%">
                  <c:v>1</c:v>
                </c:pt>
                <c:pt idx="4" formatCode="0.00%">
                  <c:v>0.875</c:v>
                </c:pt>
                <c:pt idx="5">
                  <c:v>0.8</c:v>
                </c:pt>
              </c:numCache>
            </c:numRef>
          </c:val>
          <c:extLst>
            <c:ext xmlns:c16="http://schemas.microsoft.com/office/drawing/2014/chart" uri="{C3380CC4-5D6E-409C-BE32-E72D297353CC}">
              <c16:uniqueId val="{00000000-7117-0843-95D8-7BD03646FCCE}"/>
            </c:ext>
          </c:extLst>
        </c:ser>
        <c:dLbls>
          <c:showLegendKey val="0"/>
          <c:showVal val="0"/>
          <c:showCatName val="0"/>
          <c:showSerName val="0"/>
          <c:showPercent val="0"/>
          <c:showBubbleSize val="0"/>
        </c:dLbls>
        <c:gapWidth val="150"/>
        <c:shape val="box"/>
        <c:axId val="703488975"/>
        <c:axId val="703584943"/>
        <c:axId val="0"/>
      </c:bar3DChart>
      <c:catAx>
        <c:axId val="703488975"/>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703584943"/>
        <c:crosses val="autoZero"/>
        <c:auto val="1"/>
        <c:lblAlgn val="ctr"/>
        <c:lblOffset val="100"/>
        <c:noMultiLvlLbl val="0"/>
      </c:catAx>
      <c:valAx>
        <c:axId val="703584943"/>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crossAx val="703488975"/>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overlay val="0"/>
      <c:spPr>
        <a:noFill/>
        <a:ln>
          <a:noFill/>
        </a:ln>
        <a:effectLst/>
      </c:spPr>
      <c:txPr>
        <a:bodyPr rot="0" spcFirstLastPara="1" vertOverflow="ellipsis" vert="horz" wrap="square" anchor="ctr" anchorCtr="1"/>
        <a:lstStyle/>
        <a:p>
          <a:pPr>
            <a:defRPr sz="1862" b="0" i="0" u="none" strike="noStrike" kern="1200" cap="none" spc="20" baseline="0">
              <a:solidFill>
                <a:schemeClr val="tx1">
                  <a:lumMod val="50000"/>
                  <a:lumOff val="50000"/>
                </a:schemeClr>
              </a:solidFill>
              <a:latin typeface="+mn-lt"/>
              <a:ea typeface="+mn-ea"/>
              <a:cs typeface="+mn-cs"/>
            </a:defRPr>
          </a:pPr>
          <a:endParaRPr lang="en-US"/>
        </a:p>
      </c:txPr>
    </c:title>
    <c:autoTitleDeleted val="0"/>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Sheet1!$B$1</c:f>
              <c:strCache>
                <c:ptCount val="1"/>
                <c:pt idx="0">
                  <c:v>Placement Rate</c:v>
                </c:pt>
              </c:strCache>
            </c:strRef>
          </c:tx>
          <c:dPt>
            <c:idx val="0"/>
            <c:bubble3D val="0"/>
            <c:spPr>
              <a:solidFill>
                <a:schemeClr val="accent1">
                  <a:tint val="69000"/>
                  <a:satMod val="105000"/>
                  <a:lumMod val="110000"/>
                </a:schemeClr>
              </a:solidFill>
              <a:ln>
                <a:noFill/>
              </a:ln>
              <a:effectLst/>
              <a:sp3d/>
            </c:spPr>
            <c:extLst>
              <c:ext xmlns:c16="http://schemas.microsoft.com/office/drawing/2014/chart" uri="{C3380CC4-5D6E-409C-BE32-E72D297353CC}">
                <c16:uniqueId val="{00000001-D127-D649-A491-5C2A6226E09F}"/>
              </c:ext>
            </c:extLst>
          </c:dPt>
          <c:dPt>
            <c:idx val="1"/>
            <c:bubble3D val="0"/>
            <c:spPr>
              <a:solidFill>
                <a:schemeClr val="accent2">
                  <a:tint val="69000"/>
                  <a:satMod val="105000"/>
                  <a:lumMod val="110000"/>
                </a:schemeClr>
              </a:solidFill>
              <a:ln>
                <a:noFill/>
              </a:ln>
              <a:effectLst/>
              <a:sp3d/>
            </c:spPr>
            <c:extLst>
              <c:ext xmlns:c16="http://schemas.microsoft.com/office/drawing/2014/chart" uri="{C3380CC4-5D6E-409C-BE32-E72D297353CC}">
                <c16:uniqueId val="{00000003-D127-D649-A491-5C2A6226E09F}"/>
              </c:ext>
            </c:extLst>
          </c:dPt>
          <c:dPt>
            <c:idx val="2"/>
            <c:bubble3D val="0"/>
            <c:spPr>
              <a:solidFill>
                <a:schemeClr val="accent3">
                  <a:tint val="69000"/>
                  <a:satMod val="105000"/>
                  <a:lumMod val="110000"/>
                </a:schemeClr>
              </a:solidFill>
              <a:ln>
                <a:noFill/>
              </a:ln>
              <a:effectLst/>
              <a:sp3d/>
            </c:spPr>
            <c:extLst>
              <c:ext xmlns:c16="http://schemas.microsoft.com/office/drawing/2014/chart" uri="{C3380CC4-5D6E-409C-BE32-E72D297353CC}">
                <c16:uniqueId val="{00000005-D127-D649-A491-5C2A6226E09F}"/>
              </c:ext>
            </c:extLst>
          </c:dPt>
          <c:dPt>
            <c:idx val="3"/>
            <c:bubble3D val="0"/>
            <c:spPr>
              <a:solidFill>
                <a:schemeClr val="accent4">
                  <a:tint val="69000"/>
                  <a:satMod val="105000"/>
                  <a:lumMod val="110000"/>
                </a:schemeClr>
              </a:solidFill>
              <a:ln>
                <a:noFill/>
              </a:ln>
              <a:effectLst/>
              <a:sp3d/>
            </c:spPr>
            <c:extLst>
              <c:ext xmlns:c16="http://schemas.microsoft.com/office/drawing/2014/chart" uri="{C3380CC4-5D6E-409C-BE32-E72D297353CC}">
                <c16:uniqueId val="{00000007-D127-D649-A491-5C2A6226E09F}"/>
              </c:ext>
            </c:extLst>
          </c:dPt>
          <c:dPt>
            <c:idx val="4"/>
            <c:bubble3D val="0"/>
            <c:spPr>
              <a:solidFill>
                <a:schemeClr val="accent5">
                  <a:tint val="69000"/>
                  <a:satMod val="105000"/>
                  <a:lumMod val="110000"/>
                </a:schemeClr>
              </a:solidFill>
              <a:ln>
                <a:noFill/>
              </a:ln>
              <a:effectLst/>
              <a:sp3d/>
            </c:spPr>
            <c:extLst>
              <c:ext xmlns:c16="http://schemas.microsoft.com/office/drawing/2014/chart" uri="{C3380CC4-5D6E-409C-BE32-E72D297353CC}">
                <c16:uniqueId val="{00000009-D127-D649-A491-5C2A6226E09F}"/>
              </c:ext>
            </c:extLst>
          </c:dPt>
          <c:dPt>
            <c:idx val="5"/>
            <c:bubble3D val="0"/>
            <c:spPr>
              <a:solidFill>
                <a:schemeClr val="accent6">
                  <a:tint val="69000"/>
                  <a:satMod val="105000"/>
                  <a:lumMod val="110000"/>
                </a:schemeClr>
              </a:solidFill>
              <a:ln>
                <a:noFill/>
              </a:ln>
              <a:effectLst/>
              <a:sp3d/>
            </c:spPr>
            <c:extLst>
              <c:ext xmlns:c16="http://schemas.microsoft.com/office/drawing/2014/chart" uri="{C3380CC4-5D6E-409C-BE32-E72D297353CC}">
                <c16:uniqueId val="{0000000B-D127-D649-A491-5C2A6226E09F}"/>
              </c:ext>
            </c:extLst>
          </c:dPt>
          <c:dPt>
            <c:idx val="6"/>
            <c:bubble3D val="0"/>
            <c:spPr>
              <a:solidFill>
                <a:schemeClr val="accent1">
                  <a:lumMod val="60000"/>
                  <a:tint val="69000"/>
                  <a:satMod val="105000"/>
                  <a:lumMod val="110000"/>
                </a:schemeClr>
              </a:solidFill>
              <a:ln>
                <a:noFill/>
              </a:ln>
              <a:effectLst/>
              <a:sp3d/>
            </c:spPr>
            <c:extLst>
              <c:ext xmlns:c16="http://schemas.microsoft.com/office/drawing/2014/chart" uri="{C3380CC4-5D6E-409C-BE32-E72D297353CC}">
                <c16:uniqueId val="{0000000D-D127-D649-A491-5C2A6226E09F}"/>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1"/>
            <c:leaderLines>
              <c:spPr>
                <a:ln w="9525">
                  <a:solidFill>
                    <a:schemeClr val="tx1">
                      <a:lumMod val="35000"/>
                      <a:lumOff val="65000"/>
                    </a:schemeClr>
                  </a:solidFill>
                </a:ln>
                <a:effectLst/>
              </c:spPr>
            </c:leaderLines>
            <c:extLst>
              <c:ext xmlns:c15="http://schemas.microsoft.com/office/drawing/2012/chart" uri="{CE6537A1-D6FC-4f65-9D91-7224C49458BB}">
                <c15:layout/>
              </c:ext>
            </c:extLst>
          </c:dLbls>
          <c:cat>
            <c:strRef>
              <c:f>Sheet1!$A$2:$A$8</c:f>
              <c:strCache>
                <c:ptCount val="7"/>
                <c:pt idx="0">
                  <c:v>Computer Science</c:v>
                </c:pt>
                <c:pt idx="1">
                  <c:v>Civil</c:v>
                </c:pt>
                <c:pt idx="2">
                  <c:v>Mechanical</c:v>
                </c:pt>
                <c:pt idx="3">
                  <c:v>MCA</c:v>
                </c:pt>
                <c:pt idx="4">
                  <c:v>BCOM</c:v>
                </c:pt>
                <c:pt idx="5">
                  <c:v>BBA</c:v>
                </c:pt>
                <c:pt idx="6">
                  <c:v>MBA</c:v>
                </c:pt>
              </c:strCache>
            </c:strRef>
          </c:cat>
          <c:val>
            <c:numRef>
              <c:f>Sheet1!$B$2:$B$8</c:f>
              <c:numCache>
                <c:formatCode>General</c:formatCode>
                <c:ptCount val="7"/>
                <c:pt idx="0">
                  <c:v>95.81</c:v>
                </c:pt>
                <c:pt idx="1">
                  <c:v>100</c:v>
                </c:pt>
                <c:pt idx="2">
                  <c:v>100</c:v>
                </c:pt>
                <c:pt idx="3">
                  <c:v>80.650000000000006</c:v>
                </c:pt>
                <c:pt idx="4">
                  <c:v>100</c:v>
                </c:pt>
                <c:pt idx="5">
                  <c:v>100</c:v>
                </c:pt>
              </c:numCache>
            </c:numRef>
          </c:val>
          <c:extLst>
            <c:ext xmlns:c16="http://schemas.microsoft.com/office/drawing/2014/chart" uri="{C3380CC4-5D6E-409C-BE32-E72D297353CC}">
              <c16:uniqueId val="{00000000-AAC4-2949-A74D-BBC8C19BB7C9}"/>
            </c:ext>
          </c:extLst>
        </c:ser>
        <c:dLbls>
          <c:dLblPos val="outEnd"/>
          <c:showLegendKey val="0"/>
          <c:showVal val="0"/>
          <c:showCatName val="1"/>
          <c:showSerName val="0"/>
          <c:showPercent val="0"/>
          <c:showBubbleSize val="0"/>
          <c:showLeaderLines val="1"/>
        </c:dLbls>
      </c:pie3DChart>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9">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89">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89">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50000"/>
        <a:lumOff val="50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65">
  <cs:axisTitle>
    <cs:lnRef idx="0"/>
    <cs:fillRef idx="0"/>
    <cs:effectRef idx="0"/>
    <cs:fontRef idx="minor">
      <a:schemeClr val="tx1">
        <a:lumMod val="50000"/>
        <a:lumOff val="50000"/>
      </a:schemeClr>
    </cs:fontRef>
    <cs:defRPr sz="1197"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65000"/>
        <a:lumOff val="3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fillRef idx="2">
      <cs:styleClr val="auto"/>
    </cs:fillRef>
    <cs:effectRef idx="1"/>
    <cs:fontRef idx="minor">
      <a:schemeClr val="dk1"/>
    </cs:fontRef>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862"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4D27FF-F575-CD4D-AC52-F9CBA1AEBF5D}" type="datetimeFigureOut">
              <a:rPr lang="en-US" smtClean="0"/>
              <a:t>9/17/2025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6E7BBD-B306-9C43-B86C-8CA8AC2DE1E8}" type="slidenum">
              <a:rPr lang="en-US" smtClean="0"/>
              <a:t>‹#›</a:t>
            </a:fld>
            <a:endParaRPr lang="en-US"/>
          </a:p>
        </p:txBody>
      </p:sp>
    </p:spTree>
    <p:extLst>
      <p:ext uri="{BB962C8B-B14F-4D97-AF65-F5344CB8AC3E}">
        <p14:creationId xmlns:p14="http://schemas.microsoft.com/office/powerpoint/2010/main" val="6320188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GB"/>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96CE4475-0DB6-44AC-9B0D-ED816FB50920}" type="datetime1">
              <a:rPr lang="en-IN" smtClean="0"/>
              <a:t>17-09-2025</a:t>
            </a:fld>
            <a:endParaRPr lang="en-US"/>
          </a:p>
        </p:txBody>
      </p:sp>
      <p:sp>
        <p:nvSpPr>
          <p:cNvPr id="5" name="Footer Placeholder 4"/>
          <p:cNvSpPr>
            <a:spLocks noGrp="1"/>
          </p:cNvSpPr>
          <p:nvPr>
            <p:ph type="ftr" sz="quarter" idx="11"/>
          </p:nvPr>
        </p:nvSpPr>
        <p:spPr/>
        <p:txBody>
          <a:bodyPr/>
          <a:lstStyle/>
          <a:p>
            <a:r>
              <a:rPr lang="en-US"/>
              <a:t>DHRUV JODHANI</a:t>
            </a:r>
          </a:p>
        </p:txBody>
      </p:sp>
      <p:sp>
        <p:nvSpPr>
          <p:cNvPr id="6" name="Slide Number Placeholder 5"/>
          <p:cNvSpPr>
            <a:spLocks noGrp="1"/>
          </p:cNvSpPr>
          <p:nvPr>
            <p:ph type="sldNum" sz="quarter" idx="12"/>
          </p:nvPr>
        </p:nvSpPr>
        <p:spPr/>
        <p:txBody>
          <a:bodyPr/>
          <a:lstStyle/>
          <a:p>
            <a:fld id="{B27AE7D9-6458-7448-B055-3EE0D308DAE3}" type="slidenum">
              <a:rPr lang="en-US" smtClean="0"/>
              <a:t>‹#›</a:t>
            </a:fld>
            <a:endParaRPr lang="en-US"/>
          </a:p>
        </p:txBody>
      </p:sp>
    </p:spTree>
    <p:extLst>
      <p:ext uri="{BB962C8B-B14F-4D97-AF65-F5344CB8AC3E}">
        <p14:creationId xmlns:p14="http://schemas.microsoft.com/office/powerpoint/2010/main" val="874059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4B1D5E9E-E3E3-4587-B326-65DE193FC3C5}" type="datetime1">
              <a:rPr lang="en-IN" smtClean="0"/>
              <a:t>17-09-2025</a:t>
            </a:fld>
            <a:endParaRPr lang="en-US"/>
          </a:p>
        </p:txBody>
      </p:sp>
      <p:sp>
        <p:nvSpPr>
          <p:cNvPr id="6" name="Footer Placeholder 5"/>
          <p:cNvSpPr>
            <a:spLocks noGrp="1"/>
          </p:cNvSpPr>
          <p:nvPr>
            <p:ph type="ftr" sz="quarter" idx="11"/>
          </p:nvPr>
        </p:nvSpPr>
        <p:spPr/>
        <p:txBody>
          <a:bodyPr/>
          <a:lstStyle/>
          <a:p>
            <a:r>
              <a:rPr lang="en-US"/>
              <a:t>DHRUV JODHANI</a:t>
            </a:r>
          </a:p>
        </p:txBody>
      </p:sp>
      <p:sp>
        <p:nvSpPr>
          <p:cNvPr id="7" name="Slide Number Placeholder 6"/>
          <p:cNvSpPr>
            <a:spLocks noGrp="1"/>
          </p:cNvSpPr>
          <p:nvPr>
            <p:ph type="sldNum" sz="quarter" idx="12"/>
          </p:nvPr>
        </p:nvSpPr>
        <p:spPr/>
        <p:txBody>
          <a:bodyPr/>
          <a:lstStyle/>
          <a:p>
            <a:fld id="{B27AE7D9-6458-7448-B055-3EE0D308DAE3}" type="slidenum">
              <a:rPr lang="en-US" smtClean="0"/>
              <a:t>‹#›</a:t>
            </a:fld>
            <a:endParaRPr lang="en-US"/>
          </a:p>
        </p:txBody>
      </p:sp>
    </p:spTree>
    <p:extLst>
      <p:ext uri="{BB962C8B-B14F-4D97-AF65-F5344CB8AC3E}">
        <p14:creationId xmlns:p14="http://schemas.microsoft.com/office/powerpoint/2010/main" val="1729764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9EE3F3CA-C684-4917-8578-22DBC6E3AACC}" type="datetime1">
              <a:rPr lang="en-IN" smtClean="0"/>
              <a:t>17-09-2025</a:t>
            </a:fld>
            <a:endParaRPr lang="en-US"/>
          </a:p>
        </p:txBody>
      </p:sp>
      <p:sp>
        <p:nvSpPr>
          <p:cNvPr id="6" name="Footer Placeholder 5"/>
          <p:cNvSpPr>
            <a:spLocks noGrp="1"/>
          </p:cNvSpPr>
          <p:nvPr>
            <p:ph type="ftr" sz="quarter" idx="11"/>
          </p:nvPr>
        </p:nvSpPr>
        <p:spPr/>
        <p:txBody>
          <a:bodyPr/>
          <a:lstStyle/>
          <a:p>
            <a:r>
              <a:rPr lang="en-US"/>
              <a:t>DHRUV JODHANI</a:t>
            </a:r>
          </a:p>
        </p:txBody>
      </p:sp>
      <p:sp>
        <p:nvSpPr>
          <p:cNvPr id="7" name="Slide Number Placeholder 6"/>
          <p:cNvSpPr>
            <a:spLocks noGrp="1"/>
          </p:cNvSpPr>
          <p:nvPr>
            <p:ph type="sldNum" sz="quarter" idx="12"/>
          </p:nvPr>
        </p:nvSpPr>
        <p:spPr/>
        <p:txBody>
          <a:bodyPr/>
          <a:lstStyle/>
          <a:p>
            <a:fld id="{B27AE7D9-6458-7448-B055-3EE0D308DAE3}" type="slidenum">
              <a:rPr lang="en-US" smtClean="0"/>
              <a:t>‹#›</a:t>
            </a:fld>
            <a:endParaRPr lang="en-US"/>
          </a:p>
        </p:txBody>
      </p:sp>
    </p:spTree>
    <p:extLst>
      <p:ext uri="{BB962C8B-B14F-4D97-AF65-F5344CB8AC3E}">
        <p14:creationId xmlns:p14="http://schemas.microsoft.com/office/powerpoint/2010/main" val="3416244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GB"/>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BF8231A2-35F4-498B-909B-88B83F72F87C}" type="datetime1">
              <a:rPr lang="en-IN" smtClean="0"/>
              <a:t>17-09-2025</a:t>
            </a:fld>
            <a:endParaRPr lang="en-US"/>
          </a:p>
        </p:txBody>
      </p:sp>
      <p:sp>
        <p:nvSpPr>
          <p:cNvPr id="6" name="Footer Placeholder 5"/>
          <p:cNvSpPr>
            <a:spLocks noGrp="1"/>
          </p:cNvSpPr>
          <p:nvPr>
            <p:ph type="ftr" sz="quarter" idx="11"/>
          </p:nvPr>
        </p:nvSpPr>
        <p:spPr/>
        <p:txBody>
          <a:bodyPr/>
          <a:lstStyle/>
          <a:p>
            <a:r>
              <a:rPr lang="en-US"/>
              <a:t>DHRUV JODHANI</a:t>
            </a:r>
          </a:p>
        </p:txBody>
      </p:sp>
      <p:sp>
        <p:nvSpPr>
          <p:cNvPr id="7" name="Slide Number Placeholder 6"/>
          <p:cNvSpPr>
            <a:spLocks noGrp="1"/>
          </p:cNvSpPr>
          <p:nvPr>
            <p:ph type="sldNum" sz="quarter" idx="12"/>
          </p:nvPr>
        </p:nvSpPr>
        <p:spPr/>
        <p:txBody>
          <a:bodyPr/>
          <a:lstStyle/>
          <a:p>
            <a:fld id="{B27AE7D9-6458-7448-B055-3EE0D308DAE3}"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9321702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GB"/>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74BD2E32-D535-4DFF-A5E1-F3BB8EC49AAD}" type="datetime1">
              <a:rPr lang="en-IN" smtClean="0"/>
              <a:t>17-09-2025</a:t>
            </a:fld>
            <a:endParaRPr lang="en-US"/>
          </a:p>
        </p:txBody>
      </p:sp>
      <p:sp>
        <p:nvSpPr>
          <p:cNvPr id="6" name="Footer Placeholder 5"/>
          <p:cNvSpPr>
            <a:spLocks noGrp="1"/>
          </p:cNvSpPr>
          <p:nvPr>
            <p:ph type="ftr" sz="quarter" idx="11"/>
          </p:nvPr>
        </p:nvSpPr>
        <p:spPr/>
        <p:txBody>
          <a:bodyPr/>
          <a:lstStyle/>
          <a:p>
            <a:r>
              <a:rPr lang="en-US"/>
              <a:t>DHRUV JODHANI</a:t>
            </a:r>
          </a:p>
        </p:txBody>
      </p:sp>
      <p:sp>
        <p:nvSpPr>
          <p:cNvPr id="7" name="Slide Number Placeholder 6"/>
          <p:cNvSpPr>
            <a:spLocks noGrp="1"/>
          </p:cNvSpPr>
          <p:nvPr>
            <p:ph type="sldNum" sz="quarter" idx="12"/>
          </p:nvPr>
        </p:nvSpPr>
        <p:spPr/>
        <p:txBody>
          <a:bodyPr/>
          <a:lstStyle/>
          <a:p>
            <a:fld id="{B27AE7D9-6458-7448-B055-3EE0D308DAE3}" type="slidenum">
              <a:rPr lang="en-US" smtClean="0"/>
              <a:t>‹#›</a:t>
            </a:fld>
            <a:endParaRPr lang="en-US"/>
          </a:p>
        </p:txBody>
      </p:sp>
    </p:spTree>
    <p:extLst>
      <p:ext uri="{BB962C8B-B14F-4D97-AF65-F5344CB8AC3E}">
        <p14:creationId xmlns:p14="http://schemas.microsoft.com/office/powerpoint/2010/main" val="8005263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GB"/>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2E151142-28F8-4033-9D7D-D5896F6CB6C8}" type="datetime1">
              <a:rPr lang="en-IN" smtClean="0"/>
              <a:t>17-09-2025</a:t>
            </a:fld>
            <a:endParaRPr lang="en-US"/>
          </a:p>
        </p:txBody>
      </p:sp>
      <p:sp>
        <p:nvSpPr>
          <p:cNvPr id="4" name="Footer Placeholder 3"/>
          <p:cNvSpPr>
            <a:spLocks noGrp="1"/>
          </p:cNvSpPr>
          <p:nvPr>
            <p:ph type="ftr" sz="quarter" idx="11"/>
          </p:nvPr>
        </p:nvSpPr>
        <p:spPr/>
        <p:txBody>
          <a:bodyPr/>
          <a:lstStyle/>
          <a:p>
            <a:r>
              <a:rPr lang="en-US"/>
              <a:t>DHRUV JODHANI</a:t>
            </a:r>
          </a:p>
        </p:txBody>
      </p:sp>
      <p:sp>
        <p:nvSpPr>
          <p:cNvPr id="5" name="Slide Number Placeholder 4"/>
          <p:cNvSpPr>
            <a:spLocks noGrp="1"/>
          </p:cNvSpPr>
          <p:nvPr>
            <p:ph type="sldNum" sz="quarter" idx="12"/>
          </p:nvPr>
        </p:nvSpPr>
        <p:spPr/>
        <p:txBody>
          <a:bodyPr/>
          <a:lstStyle/>
          <a:p>
            <a:fld id="{B27AE7D9-6458-7448-B055-3EE0D308DAE3}" type="slidenum">
              <a:rPr lang="en-US" smtClean="0"/>
              <a:t>‹#›</a:t>
            </a:fld>
            <a:endParaRPr lang="en-US"/>
          </a:p>
        </p:txBody>
      </p:sp>
    </p:spTree>
    <p:extLst>
      <p:ext uri="{BB962C8B-B14F-4D97-AF65-F5344CB8AC3E}">
        <p14:creationId xmlns:p14="http://schemas.microsoft.com/office/powerpoint/2010/main" val="18307367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GB"/>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B813D940-53A7-4E77-80D8-F321E6E6E504}" type="datetime1">
              <a:rPr lang="en-IN" smtClean="0"/>
              <a:t>17-09-2025</a:t>
            </a:fld>
            <a:endParaRPr lang="en-US"/>
          </a:p>
        </p:txBody>
      </p:sp>
      <p:sp>
        <p:nvSpPr>
          <p:cNvPr id="4" name="Footer Placeholder 3"/>
          <p:cNvSpPr>
            <a:spLocks noGrp="1"/>
          </p:cNvSpPr>
          <p:nvPr>
            <p:ph type="ftr" sz="quarter" idx="11"/>
          </p:nvPr>
        </p:nvSpPr>
        <p:spPr/>
        <p:txBody>
          <a:bodyPr/>
          <a:lstStyle/>
          <a:p>
            <a:r>
              <a:rPr lang="en-US"/>
              <a:t>DHRUV JODHANI</a:t>
            </a:r>
          </a:p>
        </p:txBody>
      </p:sp>
      <p:sp>
        <p:nvSpPr>
          <p:cNvPr id="5" name="Slide Number Placeholder 4"/>
          <p:cNvSpPr>
            <a:spLocks noGrp="1"/>
          </p:cNvSpPr>
          <p:nvPr>
            <p:ph type="sldNum" sz="quarter" idx="12"/>
          </p:nvPr>
        </p:nvSpPr>
        <p:spPr/>
        <p:txBody>
          <a:bodyPr/>
          <a:lstStyle/>
          <a:p>
            <a:fld id="{B27AE7D9-6458-7448-B055-3EE0D308DAE3}" type="slidenum">
              <a:rPr lang="en-US" smtClean="0"/>
              <a:t>‹#›</a:t>
            </a:fld>
            <a:endParaRPr lang="en-US"/>
          </a:p>
        </p:txBody>
      </p:sp>
    </p:spTree>
    <p:extLst>
      <p:ext uri="{BB962C8B-B14F-4D97-AF65-F5344CB8AC3E}">
        <p14:creationId xmlns:p14="http://schemas.microsoft.com/office/powerpoint/2010/main" val="3705807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C8A20E9E-C4CC-49E8-982A-277680602C5D}" type="datetime1">
              <a:rPr lang="en-IN" smtClean="0"/>
              <a:t>17-09-2025</a:t>
            </a:fld>
            <a:endParaRPr lang="en-US"/>
          </a:p>
        </p:txBody>
      </p:sp>
      <p:sp>
        <p:nvSpPr>
          <p:cNvPr id="5" name="Footer Placeholder 4"/>
          <p:cNvSpPr>
            <a:spLocks noGrp="1"/>
          </p:cNvSpPr>
          <p:nvPr>
            <p:ph type="ftr" sz="quarter" idx="11"/>
          </p:nvPr>
        </p:nvSpPr>
        <p:spPr/>
        <p:txBody>
          <a:bodyPr/>
          <a:lstStyle/>
          <a:p>
            <a:r>
              <a:rPr lang="en-US"/>
              <a:t>DHRUV JODHANI</a:t>
            </a:r>
          </a:p>
        </p:txBody>
      </p:sp>
      <p:sp>
        <p:nvSpPr>
          <p:cNvPr id="6" name="Slide Number Placeholder 5"/>
          <p:cNvSpPr>
            <a:spLocks noGrp="1"/>
          </p:cNvSpPr>
          <p:nvPr>
            <p:ph type="sldNum" sz="quarter" idx="12"/>
          </p:nvPr>
        </p:nvSpPr>
        <p:spPr/>
        <p:txBody>
          <a:bodyPr/>
          <a:lstStyle/>
          <a:p>
            <a:fld id="{B27AE7D9-6458-7448-B055-3EE0D308DAE3}" type="slidenum">
              <a:rPr lang="en-US" smtClean="0"/>
              <a:t>‹#›</a:t>
            </a:fld>
            <a:endParaRPr lang="en-US"/>
          </a:p>
        </p:txBody>
      </p:sp>
    </p:spTree>
    <p:extLst>
      <p:ext uri="{BB962C8B-B14F-4D97-AF65-F5344CB8AC3E}">
        <p14:creationId xmlns:p14="http://schemas.microsoft.com/office/powerpoint/2010/main" val="9325335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GB"/>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29F2993F-C334-4C26-91E5-5A1329EB0FEF}" type="datetime1">
              <a:rPr lang="en-IN" smtClean="0"/>
              <a:t>17-09-2025</a:t>
            </a:fld>
            <a:endParaRPr lang="en-US"/>
          </a:p>
        </p:txBody>
      </p:sp>
      <p:sp>
        <p:nvSpPr>
          <p:cNvPr id="5" name="Footer Placeholder 4"/>
          <p:cNvSpPr>
            <a:spLocks noGrp="1"/>
          </p:cNvSpPr>
          <p:nvPr>
            <p:ph type="ftr" sz="quarter" idx="11"/>
          </p:nvPr>
        </p:nvSpPr>
        <p:spPr/>
        <p:txBody>
          <a:bodyPr/>
          <a:lstStyle/>
          <a:p>
            <a:r>
              <a:rPr lang="en-US"/>
              <a:t>DHRUV JODHANI</a:t>
            </a:r>
          </a:p>
        </p:txBody>
      </p:sp>
      <p:sp>
        <p:nvSpPr>
          <p:cNvPr id="6" name="Slide Number Placeholder 5"/>
          <p:cNvSpPr>
            <a:spLocks noGrp="1"/>
          </p:cNvSpPr>
          <p:nvPr>
            <p:ph type="sldNum" sz="quarter" idx="12"/>
          </p:nvPr>
        </p:nvSpPr>
        <p:spPr/>
        <p:txBody>
          <a:bodyPr/>
          <a:lstStyle/>
          <a:p>
            <a:fld id="{B27AE7D9-6458-7448-B055-3EE0D308DAE3}" type="slidenum">
              <a:rPr lang="en-US" smtClean="0"/>
              <a:t>‹#›</a:t>
            </a:fld>
            <a:endParaRPr lang="en-US"/>
          </a:p>
        </p:txBody>
      </p:sp>
    </p:spTree>
    <p:extLst>
      <p:ext uri="{BB962C8B-B14F-4D97-AF65-F5344CB8AC3E}">
        <p14:creationId xmlns:p14="http://schemas.microsoft.com/office/powerpoint/2010/main" val="56061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27871083-E74C-4793-8A93-E1224D820CEF}" type="datetime1">
              <a:rPr lang="en-IN" smtClean="0"/>
              <a:t>17-09-2025</a:t>
            </a:fld>
            <a:endParaRPr lang="en-US"/>
          </a:p>
        </p:txBody>
      </p:sp>
      <p:sp>
        <p:nvSpPr>
          <p:cNvPr id="5" name="Footer Placeholder 4"/>
          <p:cNvSpPr>
            <a:spLocks noGrp="1"/>
          </p:cNvSpPr>
          <p:nvPr>
            <p:ph type="ftr" sz="quarter" idx="11"/>
          </p:nvPr>
        </p:nvSpPr>
        <p:spPr/>
        <p:txBody>
          <a:bodyPr/>
          <a:lstStyle/>
          <a:p>
            <a:r>
              <a:rPr lang="en-US"/>
              <a:t>DHRUV JODHANI</a:t>
            </a:r>
          </a:p>
        </p:txBody>
      </p:sp>
      <p:sp>
        <p:nvSpPr>
          <p:cNvPr id="6" name="Slide Number Placeholder 5"/>
          <p:cNvSpPr>
            <a:spLocks noGrp="1"/>
          </p:cNvSpPr>
          <p:nvPr>
            <p:ph type="sldNum" sz="quarter" idx="12"/>
          </p:nvPr>
        </p:nvSpPr>
        <p:spPr/>
        <p:txBody>
          <a:bodyPr/>
          <a:lstStyle/>
          <a:p>
            <a:fld id="{B27AE7D9-6458-7448-B055-3EE0D308DAE3}" type="slidenum">
              <a:rPr lang="en-US" smtClean="0"/>
              <a:t>‹#›</a:t>
            </a:fld>
            <a:endParaRPr lang="en-US"/>
          </a:p>
        </p:txBody>
      </p:sp>
    </p:spTree>
    <p:extLst>
      <p:ext uri="{BB962C8B-B14F-4D97-AF65-F5344CB8AC3E}">
        <p14:creationId xmlns:p14="http://schemas.microsoft.com/office/powerpoint/2010/main" val="30172143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GB"/>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678737" y="5883275"/>
            <a:ext cx="2743200" cy="365125"/>
          </a:xfrm>
          <a:prstGeom prst="rect">
            <a:avLst/>
          </a:prstGeom>
        </p:spPr>
        <p:txBody>
          <a:bodyPr/>
          <a:lstStyle/>
          <a:p>
            <a:fld id="{1B94DA0F-6364-4A8C-8607-FD1847D126F8}" type="datetime1">
              <a:rPr lang="en-IN" smtClean="0"/>
              <a:t>17-09-2025</a:t>
            </a:fld>
            <a:endParaRPr lang="en-US"/>
          </a:p>
        </p:txBody>
      </p:sp>
      <p:sp>
        <p:nvSpPr>
          <p:cNvPr id="5" name="Footer Placeholder 4"/>
          <p:cNvSpPr>
            <a:spLocks noGrp="1"/>
          </p:cNvSpPr>
          <p:nvPr>
            <p:ph type="ftr" sz="quarter" idx="11"/>
          </p:nvPr>
        </p:nvSpPr>
        <p:spPr/>
        <p:txBody>
          <a:bodyPr/>
          <a:lstStyle/>
          <a:p>
            <a:r>
              <a:rPr lang="en-US"/>
              <a:t>DHRUV JODHANI</a:t>
            </a:r>
          </a:p>
        </p:txBody>
      </p:sp>
      <p:sp>
        <p:nvSpPr>
          <p:cNvPr id="6" name="Slide Number Placeholder 5"/>
          <p:cNvSpPr>
            <a:spLocks noGrp="1"/>
          </p:cNvSpPr>
          <p:nvPr>
            <p:ph type="sldNum" sz="quarter" idx="12"/>
          </p:nvPr>
        </p:nvSpPr>
        <p:spPr/>
        <p:txBody>
          <a:bodyPr/>
          <a:lstStyle/>
          <a:p>
            <a:fld id="{B27AE7D9-6458-7448-B055-3EE0D308DAE3}" type="slidenum">
              <a:rPr lang="en-US" smtClean="0"/>
              <a:t>‹#›</a:t>
            </a:fld>
            <a:endParaRPr lang="en-US"/>
          </a:p>
        </p:txBody>
      </p:sp>
    </p:spTree>
    <p:extLst>
      <p:ext uri="{BB962C8B-B14F-4D97-AF65-F5344CB8AC3E}">
        <p14:creationId xmlns:p14="http://schemas.microsoft.com/office/powerpoint/2010/main" val="3837144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61E28762-6EC4-4E30-8166-035F01E37522}" type="datetime1">
              <a:rPr lang="en-IN" smtClean="0"/>
              <a:t>17-09-2025</a:t>
            </a:fld>
            <a:endParaRPr lang="en-US"/>
          </a:p>
        </p:txBody>
      </p:sp>
      <p:sp>
        <p:nvSpPr>
          <p:cNvPr id="6" name="Footer Placeholder 5"/>
          <p:cNvSpPr>
            <a:spLocks noGrp="1"/>
          </p:cNvSpPr>
          <p:nvPr>
            <p:ph type="ftr" sz="quarter" idx="11"/>
          </p:nvPr>
        </p:nvSpPr>
        <p:spPr/>
        <p:txBody>
          <a:bodyPr/>
          <a:lstStyle/>
          <a:p>
            <a:r>
              <a:rPr lang="en-US"/>
              <a:t>DHRUV JODHANI</a:t>
            </a:r>
          </a:p>
        </p:txBody>
      </p:sp>
      <p:sp>
        <p:nvSpPr>
          <p:cNvPr id="7" name="Slide Number Placeholder 6"/>
          <p:cNvSpPr>
            <a:spLocks noGrp="1"/>
          </p:cNvSpPr>
          <p:nvPr>
            <p:ph type="sldNum" sz="quarter" idx="12"/>
          </p:nvPr>
        </p:nvSpPr>
        <p:spPr/>
        <p:txBody>
          <a:bodyPr/>
          <a:lstStyle/>
          <a:p>
            <a:fld id="{B27AE7D9-6458-7448-B055-3EE0D308DAE3}" type="slidenum">
              <a:rPr lang="en-US" smtClean="0"/>
              <a:t>‹#›</a:t>
            </a:fld>
            <a:endParaRPr lang="en-US"/>
          </a:p>
        </p:txBody>
      </p:sp>
    </p:spTree>
    <p:extLst>
      <p:ext uri="{BB962C8B-B14F-4D97-AF65-F5344CB8AC3E}">
        <p14:creationId xmlns:p14="http://schemas.microsoft.com/office/powerpoint/2010/main" val="21457160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a:xfrm>
            <a:off x="7678737" y="5883275"/>
            <a:ext cx="2743200" cy="365125"/>
          </a:xfrm>
          <a:prstGeom prst="rect">
            <a:avLst/>
          </a:prstGeom>
        </p:spPr>
        <p:txBody>
          <a:bodyPr/>
          <a:lstStyle/>
          <a:p>
            <a:fld id="{E75A2D9B-75E6-4A33-9B80-FAEB9BDFE32A}" type="datetime1">
              <a:rPr lang="en-IN" smtClean="0"/>
              <a:t>17-09-2025</a:t>
            </a:fld>
            <a:endParaRPr lang="en-US"/>
          </a:p>
        </p:txBody>
      </p:sp>
      <p:sp>
        <p:nvSpPr>
          <p:cNvPr id="8" name="Footer Placeholder 7"/>
          <p:cNvSpPr>
            <a:spLocks noGrp="1"/>
          </p:cNvSpPr>
          <p:nvPr>
            <p:ph type="ftr" sz="quarter" idx="11"/>
          </p:nvPr>
        </p:nvSpPr>
        <p:spPr/>
        <p:txBody>
          <a:bodyPr/>
          <a:lstStyle/>
          <a:p>
            <a:r>
              <a:rPr lang="en-US"/>
              <a:t>DHRUV JODHANI</a:t>
            </a:r>
          </a:p>
        </p:txBody>
      </p:sp>
      <p:sp>
        <p:nvSpPr>
          <p:cNvPr id="9" name="Slide Number Placeholder 8"/>
          <p:cNvSpPr>
            <a:spLocks noGrp="1"/>
          </p:cNvSpPr>
          <p:nvPr>
            <p:ph type="sldNum" sz="quarter" idx="12"/>
          </p:nvPr>
        </p:nvSpPr>
        <p:spPr/>
        <p:txBody>
          <a:bodyPr/>
          <a:lstStyle/>
          <a:p>
            <a:fld id="{B27AE7D9-6458-7448-B055-3EE0D308DAE3}" type="slidenum">
              <a:rPr lang="en-US" smtClean="0"/>
              <a:t>‹#›</a:t>
            </a:fld>
            <a:endParaRPr lang="en-US"/>
          </a:p>
        </p:txBody>
      </p:sp>
    </p:spTree>
    <p:extLst>
      <p:ext uri="{BB962C8B-B14F-4D97-AF65-F5344CB8AC3E}">
        <p14:creationId xmlns:p14="http://schemas.microsoft.com/office/powerpoint/2010/main" val="4058094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GB" dirty="0"/>
              <a:t>Click to edit Master title style</a:t>
            </a:r>
            <a:endParaRPr lang="en-US" dirty="0"/>
          </a:p>
        </p:txBody>
      </p:sp>
      <p:sp>
        <p:nvSpPr>
          <p:cNvPr id="3" name="Date Placeholder 2"/>
          <p:cNvSpPr>
            <a:spLocks noGrp="1"/>
          </p:cNvSpPr>
          <p:nvPr>
            <p:ph type="dt" sz="half" idx="10"/>
          </p:nvPr>
        </p:nvSpPr>
        <p:spPr>
          <a:xfrm>
            <a:off x="7678737" y="5883275"/>
            <a:ext cx="2743200" cy="365125"/>
          </a:xfrm>
          <a:prstGeom prst="rect">
            <a:avLst/>
          </a:prstGeom>
        </p:spPr>
        <p:txBody>
          <a:bodyPr/>
          <a:lstStyle/>
          <a:p>
            <a:fld id="{428D0CB0-1F20-401C-B012-8D42B280EE3F}" type="datetime1">
              <a:rPr lang="en-IN" smtClean="0"/>
              <a:t>17-09-2025</a:t>
            </a:fld>
            <a:endParaRPr lang="en-US" dirty="0"/>
          </a:p>
        </p:txBody>
      </p:sp>
      <p:sp>
        <p:nvSpPr>
          <p:cNvPr id="4" name="Footer Placeholder 3"/>
          <p:cNvSpPr>
            <a:spLocks noGrp="1"/>
          </p:cNvSpPr>
          <p:nvPr>
            <p:ph type="ftr" sz="quarter" idx="11"/>
          </p:nvPr>
        </p:nvSpPr>
        <p:spPr/>
        <p:txBody>
          <a:bodyPr/>
          <a:lstStyle/>
          <a:p>
            <a:r>
              <a:rPr lang="en-US"/>
              <a:t>DHRUV JODHANI</a:t>
            </a:r>
            <a:endParaRPr lang="en-US" dirty="0"/>
          </a:p>
        </p:txBody>
      </p:sp>
      <p:sp>
        <p:nvSpPr>
          <p:cNvPr id="5" name="Slide Number Placeholder 4"/>
          <p:cNvSpPr>
            <a:spLocks noGrp="1"/>
          </p:cNvSpPr>
          <p:nvPr>
            <p:ph type="sldNum" sz="quarter" idx="12"/>
          </p:nvPr>
        </p:nvSpPr>
        <p:spPr/>
        <p:txBody>
          <a:bodyPr/>
          <a:lstStyle/>
          <a:p>
            <a:fld id="{B27AE7D9-6458-7448-B055-3EE0D308DAE3}" type="slidenum">
              <a:rPr lang="en-US" smtClean="0"/>
              <a:t>‹#›</a:t>
            </a:fld>
            <a:endParaRPr lang="en-US" dirty="0"/>
          </a:p>
        </p:txBody>
      </p:sp>
    </p:spTree>
    <p:extLst>
      <p:ext uri="{BB962C8B-B14F-4D97-AF65-F5344CB8AC3E}">
        <p14:creationId xmlns:p14="http://schemas.microsoft.com/office/powerpoint/2010/main" val="30414493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a:xfrm>
            <a:off x="7678737" y="5883275"/>
            <a:ext cx="2743200" cy="365125"/>
          </a:xfrm>
          <a:prstGeom prst="rect">
            <a:avLst/>
          </a:prstGeom>
        </p:spPr>
        <p:txBody>
          <a:bodyPr/>
          <a:lstStyle/>
          <a:p>
            <a:fld id="{C6C9ECEA-1FEA-4C0E-8C30-86EC84B65514}" type="datetime1">
              <a:rPr lang="en-IN" smtClean="0"/>
              <a:t>17-09-2025</a:t>
            </a:fld>
            <a:endParaRPr lang="en-US"/>
          </a:p>
        </p:txBody>
      </p:sp>
      <p:sp>
        <p:nvSpPr>
          <p:cNvPr id="3" name="Footer Placeholder 2"/>
          <p:cNvSpPr>
            <a:spLocks noGrp="1"/>
          </p:cNvSpPr>
          <p:nvPr>
            <p:ph type="ftr" sz="quarter" idx="11"/>
          </p:nvPr>
        </p:nvSpPr>
        <p:spPr/>
        <p:txBody>
          <a:bodyPr/>
          <a:lstStyle/>
          <a:p>
            <a:r>
              <a:rPr lang="en-US"/>
              <a:t>DHRUV JODHANI</a:t>
            </a:r>
          </a:p>
        </p:txBody>
      </p:sp>
      <p:sp>
        <p:nvSpPr>
          <p:cNvPr id="4" name="Slide Number Placeholder 3"/>
          <p:cNvSpPr>
            <a:spLocks noGrp="1"/>
          </p:cNvSpPr>
          <p:nvPr>
            <p:ph type="sldNum" sz="quarter" idx="12"/>
          </p:nvPr>
        </p:nvSpPr>
        <p:spPr/>
        <p:txBody>
          <a:bodyPr/>
          <a:lstStyle/>
          <a:p>
            <a:fld id="{B27AE7D9-6458-7448-B055-3EE0D308DAE3}" type="slidenum">
              <a:rPr lang="en-US" smtClean="0"/>
              <a:t>‹#›</a:t>
            </a:fld>
            <a:endParaRPr lang="en-US"/>
          </a:p>
        </p:txBody>
      </p:sp>
    </p:spTree>
    <p:extLst>
      <p:ext uri="{BB962C8B-B14F-4D97-AF65-F5344CB8AC3E}">
        <p14:creationId xmlns:p14="http://schemas.microsoft.com/office/powerpoint/2010/main" val="13710351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GB"/>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13130268-4E89-4A7A-9685-CC9D5428464E}" type="datetime1">
              <a:rPr lang="en-IN" smtClean="0"/>
              <a:t>17-09-2025</a:t>
            </a:fld>
            <a:endParaRPr lang="en-US"/>
          </a:p>
        </p:txBody>
      </p:sp>
      <p:sp>
        <p:nvSpPr>
          <p:cNvPr id="6" name="Footer Placeholder 5"/>
          <p:cNvSpPr>
            <a:spLocks noGrp="1"/>
          </p:cNvSpPr>
          <p:nvPr>
            <p:ph type="ftr" sz="quarter" idx="11"/>
          </p:nvPr>
        </p:nvSpPr>
        <p:spPr/>
        <p:txBody>
          <a:bodyPr/>
          <a:lstStyle/>
          <a:p>
            <a:r>
              <a:rPr lang="en-US"/>
              <a:t>DHRUV JODHANI</a:t>
            </a:r>
          </a:p>
        </p:txBody>
      </p:sp>
      <p:sp>
        <p:nvSpPr>
          <p:cNvPr id="7" name="Slide Number Placeholder 6"/>
          <p:cNvSpPr>
            <a:spLocks noGrp="1"/>
          </p:cNvSpPr>
          <p:nvPr>
            <p:ph type="sldNum" sz="quarter" idx="12"/>
          </p:nvPr>
        </p:nvSpPr>
        <p:spPr/>
        <p:txBody>
          <a:bodyPr/>
          <a:lstStyle/>
          <a:p>
            <a:fld id="{B27AE7D9-6458-7448-B055-3EE0D308DAE3}" type="slidenum">
              <a:rPr lang="en-US" smtClean="0"/>
              <a:t>‹#›</a:t>
            </a:fld>
            <a:endParaRPr lang="en-US"/>
          </a:p>
        </p:txBody>
      </p:sp>
    </p:spTree>
    <p:extLst>
      <p:ext uri="{BB962C8B-B14F-4D97-AF65-F5344CB8AC3E}">
        <p14:creationId xmlns:p14="http://schemas.microsoft.com/office/powerpoint/2010/main" val="746833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678737" y="5883275"/>
            <a:ext cx="2743200" cy="365125"/>
          </a:xfrm>
          <a:prstGeom prst="rect">
            <a:avLst/>
          </a:prstGeom>
        </p:spPr>
        <p:txBody>
          <a:bodyPr/>
          <a:lstStyle/>
          <a:p>
            <a:fld id="{69922693-078A-4ED0-8A06-CA1193BEAFC9}" type="datetime1">
              <a:rPr lang="en-IN" smtClean="0"/>
              <a:t>17-09-2025</a:t>
            </a:fld>
            <a:endParaRPr lang="en-US"/>
          </a:p>
        </p:txBody>
      </p:sp>
      <p:sp>
        <p:nvSpPr>
          <p:cNvPr id="6" name="Footer Placeholder 5"/>
          <p:cNvSpPr>
            <a:spLocks noGrp="1"/>
          </p:cNvSpPr>
          <p:nvPr>
            <p:ph type="ftr" sz="quarter" idx="11"/>
          </p:nvPr>
        </p:nvSpPr>
        <p:spPr/>
        <p:txBody>
          <a:bodyPr/>
          <a:lstStyle/>
          <a:p>
            <a:r>
              <a:rPr lang="en-US"/>
              <a:t>DHRUV JODHANI</a:t>
            </a:r>
          </a:p>
        </p:txBody>
      </p:sp>
      <p:sp>
        <p:nvSpPr>
          <p:cNvPr id="7" name="Slide Number Placeholder 6"/>
          <p:cNvSpPr>
            <a:spLocks noGrp="1"/>
          </p:cNvSpPr>
          <p:nvPr>
            <p:ph type="sldNum" sz="quarter" idx="12"/>
          </p:nvPr>
        </p:nvSpPr>
        <p:spPr/>
        <p:txBody>
          <a:bodyPr/>
          <a:lstStyle/>
          <a:p>
            <a:fld id="{B27AE7D9-6458-7448-B055-3EE0D308DAE3}" type="slidenum">
              <a:rPr lang="en-US" smtClean="0"/>
              <a:t>‹#›</a:t>
            </a:fld>
            <a:endParaRPr lang="en-US"/>
          </a:p>
        </p:txBody>
      </p:sp>
    </p:spTree>
    <p:extLst>
      <p:ext uri="{BB962C8B-B14F-4D97-AF65-F5344CB8AC3E}">
        <p14:creationId xmlns:p14="http://schemas.microsoft.com/office/powerpoint/2010/main" val="1127398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8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Footer Placeholder 4"/>
          <p:cNvSpPr>
            <a:spLocks noGrp="1"/>
          </p:cNvSpPr>
          <p:nvPr>
            <p:ph type="ftr" sz="quarter" idx="3"/>
          </p:nvPr>
        </p:nvSpPr>
        <p:spPr>
          <a:xfrm>
            <a:off x="0" y="6538913"/>
            <a:ext cx="6672887" cy="365125"/>
          </a:xfrm>
          <a:prstGeom prst="rect">
            <a:avLst/>
          </a:prstGeom>
        </p:spPr>
        <p:txBody>
          <a:bodyPr vert="horz" lIns="91440" tIns="45720" rIns="91440" bIns="45720" rtlCol="0" anchor="ctr"/>
          <a:lstStyle>
            <a:lvl1pPr algn="l">
              <a:defRPr sz="1200" b="1">
                <a:solidFill>
                  <a:schemeClr val="tx1"/>
                </a:solidFill>
                <a:latin typeface="Colonna MT" pitchFamily="82" charset="77"/>
              </a:defRPr>
            </a:lvl1pPr>
          </a:lstStyle>
          <a:p>
            <a:r>
              <a:rPr lang="en-US"/>
              <a:t>DHRUV JODHANI</a:t>
            </a:r>
            <a:endParaRPr lang="en-US" dirty="0"/>
          </a:p>
        </p:txBody>
      </p:sp>
      <p:sp>
        <p:nvSpPr>
          <p:cNvPr id="6" name="Slide Number Placeholder 5"/>
          <p:cNvSpPr>
            <a:spLocks noGrp="1"/>
          </p:cNvSpPr>
          <p:nvPr>
            <p:ph type="sldNum" sz="quarter" idx="4"/>
          </p:nvPr>
        </p:nvSpPr>
        <p:spPr>
          <a:xfrm>
            <a:off x="11278226" y="6361357"/>
            <a:ext cx="764215" cy="365125"/>
          </a:xfrm>
          <a:prstGeom prst="rect">
            <a:avLst/>
          </a:prstGeom>
        </p:spPr>
        <p:txBody>
          <a:bodyPr vert="horz" lIns="91440" tIns="45720" rIns="91440" bIns="45720" rtlCol="0" anchor="ctr"/>
          <a:lstStyle>
            <a:lvl1pPr algn="r">
              <a:defRPr sz="1800" b="1">
                <a:solidFill>
                  <a:schemeClr val="tx1"/>
                </a:solidFill>
              </a:defRPr>
            </a:lvl1pPr>
          </a:lstStyle>
          <a:p>
            <a:r>
              <a:rPr lang="en-US" dirty="0"/>
              <a:t>1.</a:t>
            </a:r>
          </a:p>
        </p:txBody>
      </p:sp>
      <p:pic>
        <p:nvPicPr>
          <p:cNvPr id="9" name="Picture 8">
            <a:extLst>
              <a:ext uri="{FF2B5EF4-FFF2-40B4-BE49-F238E27FC236}">
                <a16:creationId xmlns:a16="http://schemas.microsoft.com/office/drawing/2014/main" id="{551A0BE5-94E8-A501-4557-CA56FE52D95C}"/>
              </a:ext>
            </a:extLst>
          </p:cNvPr>
          <p:cNvPicPr>
            <a:picLocks noChangeAspect="1"/>
          </p:cNvPicPr>
          <p:nvPr userDrawn="1"/>
        </p:nvPicPr>
        <p:blipFill>
          <a:blip r:embed="rId20"/>
          <a:stretch>
            <a:fillRect/>
          </a:stretch>
        </p:blipFill>
        <p:spPr>
          <a:xfrm>
            <a:off x="10769600" y="-5795"/>
            <a:ext cx="1422400" cy="1422400"/>
          </a:xfrm>
          <a:prstGeom prst="ellipse">
            <a:avLst/>
          </a:prstGeom>
          <a:ln>
            <a:noFill/>
          </a:ln>
          <a:effectLst>
            <a:softEdge rad="112500"/>
          </a:effectLst>
        </p:spPr>
      </p:pic>
    </p:spTree>
    <p:extLst>
      <p:ext uri="{BB962C8B-B14F-4D97-AF65-F5344CB8AC3E}">
        <p14:creationId xmlns:p14="http://schemas.microsoft.com/office/powerpoint/2010/main" val="4018578907"/>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hf hd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hyperlink" Target="https://www.darshan.ac.in/placement/list/btech-civil/2025" TargetMode="External"/><Relationship Id="rId7" Type="http://schemas.openxmlformats.org/officeDocument/2006/relationships/hyperlink" Target="https://www.darshan.ac.in/placement/list/mba/2025" TargetMode="External"/><Relationship Id="rId2" Type="http://schemas.openxmlformats.org/officeDocument/2006/relationships/hyperlink" Target="https://www.darshan.ac.in/placement/list/btech-computer/2025" TargetMode="External"/><Relationship Id="rId1" Type="http://schemas.openxmlformats.org/officeDocument/2006/relationships/slideLayout" Target="../slideLayouts/slideLayout6.xml"/><Relationship Id="rId6" Type="http://schemas.openxmlformats.org/officeDocument/2006/relationships/hyperlink" Target="https://www.darshan.ac.in/placement/list/bba/2025" TargetMode="External"/><Relationship Id="rId5" Type="http://schemas.openxmlformats.org/officeDocument/2006/relationships/hyperlink" Target="https://www.darshan.ac.in/placement/list/bcom/2025" TargetMode="External"/><Relationship Id="rId4" Type="http://schemas.openxmlformats.org/officeDocument/2006/relationships/hyperlink" Target="https://www.darshan.ac.in/placement/list/btech-mechanical/2025"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6.xml"/><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hyperlink" Target="https://www.darshan.ac.in/program/diploma-civil" TargetMode="External"/><Relationship Id="rId7" Type="http://schemas.openxmlformats.org/officeDocument/2006/relationships/hyperlink" Target="tel:07096979962" TargetMode="External"/><Relationship Id="rId2" Type="http://schemas.openxmlformats.org/officeDocument/2006/relationships/hyperlink" Target="https://www.darshan.ac.in/program/diploma-computer" TargetMode="External"/><Relationship Id="rId1" Type="http://schemas.openxmlformats.org/officeDocument/2006/relationships/slideLayout" Target="../slideLayouts/slideLayout6.xml"/><Relationship Id="rId6" Type="http://schemas.openxmlformats.org/officeDocument/2006/relationships/hyperlink" Target="tel:07096979952" TargetMode="External"/><Relationship Id="rId5" Type="http://schemas.openxmlformats.org/officeDocument/2006/relationships/hyperlink" Target="https://www.darshan.ac.in/program/diploma-mechanical" TargetMode="External"/><Relationship Id="rId4" Type="http://schemas.openxmlformats.org/officeDocument/2006/relationships/hyperlink" Target="https://www.darshan.ac.in/program/diploma-electrica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digitalgujarat.gov.in/" TargetMode="External"/><Relationship Id="rId2" Type="http://schemas.openxmlformats.org/officeDocument/2006/relationships/hyperlink" Target="https://mysy.guj.nic.in/"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73F4A2CE-536C-68BE-9CF9-55214C882C08}"/>
              </a:ext>
            </a:extLst>
          </p:cNvPr>
          <p:cNvSpPr>
            <a:spLocks noGrp="1"/>
          </p:cNvSpPr>
          <p:nvPr>
            <p:ph type="subTitle" idx="1"/>
          </p:nvPr>
        </p:nvSpPr>
        <p:spPr>
          <a:xfrm>
            <a:off x="1524000" y="2029521"/>
            <a:ext cx="9144000" cy="3607419"/>
          </a:xfrm>
        </p:spPr>
        <p:txBody>
          <a:bodyPr>
            <a:normAutofit/>
          </a:bodyPr>
          <a:lstStyle/>
          <a:p>
            <a:r>
              <a:rPr lang="en-US" sz="4800" b="1" dirty="0">
                <a:latin typeface="Colonna MT" pitchFamily="82" charset="77"/>
              </a:rPr>
              <a:t>ABOUT DARSHAN UNIVERSITY</a:t>
            </a:r>
          </a:p>
        </p:txBody>
      </p:sp>
      <p:sp>
        <p:nvSpPr>
          <p:cNvPr id="2" name="TextBox 1">
            <a:extLst>
              <a:ext uri="{FF2B5EF4-FFF2-40B4-BE49-F238E27FC236}">
                <a16:creationId xmlns:a16="http://schemas.microsoft.com/office/drawing/2014/main" id="{BDC4E1FB-E194-2EBC-71B1-58512C960104}"/>
              </a:ext>
            </a:extLst>
          </p:cNvPr>
          <p:cNvSpPr txBox="1"/>
          <p:nvPr/>
        </p:nvSpPr>
        <p:spPr>
          <a:xfrm>
            <a:off x="633045" y="4753708"/>
            <a:ext cx="3285258" cy="1477328"/>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txBody>
          <a:bodyPr wrap="none" rtlCol="0">
            <a:spAutoFit/>
          </a:bodyPr>
          <a:lstStyle/>
          <a:p>
            <a:r>
              <a:rPr lang="en-US" dirty="0">
                <a:solidFill>
                  <a:schemeClr val="accent5">
                    <a:lumMod val="75000"/>
                  </a:schemeClr>
                </a:solidFill>
              </a:rPr>
              <a:t>ENROLLMENT NO. </a:t>
            </a:r>
            <a:r>
              <a:rPr lang="en-US" b="1" dirty="0" smtClean="0"/>
              <a:t>24010101017</a:t>
            </a:r>
            <a:endParaRPr lang="en-US" b="1" dirty="0"/>
          </a:p>
          <a:p>
            <a:r>
              <a:rPr lang="en-US" dirty="0" smtClean="0">
                <a:solidFill>
                  <a:schemeClr val="accent5">
                    <a:lumMod val="75000"/>
                  </a:schemeClr>
                </a:solidFill>
              </a:rPr>
              <a:t>NAME-</a:t>
            </a:r>
            <a:r>
              <a:rPr lang="en-US" dirty="0"/>
              <a:t> </a:t>
            </a:r>
            <a:r>
              <a:rPr lang="en-US" dirty="0" smtClean="0"/>
              <a:t>Ronit Bhadania</a:t>
            </a:r>
            <a:endParaRPr lang="en-US" dirty="0"/>
          </a:p>
          <a:p>
            <a:r>
              <a:rPr lang="en-US" dirty="0">
                <a:solidFill>
                  <a:schemeClr val="accent5">
                    <a:lumMod val="75000"/>
                  </a:schemeClr>
                </a:solidFill>
              </a:rPr>
              <a:t>DEPARTMENT- </a:t>
            </a:r>
            <a:r>
              <a:rPr lang="en-US" b="1" dirty="0" smtClean="0"/>
              <a:t>CSE</a:t>
            </a:r>
            <a:endParaRPr lang="en-US" b="1" dirty="0"/>
          </a:p>
          <a:p>
            <a:r>
              <a:rPr lang="en-US" dirty="0">
                <a:solidFill>
                  <a:schemeClr val="accent5">
                    <a:lumMod val="75000"/>
                  </a:schemeClr>
                </a:solidFill>
              </a:rPr>
              <a:t>SEMESTER- </a:t>
            </a:r>
            <a:r>
              <a:rPr lang="en-US" b="1" dirty="0"/>
              <a:t>3</a:t>
            </a:r>
          </a:p>
          <a:p>
            <a:r>
              <a:rPr lang="en-US" dirty="0">
                <a:solidFill>
                  <a:schemeClr val="accent5">
                    <a:lumMod val="75000"/>
                  </a:schemeClr>
                </a:solidFill>
              </a:rPr>
              <a:t>SUBJECT-</a:t>
            </a:r>
            <a:r>
              <a:rPr lang="en-US" dirty="0"/>
              <a:t> </a:t>
            </a:r>
            <a:r>
              <a:rPr lang="en-US" b="1" dirty="0"/>
              <a:t>OAT</a:t>
            </a:r>
          </a:p>
        </p:txBody>
      </p:sp>
    </p:spTree>
    <p:extLst>
      <p:ext uri="{BB962C8B-B14F-4D97-AF65-F5344CB8AC3E}">
        <p14:creationId xmlns:p14="http://schemas.microsoft.com/office/powerpoint/2010/main" val="984788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2000"/>
                                        <p:tgtEl>
                                          <p:spTgt spid="3">
                                            <p:txEl>
                                              <p:pRg st="0" end="0"/>
                                            </p:txEl>
                                          </p:spTgt>
                                        </p:tgtEl>
                                      </p:cBhvr>
                                    </p:animEffect>
                                    <p:anim calcmode="lin" valueType="num">
                                      <p:cBhvr>
                                        <p:cTn id="8" dur="2000" fill="hold"/>
                                        <p:tgtEl>
                                          <p:spTgt spid="3">
                                            <p:txEl>
                                              <p:pRg st="0" end="0"/>
                                            </p:txEl>
                                          </p:spTgt>
                                        </p:tgtEl>
                                        <p:attrNameLst>
                                          <p:attrName>ppt_w</p:attrName>
                                        </p:attrNameLst>
                                      </p:cBhvr>
                                      <p:tavLst>
                                        <p:tav tm="0" fmla="#ppt_w*sin(2.5*pi*$)">
                                          <p:val>
                                            <p:fltVal val="0"/>
                                          </p:val>
                                        </p:tav>
                                        <p:tav tm="100000">
                                          <p:val>
                                            <p:fltVal val="1"/>
                                          </p:val>
                                        </p:tav>
                                      </p:tavLst>
                                    </p:anim>
                                    <p:anim calcmode="lin" valueType="num">
                                      <p:cBhvr>
                                        <p:cTn id="9" dur="2000" fill="hold"/>
                                        <p:tgtEl>
                                          <p:spTgt spid="3">
                                            <p:txEl>
                                              <p:pRg st="0" end="0"/>
                                            </p:txEl>
                                          </p:spTgt>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31"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p:cTn id="14" dur="1000" fill="hold"/>
                                        <p:tgtEl>
                                          <p:spTgt spid="2"/>
                                        </p:tgtEl>
                                        <p:attrNameLst>
                                          <p:attrName>ppt_w</p:attrName>
                                        </p:attrNameLst>
                                      </p:cBhvr>
                                      <p:tavLst>
                                        <p:tav tm="0">
                                          <p:val>
                                            <p:fltVal val="0"/>
                                          </p:val>
                                        </p:tav>
                                        <p:tav tm="100000">
                                          <p:val>
                                            <p:strVal val="#ppt_w"/>
                                          </p:val>
                                        </p:tav>
                                      </p:tavLst>
                                    </p:anim>
                                    <p:anim calcmode="lin" valueType="num">
                                      <p:cBhvr>
                                        <p:cTn id="15" dur="1000" fill="hold"/>
                                        <p:tgtEl>
                                          <p:spTgt spid="2"/>
                                        </p:tgtEl>
                                        <p:attrNameLst>
                                          <p:attrName>ppt_h</p:attrName>
                                        </p:attrNameLst>
                                      </p:cBhvr>
                                      <p:tavLst>
                                        <p:tav tm="0">
                                          <p:val>
                                            <p:fltVal val="0"/>
                                          </p:val>
                                        </p:tav>
                                        <p:tav tm="100000">
                                          <p:val>
                                            <p:strVal val="#ppt_h"/>
                                          </p:val>
                                        </p:tav>
                                      </p:tavLst>
                                    </p:anim>
                                    <p:anim calcmode="lin" valueType="num">
                                      <p:cBhvr>
                                        <p:cTn id="16" dur="1000" fill="hold"/>
                                        <p:tgtEl>
                                          <p:spTgt spid="2"/>
                                        </p:tgtEl>
                                        <p:attrNameLst>
                                          <p:attrName>style.rotation</p:attrName>
                                        </p:attrNameLst>
                                      </p:cBhvr>
                                      <p:tavLst>
                                        <p:tav tm="0">
                                          <p:val>
                                            <p:fltVal val="90"/>
                                          </p:val>
                                        </p:tav>
                                        <p:tav tm="100000">
                                          <p:val>
                                            <p:fltVal val="0"/>
                                          </p:val>
                                        </p:tav>
                                      </p:tavLst>
                                    </p:anim>
                                    <p:animEffect transition="in" filter="fade">
                                      <p:cBhvr>
                                        <p:cTn id="1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092E95-4C05-ACCE-93AC-1D5DB7579A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4E7C2F-3DB7-4100-1F16-BF662E44D983}"/>
              </a:ext>
            </a:extLst>
          </p:cNvPr>
          <p:cNvSpPr>
            <a:spLocks noGrp="1"/>
          </p:cNvSpPr>
          <p:nvPr>
            <p:ph type="title"/>
          </p:nvPr>
        </p:nvSpPr>
        <p:spPr>
          <a:xfrm>
            <a:off x="-77777" y="0"/>
            <a:ext cx="11803118" cy="1596177"/>
          </a:xfrm>
        </p:spPr>
        <p:txBody>
          <a:bodyPr>
            <a:normAutofit/>
          </a:bodyPr>
          <a:lstStyle/>
          <a:p>
            <a:r>
              <a:rPr lang="en-US" sz="3200" b="1" dirty="0">
                <a:latin typeface="Colonna MT" pitchFamily="82" charset="77"/>
              </a:rPr>
              <a:t>COMPUTER DEPARTMENT PLACEMENT RECORD 2024</a:t>
            </a:r>
          </a:p>
        </p:txBody>
      </p:sp>
      <p:graphicFrame>
        <p:nvGraphicFramePr>
          <p:cNvPr id="3" name="Chart 2">
            <a:extLst>
              <a:ext uri="{FF2B5EF4-FFF2-40B4-BE49-F238E27FC236}">
                <a16:creationId xmlns:a16="http://schemas.microsoft.com/office/drawing/2014/main" id="{E22286D7-C53F-0112-9145-48AFD7E76C25}"/>
              </a:ext>
            </a:extLst>
          </p:cNvPr>
          <p:cNvGraphicFramePr/>
          <p:nvPr>
            <p:extLst>
              <p:ext uri="{D42A27DB-BD31-4B8C-83A1-F6EECF244321}">
                <p14:modId xmlns:p14="http://schemas.microsoft.com/office/powerpoint/2010/main" val="2272741673"/>
              </p:ext>
            </p:extLst>
          </p:nvPr>
        </p:nvGraphicFramePr>
        <p:xfrm>
          <a:off x="2032000" y="1078012"/>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4" name="Footer Placeholder 3">
            <a:extLst>
              <a:ext uri="{FF2B5EF4-FFF2-40B4-BE49-F238E27FC236}">
                <a16:creationId xmlns:a16="http://schemas.microsoft.com/office/drawing/2014/main" id="{9F5565C5-1C01-EB18-ACAE-E3D01980499A}"/>
              </a:ext>
            </a:extLst>
          </p:cNvPr>
          <p:cNvSpPr>
            <a:spLocks noGrp="1"/>
          </p:cNvSpPr>
          <p:nvPr>
            <p:ph type="ftr" sz="quarter" idx="11"/>
          </p:nvPr>
        </p:nvSpPr>
        <p:spPr/>
        <p:txBody>
          <a:bodyPr/>
          <a:lstStyle/>
          <a:p>
            <a:r>
              <a:rPr lang="en-US" dirty="0" smtClean="0"/>
              <a:t>Ronit Bhadania</a:t>
            </a:r>
            <a:endParaRPr lang="en-US" dirty="0"/>
          </a:p>
        </p:txBody>
      </p:sp>
      <p:sp>
        <p:nvSpPr>
          <p:cNvPr id="5" name="Slide Number Placeholder 4">
            <a:extLst>
              <a:ext uri="{FF2B5EF4-FFF2-40B4-BE49-F238E27FC236}">
                <a16:creationId xmlns:a16="http://schemas.microsoft.com/office/drawing/2014/main" id="{5D860BDF-417F-CD20-D0BF-A80B13192FD5}"/>
              </a:ext>
            </a:extLst>
          </p:cNvPr>
          <p:cNvSpPr>
            <a:spLocks noGrp="1"/>
          </p:cNvSpPr>
          <p:nvPr>
            <p:ph type="sldNum" sz="quarter" idx="12"/>
          </p:nvPr>
        </p:nvSpPr>
        <p:spPr/>
        <p:txBody>
          <a:bodyPr/>
          <a:lstStyle/>
          <a:p>
            <a:fld id="{B27AE7D9-6458-7448-B055-3EE0D308DAE3}" type="slidenum">
              <a:rPr lang="en-US" smtClean="0"/>
              <a:t>10</a:t>
            </a:fld>
            <a:endParaRPr lang="en-US" dirty="0"/>
          </a:p>
        </p:txBody>
      </p:sp>
    </p:spTree>
    <p:extLst>
      <p:ext uri="{BB962C8B-B14F-4D97-AF65-F5344CB8AC3E}">
        <p14:creationId xmlns:p14="http://schemas.microsoft.com/office/powerpoint/2010/main" val="3918426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6" presetClass="emph" presetSubtype="0" fill="hold" grpId="0" nodeType="clickEffect">
                                  <p:stCondLst>
                                    <p:cond delay="0"/>
                                  </p:stCondLst>
                                  <p:iterate type="lt">
                                    <p:tmPct val="10000"/>
                                  </p:iterate>
                                  <p:childTnLst>
                                    <p:animScale>
                                      <p:cBhvr>
                                        <p:cTn id="6" dur="250" autoRev="1" fill="hold">
                                          <p:stCondLst>
                                            <p:cond delay="0"/>
                                          </p:stCondLst>
                                        </p:cTn>
                                        <p:tgtEl>
                                          <p:spTgt spid="2"/>
                                        </p:tgtEl>
                                      </p:cBhvr>
                                      <p:to x="80000" y="100000"/>
                                    </p:animScale>
                                    <p:anim by="(#ppt_w*0.10)" calcmode="lin" valueType="num">
                                      <p:cBhvr>
                                        <p:cTn id="7" dur="250" autoRev="1" fill="hold">
                                          <p:stCondLst>
                                            <p:cond delay="0"/>
                                          </p:stCondLst>
                                        </p:cTn>
                                        <p:tgtEl>
                                          <p:spTgt spid="2"/>
                                        </p:tgtEl>
                                        <p:attrNameLst>
                                          <p:attrName>ppt_x</p:attrName>
                                        </p:attrNameLst>
                                      </p:cBhvr>
                                    </p:anim>
                                    <p:anim by="(-#ppt_w*0.10)" calcmode="lin" valueType="num">
                                      <p:cBhvr>
                                        <p:cTn id="8" dur="250" autoRev="1" fill="hold">
                                          <p:stCondLst>
                                            <p:cond delay="0"/>
                                          </p:stCondLst>
                                        </p:cTn>
                                        <p:tgtEl>
                                          <p:spTgt spid="2"/>
                                        </p:tgtEl>
                                        <p:attrNameLst>
                                          <p:attrName>ppt_y</p:attrName>
                                        </p:attrNameLst>
                                      </p:cBhvr>
                                    </p:anim>
                                    <p:animRot by="-480000">
                                      <p:cBhvr>
                                        <p:cTn id="9" dur="250" autoRev="1" fill="hold">
                                          <p:stCondLst>
                                            <p:cond delay="0"/>
                                          </p:stCondLst>
                                        </p:cTn>
                                        <p:tgtEl>
                                          <p:spTgt spid="2"/>
                                        </p:tgtEl>
                                        <p:attrNameLst>
                                          <p:attrName>r</p:attrName>
                                        </p:attrNameLst>
                                      </p:cBhvr>
                                    </p:animRot>
                                  </p:childTnLst>
                                </p:cTn>
                              </p:par>
                            </p:childTnLst>
                          </p:cTn>
                        </p:par>
                      </p:childTnLst>
                    </p:cTn>
                  </p:par>
                  <p:par>
                    <p:cTn id="10" fill="hold">
                      <p:stCondLst>
                        <p:cond delay="indefinite"/>
                      </p:stCondLst>
                      <p:childTnLst>
                        <p:par>
                          <p:cTn id="11" fill="hold">
                            <p:stCondLst>
                              <p:cond delay="0"/>
                            </p:stCondLst>
                            <p:childTnLst>
                              <p:par>
                                <p:cTn id="12" presetID="52" presetClass="entr" presetSubtype="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Scale>
                                      <p:cBhvr>
                                        <p:cTn id="14" dur="1000" decel="50000" fill="hold">
                                          <p:stCondLst>
                                            <p:cond delay="0"/>
                                          </p:stCondLst>
                                        </p:cTn>
                                        <p:tgtEl>
                                          <p:spTgt spid="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5" dur="1000" decel="50000" fill="hold">
                                          <p:stCondLst>
                                            <p:cond delay="0"/>
                                          </p:stCondLst>
                                        </p:cTn>
                                        <p:tgtEl>
                                          <p:spTgt spid="3"/>
                                        </p:tgtEl>
                                        <p:attrNameLst>
                                          <p:attrName>ppt_x</p:attrName>
                                          <p:attrName>ppt_y</p:attrName>
                                        </p:attrNameLst>
                                      </p:cBhvr>
                                    </p:animMotion>
                                    <p:animEffect transition="in" filter="fade">
                                      <p:cBhvr>
                                        <p:cTn id="16"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3" grpId="0">
        <p:bldAsOne/>
      </p:bldGraphic>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E301F6-29B9-6219-1AE3-C090C8049F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07A181-00FF-AFE1-4796-7B69D82D8968}"/>
              </a:ext>
            </a:extLst>
          </p:cNvPr>
          <p:cNvSpPr>
            <a:spLocks noGrp="1"/>
          </p:cNvSpPr>
          <p:nvPr>
            <p:ph type="title"/>
          </p:nvPr>
        </p:nvSpPr>
        <p:spPr>
          <a:xfrm>
            <a:off x="-156154" y="0"/>
            <a:ext cx="11803118" cy="1596177"/>
          </a:xfrm>
        </p:spPr>
        <p:txBody>
          <a:bodyPr>
            <a:normAutofit/>
          </a:bodyPr>
          <a:lstStyle/>
          <a:p>
            <a:r>
              <a:rPr lang="en-US" sz="3200" b="1" dirty="0">
                <a:latin typeface="Colonna MT" pitchFamily="82" charset="77"/>
              </a:rPr>
              <a:t>COMPUTER DEPARTMENT PLACEMENT RECORD 2025</a:t>
            </a:r>
          </a:p>
        </p:txBody>
      </p:sp>
      <p:graphicFrame>
        <p:nvGraphicFramePr>
          <p:cNvPr id="3" name="Chart 2">
            <a:extLst>
              <a:ext uri="{FF2B5EF4-FFF2-40B4-BE49-F238E27FC236}">
                <a16:creationId xmlns:a16="http://schemas.microsoft.com/office/drawing/2014/main" id="{39530125-B0BB-A5FB-A177-4BB742C52BDE}"/>
              </a:ext>
            </a:extLst>
          </p:cNvPr>
          <p:cNvGraphicFramePr/>
          <p:nvPr>
            <p:extLst>
              <p:ext uri="{D42A27DB-BD31-4B8C-83A1-F6EECF244321}">
                <p14:modId xmlns:p14="http://schemas.microsoft.com/office/powerpoint/2010/main" val="2594699549"/>
              </p:ext>
            </p:extLst>
          </p:nvPr>
        </p:nvGraphicFramePr>
        <p:xfrm>
          <a:off x="2032000" y="1078012"/>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4" name="Footer Placeholder 3">
            <a:extLst>
              <a:ext uri="{FF2B5EF4-FFF2-40B4-BE49-F238E27FC236}">
                <a16:creationId xmlns:a16="http://schemas.microsoft.com/office/drawing/2014/main" id="{0784AEFA-69A3-467E-1536-BDC39445F02D}"/>
              </a:ext>
            </a:extLst>
          </p:cNvPr>
          <p:cNvSpPr>
            <a:spLocks noGrp="1"/>
          </p:cNvSpPr>
          <p:nvPr>
            <p:ph type="ftr" sz="quarter" idx="11"/>
          </p:nvPr>
        </p:nvSpPr>
        <p:spPr/>
        <p:txBody>
          <a:bodyPr/>
          <a:lstStyle/>
          <a:p>
            <a:r>
              <a:rPr lang="en-US" dirty="0" smtClean="0"/>
              <a:t>Ronit Bhadania</a:t>
            </a:r>
            <a:endParaRPr lang="en-US" dirty="0"/>
          </a:p>
        </p:txBody>
      </p:sp>
      <p:sp>
        <p:nvSpPr>
          <p:cNvPr id="5" name="Slide Number Placeholder 4">
            <a:extLst>
              <a:ext uri="{FF2B5EF4-FFF2-40B4-BE49-F238E27FC236}">
                <a16:creationId xmlns:a16="http://schemas.microsoft.com/office/drawing/2014/main" id="{CF2540FF-E866-9960-F255-ED77B28C7B72}"/>
              </a:ext>
            </a:extLst>
          </p:cNvPr>
          <p:cNvSpPr>
            <a:spLocks noGrp="1"/>
          </p:cNvSpPr>
          <p:nvPr>
            <p:ph type="sldNum" sz="quarter" idx="12"/>
          </p:nvPr>
        </p:nvSpPr>
        <p:spPr/>
        <p:txBody>
          <a:bodyPr/>
          <a:lstStyle/>
          <a:p>
            <a:fld id="{B27AE7D9-6458-7448-B055-3EE0D308DAE3}" type="slidenum">
              <a:rPr lang="en-US" smtClean="0"/>
              <a:t>11</a:t>
            </a:fld>
            <a:endParaRPr lang="en-US" dirty="0"/>
          </a:p>
        </p:txBody>
      </p:sp>
    </p:spTree>
    <p:extLst>
      <p:ext uri="{BB962C8B-B14F-4D97-AF65-F5344CB8AC3E}">
        <p14:creationId xmlns:p14="http://schemas.microsoft.com/office/powerpoint/2010/main" val="4231440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80">
                                          <p:stCondLst>
                                            <p:cond delay="0"/>
                                          </p:stCondLst>
                                        </p:cTn>
                                        <p:tgtEl>
                                          <p:spTgt spid="3"/>
                                        </p:tgtEl>
                                      </p:cBhvr>
                                    </p:animEffect>
                                    <p:anim calcmode="lin" valueType="num">
                                      <p:cBhvr>
                                        <p:cTn id="16"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21" dur="26">
                                          <p:stCondLst>
                                            <p:cond delay="650"/>
                                          </p:stCondLst>
                                        </p:cTn>
                                        <p:tgtEl>
                                          <p:spTgt spid="3"/>
                                        </p:tgtEl>
                                      </p:cBhvr>
                                      <p:to x="100000" y="60000"/>
                                    </p:animScale>
                                    <p:animScale>
                                      <p:cBhvr>
                                        <p:cTn id="22" dur="166" decel="50000">
                                          <p:stCondLst>
                                            <p:cond delay="676"/>
                                          </p:stCondLst>
                                        </p:cTn>
                                        <p:tgtEl>
                                          <p:spTgt spid="3"/>
                                        </p:tgtEl>
                                      </p:cBhvr>
                                      <p:to x="100000" y="100000"/>
                                    </p:animScale>
                                    <p:animScale>
                                      <p:cBhvr>
                                        <p:cTn id="23" dur="26">
                                          <p:stCondLst>
                                            <p:cond delay="1312"/>
                                          </p:stCondLst>
                                        </p:cTn>
                                        <p:tgtEl>
                                          <p:spTgt spid="3"/>
                                        </p:tgtEl>
                                      </p:cBhvr>
                                      <p:to x="100000" y="80000"/>
                                    </p:animScale>
                                    <p:animScale>
                                      <p:cBhvr>
                                        <p:cTn id="24" dur="166" decel="50000">
                                          <p:stCondLst>
                                            <p:cond delay="1338"/>
                                          </p:stCondLst>
                                        </p:cTn>
                                        <p:tgtEl>
                                          <p:spTgt spid="3"/>
                                        </p:tgtEl>
                                      </p:cBhvr>
                                      <p:to x="100000" y="100000"/>
                                    </p:animScale>
                                    <p:animScale>
                                      <p:cBhvr>
                                        <p:cTn id="25" dur="26">
                                          <p:stCondLst>
                                            <p:cond delay="1642"/>
                                          </p:stCondLst>
                                        </p:cTn>
                                        <p:tgtEl>
                                          <p:spTgt spid="3"/>
                                        </p:tgtEl>
                                      </p:cBhvr>
                                      <p:to x="100000" y="90000"/>
                                    </p:animScale>
                                    <p:animScale>
                                      <p:cBhvr>
                                        <p:cTn id="26" dur="166" decel="50000">
                                          <p:stCondLst>
                                            <p:cond delay="1668"/>
                                          </p:stCondLst>
                                        </p:cTn>
                                        <p:tgtEl>
                                          <p:spTgt spid="3"/>
                                        </p:tgtEl>
                                      </p:cBhvr>
                                      <p:to x="100000" y="100000"/>
                                    </p:animScale>
                                    <p:animScale>
                                      <p:cBhvr>
                                        <p:cTn id="27" dur="26">
                                          <p:stCondLst>
                                            <p:cond delay="1808"/>
                                          </p:stCondLst>
                                        </p:cTn>
                                        <p:tgtEl>
                                          <p:spTgt spid="3"/>
                                        </p:tgtEl>
                                      </p:cBhvr>
                                      <p:to x="100000" y="95000"/>
                                    </p:animScale>
                                    <p:animScale>
                                      <p:cBhvr>
                                        <p:cTn id="28"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3" grpId="0">
        <p:bldAsOne/>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BC9E7-288D-8222-204A-042FBBED410F}"/>
              </a:ext>
            </a:extLst>
          </p:cNvPr>
          <p:cNvSpPr>
            <a:spLocks noGrp="1"/>
          </p:cNvSpPr>
          <p:nvPr>
            <p:ph type="title"/>
          </p:nvPr>
        </p:nvSpPr>
        <p:spPr>
          <a:xfrm>
            <a:off x="238898" y="0"/>
            <a:ext cx="11714204" cy="1596177"/>
          </a:xfrm>
        </p:spPr>
        <p:txBody>
          <a:bodyPr/>
          <a:lstStyle/>
          <a:p>
            <a:r>
              <a:rPr lang="en-US" b="1" dirty="0">
                <a:latin typeface="Colonna MT" pitchFamily="82" charset="77"/>
              </a:rPr>
              <a:t>COMPUTER DEPARTMENT 2024 PLACEMENT RECORD </a:t>
            </a:r>
          </a:p>
        </p:txBody>
      </p:sp>
      <p:graphicFrame>
        <p:nvGraphicFramePr>
          <p:cNvPr id="3" name="Chart 2">
            <a:extLst>
              <a:ext uri="{FF2B5EF4-FFF2-40B4-BE49-F238E27FC236}">
                <a16:creationId xmlns:a16="http://schemas.microsoft.com/office/drawing/2014/main" id="{98586614-C32D-9029-FE1B-08428ADC5356}"/>
              </a:ext>
            </a:extLst>
          </p:cNvPr>
          <p:cNvGraphicFramePr/>
          <p:nvPr>
            <p:extLst>
              <p:ext uri="{D42A27DB-BD31-4B8C-83A1-F6EECF244321}">
                <p14:modId xmlns:p14="http://schemas.microsoft.com/office/powerpoint/2010/main" val="3219871013"/>
              </p:ext>
            </p:extLst>
          </p:nvPr>
        </p:nvGraphicFramePr>
        <p:xfrm>
          <a:off x="2032000" y="1040941"/>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4" name="Footer Placeholder 3">
            <a:extLst>
              <a:ext uri="{FF2B5EF4-FFF2-40B4-BE49-F238E27FC236}">
                <a16:creationId xmlns:a16="http://schemas.microsoft.com/office/drawing/2014/main" id="{8A71A9E5-FF15-21CA-6C58-7454DD55EAA5}"/>
              </a:ext>
            </a:extLst>
          </p:cNvPr>
          <p:cNvSpPr>
            <a:spLocks noGrp="1"/>
          </p:cNvSpPr>
          <p:nvPr>
            <p:ph type="ftr" sz="quarter" idx="11"/>
          </p:nvPr>
        </p:nvSpPr>
        <p:spPr/>
        <p:txBody>
          <a:bodyPr/>
          <a:lstStyle/>
          <a:p>
            <a:r>
              <a:rPr lang="en-US" dirty="0" smtClean="0"/>
              <a:t>Ronit Bhadania</a:t>
            </a:r>
            <a:endParaRPr lang="en-US" dirty="0"/>
          </a:p>
          <a:p>
            <a:endParaRPr lang="en-US" dirty="0"/>
          </a:p>
        </p:txBody>
      </p:sp>
      <p:sp>
        <p:nvSpPr>
          <p:cNvPr id="5" name="Slide Number Placeholder 4">
            <a:extLst>
              <a:ext uri="{FF2B5EF4-FFF2-40B4-BE49-F238E27FC236}">
                <a16:creationId xmlns:a16="http://schemas.microsoft.com/office/drawing/2014/main" id="{A6A95A5E-76A3-9EF7-E4FF-B08E79833C17}"/>
              </a:ext>
            </a:extLst>
          </p:cNvPr>
          <p:cNvSpPr>
            <a:spLocks noGrp="1"/>
          </p:cNvSpPr>
          <p:nvPr>
            <p:ph type="sldNum" sz="quarter" idx="12"/>
          </p:nvPr>
        </p:nvSpPr>
        <p:spPr/>
        <p:txBody>
          <a:bodyPr/>
          <a:lstStyle/>
          <a:p>
            <a:fld id="{B27AE7D9-6458-7448-B055-3EE0D308DAE3}" type="slidenum">
              <a:rPr lang="en-US" smtClean="0"/>
              <a:t>12</a:t>
            </a:fld>
            <a:endParaRPr lang="en-US" dirty="0"/>
          </a:p>
        </p:txBody>
      </p:sp>
    </p:spTree>
    <p:extLst>
      <p:ext uri="{BB962C8B-B14F-4D97-AF65-F5344CB8AC3E}">
        <p14:creationId xmlns:p14="http://schemas.microsoft.com/office/powerpoint/2010/main" val="1511750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6" presetClass="emph" presetSubtype="0" fill="hold" grpId="0" nodeType="clickEffect">
                                  <p:stCondLst>
                                    <p:cond delay="0"/>
                                  </p:stCondLst>
                                  <p:iterate type="lt">
                                    <p:tmPct val="10000"/>
                                  </p:iterate>
                                  <p:childTnLst>
                                    <p:animScale>
                                      <p:cBhvr>
                                        <p:cTn id="6" dur="250" autoRev="1" fill="hold">
                                          <p:stCondLst>
                                            <p:cond delay="0"/>
                                          </p:stCondLst>
                                        </p:cTn>
                                        <p:tgtEl>
                                          <p:spTgt spid="2"/>
                                        </p:tgtEl>
                                      </p:cBhvr>
                                      <p:to x="80000" y="100000"/>
                                    </p:animScale>
                                    <p:anim by="(#ppt_w*0.10)" calcmode="lin" valueType="num">
                                      <p:cBhvr>
                                        <p:cTn id="7" dur="250" autoRev="1" fill="hold">
                                          <p:stCondLst>
                                            <p:cond delay="0"/>
                                          </p:stCondLst>
                                        </p:cTn>
                                        <p:tgtEl>
                                          <p:spTgt spid="2"/>
                                        </p:tgtEl>
                                        <p:attrNameLst>
                                          <p:attrName>ppt_x</p:attrName>
                                        </p:attrNameLst>
                                      </p:cBhvr>
                                    </p:anim>
                                    <p:anim by="(-#ppt_w*0.10)" calcmode="lin" valueType="num">
                                      <p:cBhvr>
                                        <p:cTn id="8" dur="250" autoRev="1" fill="hold">
                                          <p:stCondLst>
                                            <p:cond delay="0"/>
                                          </p:stCondLst>
                                        </p:cTn>
                                        <p:tgtEl>
                                          <p:spTgt spid="2"/>
                                        </p:tgtEl>
                                        <p:attrNameLst>
                                          <p:attrName>ppt_y</p:attrName>
                                        </p:attrNameLst>
                                      </p:cBhvr>
                                    </p:anim>
                                    <p:animRot by="-480000">
                                      <p:cBhvr>
                                        <p:cTn id="9" dur="250" autoRev="1" fill="hold">
                                          <p:stCondLst>
                                            <p:cond delay="0"/>
                                          </p:stCondLst>
                                        </p:cTn>
                                        <p:tgtEl>
                                          <p:spTgt spid="2"/>
                                        </p:tgtEl>
                                        <p:attrNameLst>
                                          <p:attrName>r</p:attrName>
                                        </p:attrNameLst>
                                      </p:cBhvr>
                                    </p:animRot>
                                  </p:childTnLst>
                                </p:cTn>
                              </p:par>
                            </p:childTnLst>
                          </p:cTn>
                        </p:par>
                      </p:childTnLst>
                    </p:cTn>
                  </p:par>
                  <p:par>
                    <p:cTn id="10" fill="hold">
                      <p:stCondLst>
                        <p:cond delay="indefinite"/>
                      </p:stCondLst>
                      <p:childTnLst>
                        <p:par>
                          <p:cTn id="11" fill="hold">
                            <p:stCondLst>
                              <p:cond delay="0"/>
                            </p:stCondLst>
                            <p:childTnLst>
                              <p:par>
                                <p:cTn id="12" presetID="5" presetClass="entr" presetSubtype="10"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checkerboard(across)">
                                      <p:cBhvr>
                                        <p:cTn id="14"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3" grpId="0">
        <p:bldAsOne/>
      </p:bldGraphic>
    </p:bld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0A495-DEAE-05D2-619E-95BC5967661A}"/>
              </a:ext>
            </a:extLst>
          </p:cNvPr>
          <p:cNvSpPr>
            <a:spLocks noGrp="1"/>
          </p:cNvSpPr>
          <p:nvPr>
            <p:ph type="title"/>
          </p:nvPr>
        </p:nvSpPr>
        <p:spPr>
          <a:xfrm>
            <a:off x="1049699" y="-234100"/>
            <a:ext cx="10364451" cy="1596177"/>
          </a:xfrm>
        </p:spPr>
        <p:txBody>
          <a:bodyPr>
            <a:normAutofit/>
          </a:bodyPr>
          <a:lstStyle/>
          <a:p>
            <a:r>
              <a:rPr lang="en-US" sz="4800" b="1" dirty="0">
                <a:latin typeface="Colonna MT" pitchFamily="82" charset="77"/>
              </a:rPr>
              <a:t>PLACEMENT SUMMARY</a:t>
            </a:r>
          </a:p>
        </p:txBody>
      </p:sp>
      <p:sp>
        <p:nvSpPr>
          <p:cNvPr id="4" name="TextBox 3">
            <a:extLst>
              <a:ext uri="{FF2B5EF4-FFF2-40B4-BE49-F238E27FC236}">
                <a16:creationId xmlns:a16="http://schemas.microsoft.com/office/drawing/2014/main" id="{BDEE871E-D44C-3F23-C6BC-44400E06FE79}"/>
              </a:ext>
            </a:extLst>
          </p:cNvPr>
          <p:cNvSpPr txBox="1"/>
          <p:nvPr/>
        </p:nvSpPr>
        <p:spPr>
          <a:xfrm>
            <a:off x="1049699" y="1177411"/>
            <a:ext cx="6098058" cy="369332"/>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100000" b="100000"/>
            </a:path>
            <a:tileRect t="-100000" r="-100000"/>
          </a:gradFill>
        </p:spPr>
        <p:txBody>
          <a:bodyPr wrap="square">
            <a:spAutoFit/>
          </a:bodyPr>
          <a:lstStyle/>
          <a:p>
            <a:r>
              <a:rPr lang="en-IN" b="1" i="0" u="none" strike="noStrike" dirty="0">
                <a:solidFill>
                  <a:srgbClr val="333333"/>
                </a:solidFill>
                <a:effectLst/>
                <a:latin typeface="Work Sans" pitchFamily="2" charset="77"/>
              </a:rPr>
              <a:t>Branch wise Summary --------------------</a:t>
            </a:r>
            <a:endParaRPr lang="en-US" dirty="0"/>
          </a:p>
        </p:txBody>
      </p:sp>
      <p:graphicFrame>
        <p:nvGraphicFramePr>
          <p:cNvPr id="5" name="Table 4">
            <a:extLst>
              <a:ext uri="{FF2B5EF4-FFF2-40B4-BE49-F238E27FC236}">
                <a16:creationId xmlns:a16="http://schemas.microsoft.com/office/drawing/2014/main" id="{B94E94F8-2B5B-F924-9205-23561328DC94}"/>
              </a:ext>
            </a:extLst>
          </p:cNvPr>
          <p:cNvGraphicFramePr>
            <a:graphicFrameLocks noGrp="1"/>
          </p:cNvGraphicFramePr>
          <p:nvPr>
            <p:extLst>
              <p:ext uri="{D42A27DB-BD31-4B8C-83A1-F6EECF244321}">
                <p14:modId xmlns:p14="http://schemas.microsoft.com/office/powerpoint/2010/main" val="2882224052"/>
              </p:ext>
            </p:extLst>
          </p:nvPr>
        </p:nvGraphicFramePr>
        <p:xfrm>
          <a:off x="481914" y="1718940"/>
          <a:ext cx="10932232" cy="727697"/>
        </p:xfrm>
        <a:graphic>
          <a:graphicData uri="http://schemas.openxmlformats.org/drawingml/2006/table">
            <a:tbl>
              <a:tblPr/>
              <a:tblGrid>
                <a:gridCol w="1366529">
                  <a:extLst>
                    <a:ext uri="{9D8B030D-6E8A-4147-A177-3AD203B41FA5}">
                      <a16:colId xmlns:a16="http://schemas.microsoft.com/office/drawing/2014/main" val="836549436"/>
                    </a:ext>
                  </a:extLst>
                </a:gridCol>
                <a:gridCol w="1366529">
                  <a:extLst>
                    <a:ext uri="{9D8B030D-6E8A-4147-A177-3AD203B41FA5}">
                      <a16:colId xmlns:a16="http://schemas.microsoft.com/office/drawing/2014/main" val="2679523509"/>
                    </a:ext>
                  </a:extLst>
                </a:gridCol>
                <a:gridCol w="1366529">
                  <a:extLst>
                    <a:ext uri="{9D8B030D-6E8A-4147-A177-3AD203B41FA5}">
                      <a16:colId xmlns:a16="http://schemas.microsoft.com/office/drawing/2014/main" val="2631703633"/>
                    </a:ext>
                  </a:extLst>
                </a:gridCol>
                <a:gridCol w="1366529">
                  <a:extLst>
                    <a:ext uri="{9D8B030D-6E8A-4147-A177-3AD203B41FA5}">
                      <a16:colId xmlns:a16="http://schemas.microsoft.com/office/drawing/2014/main" val="1967359612"/>
                    </a:ext>
                  </a:extLst>
                </a:gridCol>
                <a:gridCol w="1366529">
                  <a:extLst>
                    <a:ext uri="{9D8B030D-6E8A-4147-A177-3AD203B41FA5}">
                      <a16:colId xmlns:a16="http://schemas.microsoft.com/office/drawing/2014/main" val="2556856225"/>
                    </a:ext>
                  </a:extLst>
                </a:gridCol>
                <a:gridCol w="1366529">
                  <a:extLst>
                    <a:ext uri="{9D8B030D-6E8A-4147-A177-3AD203B41FA5}">
                      <a16:colId xmlns:a16="http://schemas.microsoft.com/office/drawing/2014/main" val="1164743546"/>
                    </a:ext>
                  </a:extLst>
                </a:gridCol>
                <a:gridCol w="1366529">
                  <a:extLst>
                    <a:ext uri="{9D8B030D-6E8A-4147-A177-3AD203B41FA5}">
                      <a16:colId xmlns:a16="http://schemas.microsoft.com/office/drawing/2014/main" val="4059146558"/>
                    </a:ext>
                  </a:extLst>
                </a:gridCol>
                <a:gridCol w="1366529">
                  <a:extLst>
                    <a:ext uri="{9D8B030D-6E8A-4147-A177-3AD203B41FA5}">
                      <a16:colId xmlns:a16="http://schemas.microsoft.com/office/drawing/2014/main" val="876929103"/>
                    </a:ext>
                  </a:extLst>
                </a:gridCol>
              </a:tblGrid>
              <a:tr h="727697">
                <a:tc>
                  <a:txBody>
                    <a:bodyPr/>
                    <a:lstStyle/>
                    <a:p>
                      <a:pPr algn="ctr" fontAlgn="b"/>
                      <a:r>
                        <a:rPr lang="en-IN" b="1" dirty="0">
                          <a:effectLst/>
                        </a:rPr>
                        <a:t>#</a:t>
                      </a:r>
                    </a:p>
                  </a:txBody>
                  <a:tcPr anchor="b">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19050"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l" fontAlgn="b"/>
                      <a:r>
                        <a:rPr lang="en-IN" b="1" dirty="0">
                          <a:effectLst/>
                        </a:rPr>
                        <a:t>Program</a:t>
                      </a:r>
                    </a:p>
                  </a:txBody>
                  <a:tcPr anchor="b">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19050"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b"/>
                      <a:r>
                        <a:rPr lang="en-IN" b="1" dirty="0">
                          <a:effectLst/>
                        </a:rPr>
                        <a:t>Registered Students</a:t>
                      </a:r>
                    </a:p>
                  </a:txBody>
                  <a:tcPr anchor="b">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19050"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b"/>
                      <a:r>
                        <a:rPr lang="en-IN" b="1" dirty="0">
                          <a:effectLst/>
                        </a:rPr>
                        <a:t>Placed Students</a:t>
                      </a:r>
                    </a:p>
                  </a:txBody>
                  <a:tcPr anchor="b">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19050"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b"/>
                      <a:r>
                        <a:rPr lang="en-IN" b="1" dirty="0">
                          <a:effectLst/>
                        </a:rPr>
                        <a:t>Placed %</a:t>
                      </a:r>
                    </a:p>
                  </a:txBody>
                  <a:tcPr anchor="b">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19050"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b"/>
                      <a:r>
                        <a:rPr lang="en-IN" b="1" dirty="0">
                          <a:effectLst/>
                        </a:rPr>
                        <a:t>Companies Visited</a:t>
                      </a:r>
                    </a:p>
                  </a:txBody>
                  <a:tcPr anchor="b">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19050"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b"/>
                      <a:r>
                        <a:rPr lang="en-IN" b="1" dirty="0">
                          <a:effectLst/>
                        </a:rPr>
                        <a:t>Highest Package</a:t>
                      </a:r>
                    </a:p>
                  </a:txBody>
                  <a:tcPr anchor="b">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19050"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b"/>
                      <a:r>
                        <a:rPr lang="en-IN" b="1" dirty="0">
                          <a:effectLst/>
                        </a:rPr>
                        <a:t>Average Package</a:t>
                      </a:r>
                    </a:p>
                  </a:txBody>
                  <a:tcPr anchor="b">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19050"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extLst>
                  <a:ext uri="{0D108BD9-81ED-4DB2-BD59-A6C34878D82A}">
                    <a16:rowId xmlns:a16="http://schemas.microsoft.com/office/drawing/2014/main" val="2533246601"/>
                  </a:ext>
                </a:extLst>
              </a:tr>
            </a:tbl>
          </a:graphicData>
        </a:graphic>
      </p:graphicFrame>
      <p:graphicFrame>
        <p:nvGraphicFramePr>
          <p:cNvPr id="6" name="Table 5">
            <a:extLst>
              <a:ext uri="{FF2B5EF4-FFF2-40B4-BE49-F238E27FC236}">
                <a16:creationId xmlns:a16="http://schemas.microsoft.com/office/drawing/2014/main" id="{BA8F4626-8552-20D9-13D4-5C39B324E06F}"/>
              </a:ext>
            </a:extLst>
          </p:cNvPr>
          <p:cNvGraphicFramePr>
            <a:graphicFrameLocks noGrp="1"/>
          </p:cNvGraphicFramePr>
          <p:nvPr>
            <p:extLst>
              <p:ext uri="{D42A27DB-BD31-4B8C-83A1-F6EECF244321}">
                <p14:modId xmlns:p14="http://schemas.microsoft.com/office/powerpoint/2010/main" val="3230558452"/>
              </p:ext>
            </p:extLst>
          </p:nvPr>
        </p:nvGraphicFramePr>
        <p:xfrm>
          <a:off x="481914" y="2618834"/>
          <a:ext cx="11084008" cy="944880"/>
        </p:xfrm>
        <a:graphic>
          <a:graphicData uri="http://schemas.openxmlformats.org/drawingml/2006/table">
            <a:tbl>
              <a:tblPr/>
              <a:tblGrid>
                <a:gridCol w="1385501">
                  <a:extLst>
                    <a:ext uri="{9D8B030D-6E8A-4147-A177-3AD203B41FA5}">
                      <a16:colId xmlns:a16="http://schemas.microsoft.com/office/drawing/2014/main" val="2635400309"/>
                    </a:ext>
                  </a:extLst>
                </a:gridCol>
                <a:gridCol w="1385501">
                  <a:extLst>
                    <a:ext uri="{9D8B030D-6E8A-4147-A177-3AD203B41FA5}">
                      <a16:colId xmlns:a16="http://schemas.microsoft.com/office/drawing/2014/main" val="760567108"/>
                    </a:ext>
                  </a:extLst>
                </a:gridCol>
                <a:gridCol w="1385501">
                  <a:extLst>
                    <a:ext uri="{9D8B030D-6E8A-4147-A177-3AD203B41FA5}">
                      <a16:colId xmlns:a16="http://schemas.microsoft.com/office/drawing/2014/main" val="2231983648"/>
                    </a:ext>
                  </a:extLst>
                </a:gridCol>
                <a:gridCol w="1385501">
                  <a:extLst>
                    <a:ext uri="{9D8B030D-6E8A-4147-A177-3AD203B41FA5}">
                      <a16:colId xmlns:a16="http://schemas.microsoft.com/office/drawing/2014/main" val="2576162204"/>
                    </a:ext>
                  </a:extLst>
                </a:gridCol>
                <a:gridCol w="1385501">
                  <a:extLst>
                    <a:ext uri="{9D8B030D-6E8A-4147-A177-3AD203B41FA5}">
                      <a16:colId xmlns:a16="http://schemas.microsoft.com/office/drawing/2014/main" val="2355131876"/>
                    </a:ext>
                  </a:extLst>
                </a:gridCol>
                <a:gridCol w="1385501">
                  <a:extLst>
                    <a:ext uri="{9D8B030D-6E8A-4147-A177-3AD203B41FA5}">
                      <a16:colId xmlns:a16="http://schemas.microsoft.com/office/drawing/2014/main" val="2139258064"/>
                    </a:ext>
                  </a:extLst>
                </a:gridCol>
                <a:gridCol w="1385501">
                  <a:extLst>
                    <a:ext uri="{9D8B030D-6E8A-4147-A177-3AD203B41FA5}">
                      <a16:colId xmlns:a16="http://schemas.microsoft.com/office/drawing/2014/main" val="2424854003"/>
                    </a:ext>
                  </a:extLst>
                </a:gridCol>
                <a:gridCol w="1385501">
                  <a:extLst>
                    <a:ext uri="{9D8B030D-6E8A-4147-A177-3AD203B41FA5}">
                      <a16:colId xmlns:a16="http://schemas.microsoft.com/office/drawing/2014/main" val="336732476"/>
                    </a:ext>
                  </a:extLst>
                </a:gridCol>
              </a:tblGrid>
              <a:tr h="727697">
                <a:tc>
                  <a:txBody>
                    <a:bodyPr/>
                    <a:lstStyle/>
                    <a:p>
                      <a:pPr algn="ctr" fontAlgn="t"/>
                      <a:r>
                        <a:rPr lang="en-IN" sz="1400" dirty="0">
                          <a:effectLst/>
                        </a:rPr>
                        <a:t>1</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fontAlgn="t"/>
                      <a:r>
                        <a:rPr lang="en-IN" sz="1400" u="none" strike="noStrike" dirty="0">
                          <a:solidFill>
                            <a:schemeClr val="tx1"/>
                          </a:solidFill>
                          <a:effectLst/>
                          <a:hlinkClick r:id="rId2">
                            <a:extLst>
                              <a:ext uri="{A12FA001-AC4F-418D-AE19-62706E023703}">
                                <ahyp:hlinkClr xmlns="" xmlns:ahyp="http://schemas.microsoft.com/office/drawing/2018/hyperlinkcolor" val="tx"/>
                              </a:ext>
                            </a:extLst>
                          </a:hlinkClick>
                        </a:rPr>
                        <a:t>B.Tech. (Computer Science and Engineering) </a:t>
                      </a:r>
                      <a:r>
                        <a:rPr lang="en-IN" sz="1400" dirty="0">
                          <a:solidFill>
                            <a:schemeClr val="tx1"/>
                          </a:solidFill>
                          <a:effectLst/>
                        </a:rPr>
                        <a:t> </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dirty="0">
                          <a:effectLst/>
                        </a:rPr>
                        <a:t>172</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b="1" dirty="0">
                          <a:solidFill>
                            <a:schemeClr val="accent4">
                              <a:lumMod val="60000"/>
                              <a:lumOff val="40000"/>
                            </a:schemeClr>
                          </a:solidFill>
                          <a:effectLst/>
                        </a:rPr>
                        <a:t>161</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b="1" dirty="0">
                          <a:effectLst/>
                        </a:rPr>
                        <a:t>93.60</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dirty="0">
                          <a:solidFill>
                            <a:schemeClr val="accent4">
                              <a:lumMod val="60000"/>
                              <a:lumOff val="40000"/>
                            </a:schemeClr>
                          </a:solidFill>
                          <a:effectLst/>
                        </a:rPr>
                        <a:t>81</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dirty="0">
                          <a:effectLst/>
                        </a:rPr>
                        <a:t> 7.00 LPA</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dirty="0">
                          <a:effectLst/>
                        </a:rPr>
                        <a:t> 3.78 LPA</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extLst>
                  <a:ext uri="{0D108BD9-81ED-4DB2-BD59-A6C34878D82A}">
                    <a16:rowId xmlns:a16="http://schemas.microsoft.com/office/drawing/2014/main" val="4113087899"/>
                  </a:ext>
                </a:extLst>
              </a:tr>
            </a:tbl>
          </a:graphicData>
        </a:graphic>
      </p:graphicFrame>
      <p:graphicFrame>
        <p:nvGraphicFramePr>
          <p:cNvPr id="7" name="Table 6">
            <a:extLst>
              <a:ext uri="{FF2B5EF4-FFF2-40B4-BE49-F238E27FC236}">
                <a16:creationId xmlns:a16="http://schemas.microsoft.com/office/drawing/2014/main" id="{94523D8C-C710-3478-73DB-C71D4B4D6FD5}"/>
              </a:ext>
            </a:extLst>
          </p:cNvPr>
          <p:cNvGraphicFramePr>
            <a:graphicFrameLocks noGrp="1"/>
          </p:cNvGraphicFramePr>
          <p:nvPr>
            <p:extLst>
              <p:ext uri="{D42A27DB-BD31-4B8C-83A1-F6EECF244321}">
                <p14:modId xmlns:p14="http://schemas.microsoft.com/office/powerpoint/2010/main" val="1262138043"/>
              </p:ext>
            </p:extLst>
          </p:nvPr>
        </p:nvGraphicFramePr>
        <p:xfrm>
          <a:off x="481912" y="3855437"/>
          <a:ext cx="11084008" cy="518160"/>
        </p:xfrm>
        <a:graphic>
          <a:graphicData uri="http://schemas.openxmlformats.org/drawingml/2006/table">
            <a:tbl>
              <a:tblPr/>
              <a:tblGrid>
                <a:gridCol w="1385501">
                  <a:extLst>
                    <a:ext uri="{9D8B030D-6E8A-4147-A177-3AD203B41FA5}">
                      <a16:colId xmlns:a16="http://schemas.microsoft.com/office/drawing/2014/main" val="3993584795"/>
                    </a:ext>
                  </a:extLst>
                </a:gridCol>
                <a:gridCol w="1385501">
                  <a:extLst>
                    <a:ext uri="{9D8B030D-6E8A-4147-A177-3AD203B41FA5}">
                      <a16:colId xmlns:a16="http://schemas.microsoft.com/office/drawing/2014/main" val="480065836"/>
                    </a:ext>
                  </a:extLst>
                </a:gridCol>
                <a:gridCol w="1385501">
                  <a:extLst>
                    <a:ext uri="{9D8B030D-6E8A-4147-A177-3AD203B41FA5}">
                      <a16:colId xmlns:a16="http://schemas.microsoft.com/office/drawing/2014/main" val="970405845"/>
                    </a:ext>
                  </a:extLst>
                </a:gridCol>
                <a:gridCol w="1385501">
                  <a:extLst>
                    <a:ext uri="{9D8B030D-6E8A-4147-A177-3AD203B41FA5}">
                      <a16:colId xmlns:a16="http://schemas.microsoft.com/office/drawing/2014/main" val="602789229"/>
                    </a:ext>
                  </a:extLst>
                </a:gridCol>
                <a:gridCol w="1385501">
                  <a:extLst>
                    <a:ext uri="{9D8B030D-6E8A-4147-A177-3AD203B41FA5}">
                      <a16:colId xmlns:a16="http://schemas.microsoft.com/office/drawing/2014/main" val="302728529"/>
                    </a:ext>
                  </a:extLst>
                </a:gridCol>
                <a:gridCol w="1385501">
                  <a:extLst>
                    <a:ext uri="{9D8B030D-6E8A-4147-A177-3AD203B41FA5}">
                      <a16:colId xmlns:a16="http://schemas.microsoft.com/office/drawing/2014/main" val="2097852663"/>
                    </a:ext>
                  </a:extLst>
                </a:gridCol>
                <a:gridCol w="1385501">
                  <a:extLst>
                    <a:ext uri="{9D8B030D-6E8A-4147-A177-3AD203B41FA5}">
                      <a16:colId xmlns:a16="http://schemas.microsoft.com/office/drawing/2014/main" val="1003584146"/>
                    </a:ext>
                  </a:extLst>
                </a:gridCol>
                <a:gridCol w="1385501">
                  <a:extLst>
                    <a:ext uri="{9D8B030D-6E8A-4147-A177-3AD203B41FA5}">
                      <a16:colId xmlns:a16="http://schemas.microsoft.com/office/drawing/2014/main" val="3231903427"/>
                    </a:ext>
                  </a:extLst>
                </a:gridCol>
              </a:tblGrid>
              <a:tr h="0">
                <a:tc>
                  <a:txBody>
                    <a:bodyPr/>
                    <a:lstStyle/>
                    <a:p>
                      <a:pPr algn="ctr" fontAlgn="t"/>
                      <a:r>
                        <a:rPr lang="en-IN" sz="1400" dirty="0">
                          <a:effectLst/>
                        </a:rPr>
                        <a:t>2</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fontAlgn="t"/>
                      <a:r>
                        <a:rPr lang="en-IN" sz="1400" u="none" strike="noStrike" dirty="0">
                          <a:solidFill>
                            <a:schemeClr val="tx1"/>
                          </a:solidFill>
                          <a:effectLst/>
                          <a:hlinkClick r:id="rId3">
                            <a:extLst>
                              <a:ext uri="{A12FA001-AC4F-418D-AE19-62706E023703}">
                                <ahyp:hlinkClr xmlns="" xmlns:ahyp="http://schemas.microsoft.com/office/drawing/2018/hyperlinkcolor" val="tx"/>
                              </a:ext>
                            </a:extLst>
                          </a:hlinkClick>
                        </a:rPr>
                        <a:t>B.Tech. (Civil Engineering) </a:t>
                      </a:r>
                      <a:r>
                        <a:rPr lang="en-IN" sz="1400" dirty="0">
                          <a:solidFill>
                            <a:schemeClr val="tx1"/>
                          </a:solidFill>
                          <a:effectLst/>
                        </a:rPr>
                        <a:t> </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dirty="0">
                          <a:effectLst/>
                        </a:rPr>
                        <a:t>15</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b="1" dirty="0">
                          <a:solidFill>
                            <a:schemeClr val="accent4">
                              <a:lumMod val="60000"/>
                              <a:lumOff val="40000"/>
                            </a:schemeClr>
                          </a:solidFill>
                          <a:effectLst/>
                        </a:rPr>
                        <a:t>15</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b="1" dirty="0">
                          <a:effectLst/>
                        </a:rPr>
                        <a:t>100.00</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dirty="0">
                          <a:solidFill>
                            <a:schemeClr val="accent4">
                              <a:lumMod val="60000"/>
                              <a:lumOff val="40000"/>
                            </a:schemeClr>
                          </a:solidFill>
                          <a:effectLst/>
                        </a:rPr>
                        <a:t>9</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dirty="0">
                          <a:effectLst/>
                        </a:rPr>
                        <a:t> 2.50 LPA</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dirty="0">
                          <a:effectLst/>
                        </a:rPr>
                        <a:t> 1.80 LPA</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extLst>
                  <a:ext uri="{0D108BD9-81ED-4DB2-BD59-A6C34878D82A}">
                    <a16:rowId xmlns:a16="http://schemas.microsoft.com/office/drawing/2014/main" val="2924294646"/>
                  </a:ext>
                </a:extLst>
              </a:tr>
            </a:tbl>
          </a:graphicData>
        </a:graphic>
      </p:graphicFrame>
      <p:graphicFrame>
        <p:nvGraphicFramePr>
          <p:cNvPr id="8" name="Table 7">
            <a:extLst>
              <a:ext uri="{FF2B5EF4-FFF2-40B4-BE49-F238E27FC236}">
                <a16:creationId xmlns:a16="http://schemas.microsoft.com/office/drawing/2014/main" id="{59CD726D-C2F2-9F84-2C4D-1162BA008EE9}"/>
              </a:ext>
            </a:extLst>
          </p:cNvPr>
          <p:cNvGraphicFramePr>
            <a:graphicFrameLocks noGrp="1"/>
          </p:cNvGraphicFramePr>
          <p:nvPr>
            <p:extLst>
              <p:ext uri="{D42A27DB-BD31-4B8C-83A1-F6EECF244321}">
                <p14:modId xmlns:p14="http://schemas.microsoft.com/office/powerpoint/2010/main" val="2357670222"/>
              </p:ext>
            </p:extLst>
          </p:nvPr>
        </p:nvGraphicFramePr>
        <p:xfrm>
          <a:off x="481912" y="4486574"/>
          <a:ext cx="11084008" cy="731520"/>
        </p:xfrm>
        <a:graphic>
          <a:graphicData uri="http://schemas.openxmlformats.org/drawingml/2006/table">
            <a:tbl>
              <a:tblPr/>
              <a:tblGrid>
                <a:gridCol w="1385501">
                  <a:extLst>
                    <a:ext uri="{9D8B030D-6E8A-4147-A177-3AD203B41FA5}">
                      <a16:colId xmlns:a16="http://schemas.microsoft.com/office/drawing/2014/main" val="2260234178"/>
                    </a:ext>
                  </a:extLst>
                </a:gridCol>
                <a:gridCol w="1385501">
                  <a:extLst>
                    <a:ext uri="{9D8B030D-6E8A-4147-A177-3AD203B41FA5}">
                      <a16:colId xmlns:a16="http://schemas.microsoft.com/office/drawing/2014/main" val="509912998"/>
                    </a:ext>
                  </a:extLst>
                </a:gridCol>
                <a:gridCol w="1385501">
                  <a:extLst>
                    <a:ext uri="{9D8B030D-6E8A-4147-A177-3AD203B41FA5}">
                      <a16:colId xmlns:a16="http://schemas.microsoft.com/office/drawing/2014/main" val="3081326934"/>
                    </a:ext>
                  </a:extLst>
                </a:gridCol>
                <a:gridCol w="1385501">
                  <a:extLst>
                    <a:ext uri="{9D8B030D-6E8A-4147-A177-3AD203B41FA5}">
                      <a16:colId xmlns:a16="http://schemas.microsoft.com/office/drawing/2014/main" val="1175441341"/>
                    </a:ext>
                  </a:extLst>
                </a:gridCol>
                <a:gridCol w="1385501">
                  <a:extLst>
                    <a:ext uri="{9D8B030D-6E8A-4147-A177-3AD203B41FA5}">
                      <a16:colId xmlns:a16="http://schemas.microsoft.com/office/drawing/2014/main" val="3594694999"/>
                    </a:ext>
                  </a:extLst>
                </a:gridCol>
                <a:gridCol w="1385501">
                  <a:extLst>
                    <a:ext uri="{9D8B030D-6E8A-4147-A177-3AD203B41FA5}">
                      <a16:colId xmlns:a16="http://schemas.microsoft.com/office/drawing/2014/main" val="1159911989"/>
                    </a:ext>
                  </a:extLst>
                </a:gridCol>
                <a:gridCol w="1385501">
                  <a:extLst>
                    <a:ext uri="{9D8B030D-6E8A-4147-A177-3AD203B41FA5}">
                      <a16:colId xmlns:a16="http://schemas.microsoft.com/office/drawing/2014/main" val="4259042441"/>
                    </a:ext>
                  </a:extLst>
                </a:gridCol>
                <a:gridCol w="1385501">
                  <a:extLst>
                    <a:ext uri="{9D8B030D-6E8A-4147-A177-3AD203B41FA5}">
                      <a16:colId xmlns:a16="http://schemas.microsoft.com/office/drawing/2014/main" val="92523411"/>
                    </a:ext>
                  </a:extLst>
                </a:gridCol>
              </a:tblGrid>
              <a:tr h="0">
                <a:tc>
                  <a:txBody>
                    <a:bodyPr/>
                    <a:lstStyle/>
                    <a:p>
                      <a:pPr algn="ctr" fontAlgn="t"/>
                      <a:r>
                        <a:rPr lang="en-IN" sz="1400" dirty="0">
                          <a:effectLst/>
                        </a:rPr>
                        <a:t>3</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fontAlgn="t"/>
                      <a:r>
                        <a:rPr lang="en-IN" sz="1400" u="none" strike="noStrike" dirty="0">
                          <a:solidFill>
                            <a:schemeClr val="tx1"/>
                          </a:solidFill>
                          <a:effectLst/>
                          <a:hlinkClick r:id="rId4">
                            <a:extLst>
                              <a:ext uri="{A12FA001-AC4F-418D-AE19-62706E023703}">
                                <ahyp:hlinkClr xmlns="" xmlns:ahyp="http://schemas.microsoft.com/office/drawing/2018/hyperlinkcolor" val="tx"/>
                              </a:ext>
                            </a:extLst>
                          </a:hlinkClick>
                        </a:rPr>
                        <a:t>B.Tech. (Mechanical Engineering) </a:t>
                      </a:r>
                      <a:r>
                        <a:rPr lang="en-IN" sz="1400" dirty="0">
                          <a:solidFill>
                            <a:schemeClr val="tx1"/>
                          </a:solidFill>
                          <a:effectLst/>
                        </a:rPr>
                        <a:t> </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dirty="0">
                          <a:effectLst/>
                        </a:rPr>
                        <a:t>5</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b="1" dirty="0">
                          <a:solidFill>
                            <a:schemeClr val="accent4">
                              <a:lumMod val="60000"/>
                              <a:lumOff val="40000"/>
                            </a:schemeClr>
                          </a:solidFill>
                          <a:effectLst/>
                        </a:rPr>
                        <a:t>5</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b="1" dirty="0">
                          <a:effectLst/>
                        </a:rPr>
                        <a:t>100.00</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dirty="0">
                          <a:solidFill>
                            <a:schemeClr val="accent4">
                              <a:lumMod val="60000"/>
                              <a:lumOff val="40000"/>
                            </a:schemeClr>
                          </a:solidFill>
                          <a:effectLst/>
                        </a:rPr>
                        <a:t>22</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dirty="0">
                          <a:effectLst/>
                        </a:rPr>
                        <a:t> 3.00 LPA</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dirty="0">
                          <a:effectLst/>
                        </a:rPr>
                        <a:t> 2.32 LPA</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extLst>
                  <a:ext uri="{0D108BD9-81ED-4DB2-BD59-A6C34878D82A}">
                    <a16:rowId xmlns:a16="http://schemas.microsoft.com/office/drawing/2014/main" val="4163091974"/>
                  </a:ext>
                </a:extLst>
              </a:tr>
            </a:tbl>
          </a:graphicData>
        </a:graphic>
      </p:graphicFrame>
      <p:graphicFrame>
        <p:nvGraphicFramePr>
          <p:cNvPr id="11" name="Table 10">
            <a:extLst>
              <a:ext uri="{FF2B5EF4-FFF2-40B4-BE49-F238E27FC236}">
                <a16:creationId xmlns:a16="http://schemas.microsoft.com/office/drawing/2014/main" id="{FF53B7C2-1193-DEF0-7B7E-1CCEEAFD5081}"/>
              </a:ext>
            </a:extLst>
          </p:cNvPr>
          <p:cNvGraphicFramePr>
            <a:graphicFrameLocks noGrp="1"/>
          </p:cNvGraphicFramePr>
          <p:nvPr>
            <p:extLst>
              <p:ext uri="{D42A27DB-BD31-4B8C-83A1-F6EECF244321}">
                <p14:modId xmlns:p14="http://schemas.microsoft.com/office/powerpoint/2010/main" val="3088159873"/>
              </p:ext>
            </p:extLst>
          </p:nvPr>
        </p:nvGraphicFramePr>
        <p:xfrm>
          <a:off x="481912" y="5331071"/>
          <a:ext cx="11084008" cy="304800"/>
        </p:xfrm>
        <a:graphic>
          <a:graphicData uri="http://schemas.openxmlformats.org/drawingml/2006/table">
            <a:tbl>
              <a:tblPr/>
              <a:tblGrid>
                <a:gridCol w="1385501">
                  <a:extLst>
                    <a:ext uri="{9D8B030D-6E8A-4147-A177-3AD203B41FA5}">
                      <a16:colId xmlns:a16="http://schemas.microsoft.com/office/drawing/2014/main" val="1761204725"/>
                    </a:ext>
                  </a:extLst>
                </a:gridCol>
                <a:gridCol w="1385501">
                  <a:extLst>
                    <a:ext uri="{9D8B030D-6E8A-4147-A177-3AD203B41FA5}">
                      <a16:colId xmlns:a16="http://schemas.microsoft.com/office/drawing/2014/main" val="128376247"/>
                    </a:ext>
                  </a:extLst>
                </a:gridCol>
                <a:gridCol w="1385501">
                  <a:extLst>
                    <a:ext uri="{9D8B030D-6E8A-4147-A177-3AD203B41FA5}">
                      <a16:colId xmlns:a16="http://schemas.microsoft.com/office/drawing/2014/main" val="3283415320"/>
                    </a:ext>
                  </a:extLst>
                </a:gridCol>
                <a:gridCol w="1385501">
                  <a:extLst>
                    <a:ext uri="{9D8B030D-6E8A-4147-A177-3AD203B41FA5}">
                      <a16:colId xmlns:a16="http://schemas.microsoft.com/office/drawing/2014/main" val="2304729179"/>
                    </a:ext>
                  </a:extLst>
                </a:gridCol>
                <a:gridCol w="1385501">
                  <a:extLst>
                    <a:ext uri="{9D8B030D-6E8A-4147-A177-3AD203B41FA5}">
                      <a16:colId xmlns:a16="http://schemas.microsoft.com/office/drawing/2014/main" val="899992628"/>
                    </a:ext>
                  </a:extLst>
                </a:gridCol>
                <a:gridCol w="1385501">
                  <a:extLst>
                    <a:ext uri="{9D8B030D-6E8A-4147-A177-3AD203B41FA5}">
                      <a16:colId xmlns:a16="http://schemas.microsoft.com/office/drawing/2014/main" val="1208729832"/>
                    </a:ext>
                  </a:extLst>
                </a:gridCol>
                <a:gridCol w="1385501">
                  <a:extLst>
                    <a:ext uri="{9D8B030D-6E8A-4147-A177-3AD203B41FA5}">
                      <a16:colId xmlns:a16="http://schemas.microsoft.com/office/drawing/2014/main" val="2568771694"/>
                    </a:ext>
                  </a:extLst>
                </a:gridCol>
                <a:gridCol w="1385501">
                  <a:extLst>
                    <a:ext uri="{9D8B030D-6E8A-4147-A177-3AD203B41FA5}">
                      <a16:colId xmlns:a16="http://schemas.microsoft.com/office/drawing/2014/main" val="2994638103"/>
                    </a:ext>
                  </a:extLst>
                </a:gridCol>
              </a:tblGrid>
              <a:tr h="0">
                <a:tc>
                  <a:txBody>
                    <a:bodyPr/>
                    <a:lstStyle/>
                    <a:p>
                      <a:pPr algn="ctr" fontAlgn="t"/>
                      <a:r>
                        <a:rPr lang="en-IN" sz="1400" dirty="0">
                          <a:effectLst/>
                        </a:rPr>
                        <a:t>4</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fontAlgn="t"/>
                      <a:r>
                        <a:rPr lang="en-IN" sz="1400" u="none" strike="noStrike" dirty="0">
                          <a:solidFill>
                            <a:schemeClr val="tx1"/>
                          </a:solidFill>
                          <a:effectLst/>
                          <a:hlinkClick r:id="rId5">
                            <a:extLst>
                              <a:ext uri="{A12FA001-AC4F-418D-AE19-62706E023703}">
                                <ahyp:hlinkClr xmlns="" xmlns:ahyp="http://schemas.microsoft.com/office/drawing/2018/hyperlinkcolor" val="tx"/>
                              </a:ext>
                            </a:extLst>
                          </a:hlinkClick>
                        </a:rPr>
                        <a:t>B.Com </a:t>
                      </a:r>
                      <a:r>
                        <a:rPr lang="en-IN" sz="1400" dirty="0">
                          <a:solidFill>
                            <a:schemeClr val="tx1"/>
                          </a:solidFill>
                          <a:effectLst/>
                        </a:rPr>
                        <a:t> </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dirty="0">
                          <a:effectLst/>
                        </a:rPr>
                        <a:t>2</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b="1" dirty="0">
                          <a:solidFill>
                            <a:schemeClr val="accent4">
                              <a:lumMod val="60000"/>
                              <a:lumOff val="40000"/>
                            </a:schemeClr>
                          </a:solidFill>
                          <a:effectLst/>
                        </a:rPr>
                        <a:t>2</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b="1" dirty="0">
                          <a:effectLst/>
                        </a:rPr>
                        <a:t>100.00</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dirty="0">
                          <a:solidFill>
                            <a:schemeClr val="accent4">
                              <a:lumMod val="60000"/>
                              <a:lumOff val="40000"/>
                            </a:schemeClr>
                          </a:solidFill>
                          <a:effectLst/>
                        </a:rPr>
                        <a:t>111</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dirty="0">
                          <a:effectLst/>
                        </a:rPr>
                        <a:t> 2.40 LPA</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dirty="0">
                          <a:effectLst/>
                        </a:rPr>
                        <a:t> 2.28 LPA</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extLst>
                  <a:ext uri="{0D108BD9-81ED-4DB2-BD59-A6C34878D82A}">
                    <a16:rowId xmlns:a16="http://schemas.microsoft.com/office/drawing/2014/main" val="3318162434"/>
                  </a:ext>
                </a:extLst>
              </a:tr>
            </a:tbl>
          </a:graphicData>
        </a:graphic>
      </p:graphicFrame>
      <p:graphicFrame>
        <p:nvGraphicFramePr>
          <p:cNvPr id="12" name="Table 11">
            <a:extLst>
              <a:ext uri="{FF2B5EF4-FFF2-40B4-BE49-F238E27FC236}">
                <a16:creationId xmlns:a16="http://schemas.microsoft.com/office/drawing/2014/main" id="{594B47F0-A81D-886A-746D-CCF0A21EE3B6}"/>
              </a:ext>
            </a:extLst>
          </p:cNvPr>
          <p:cNvGraphicFramePr>
            <a:graphicFrameLocks noGrp="1"/>
          </p:cNvGraphicFramePr>
          <p:nvPr>
            <p:extLst>
              <p:ext uri="{D42A27DB-BD31-4B8C-83A1-F6EECF244321}">
                <p14:modId xmlns:p14="http://schemas.microsoft.com/office/powerpoint/2010/main" val="3715423500"/>
              </p:ext>
            </p:extLst>
          </p:nvPr>
        </p:nvGraphicFramePr>
        <p:xfrm>
          <a:off x="481912" y="5748848"/>
          <a:ext cx="11084008" cy="304800"/>
        </p:xfrm>
        <a:graphic>
          <a:graphicData uri="http://schemas.openxmlformats.org/drawingml/2006/table">
            <a:tbl>
              <a:tblPr/>
              <a:tblGrid>
                <a:gridCol w="1385501">
                  <a:extLst>
                    <a:ext uri="{9D8B030D-6E8A-4147-A177-3AD203B41FA5}">
                      <a16:colId xmlns:a16="http://schemas.microsoft.com/office/drawing/2014/main" val="3910963006"/>
                    </a:ext>
                  </a:extLst>
                </a:gridCol>
                <a:gridCol w="1385501">
                  <a:extLst>
                    <a:ext uri="{9D8B030D-6E8A-4147-A177-3AD203B41FA5}">
                      <a16:colId xmlns:a16="http://schemas.microsoft.com/office/drawing/2014/main" val="2082489663"/>
                    </a:ext>
                  </a:extLst>
                </a:gridCol>
                <a:gridCol w="1385501">
                  <a:extLst>
                    <a:ext uri="{9D8B030D-6E8A-4147-A177-3AD203B41FA5}">
                      <a16:colId xmlns:a16="http://schemas.microsoft.com/office/drawing/2014/main" val="212730311"/>
                    </a:ext>
                  </a:extLst>
                </a:gridCol>
                <a:gridCol w="1385501">
                  <a:extLst>
                    <a:ext uri="{9D8B030D-6E8A-4147-A177-3AD203B41FA5}">
                      <a16:colId xmlns:a16="http://schemas.microsoft.com/office/drawing/2014/main" val="2800735367"/>
                    </a:ext>
                  </a:extLst>
                </a:gridCol>
                <a:gridCol w="1385501">
                  <a:extLst>
                    <a:ext uri="{9D8B030D-6E8A-4147-A177-3AD203B41FA5}">
                      <a16:colId xmlns:a16="http://schemas.microsoft.com/office/drawing/2014/main" val="935092656"/>
                    </a:ext>
                  </a:extLst>
                </a:gridCol>
                <a:gridCol w="1385501">
                  <a:extLst>
                    <a:ext uri="{9D8B030D-6E8A-4147-A177-3AD203B41FA5}">
                      <a16:colId xmlns:a16="http://schemas.microsoft.com/office/drawing/2014/main" val="1749162190"/>
                    </a:ext>
                  </a:extLst>
                </a:gridCol>
                <a:gridCol w="1385501">
                  <a:extLst>
                    <a:ext uri="{9D8B030D-6E8A-4147-A177-3AD203B41FA5}">
                      <a16:colId xmlns:a16="http://schemas.microsoft.com/office/drawing/2014/main" val="784902338"/>
                    </a:ext>
                  </a:extLst>
                </a:gridCol>
                <a:gridCol w="1385501">
                  <a:extLst>
                    <a:ext uri="{9D8B030D-6E8A-4147-A177-3AD203B41FA5}">
                      <a16:colId xmlns:a16="http://schemas.microsoft.com/office/drawing/2014/main" val="3110031875"/>
                    </a:ext>
                  </a:extLst>
                </a:gridCol>
              </a:tblGrid>
              <a:tr h="0">
                <a:tc>
                  <a:txBody>
                    <a:bodyPr/>
                    <a:lstStyle/>
                    <a:p>
                      <a:pPr algn="ctr" fontAlgn="t"/>
                      <a:r>
                        <a:rPr lang="en-IN" sz="1400" dirty="0">
                          <a:effectLst/>
                        </a:rPr>
                        <a:t>5</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fontAlgn="t"/>
                      <a:r>
                        <a:rPr lang="en-IN" sz="1400" u="none" strike="noStrike" dirty="0">
                          <a:solidFill>
                            <a:schemeClr val="tx1"/>
                          </a:solidFill>
                          <a:effectLst/>
                          <a:hlinkClick r:id="rId6">
                            <a:extLst>
                              <a:ext uri="{A12FA001-AC4F-418D-AE19-62706E023703}">
                                <ahyp:hlinkClr xmlns="" xmlns:ahyp="http://schemas.microsoft.com/office/drawing/2018/hyperlinkcolor" val="tx"/>
                              </a:ext>
                            </a:extLst>
                          </a:hlinkClick>
                        </a:rPr>
                        <a:t>BBA </a:t>
                      </a:r>
                      <a:r>
                        <a:rPr lang="en-IN" sz="1400" dirty="0">
                          <a:effectLst/>
                        </a:rPr>
                        <a:t> </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dirty="0">
                          <a:effectLst/>
                        </a:rPr>
                        <a:t>24</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b="1" dirty="0">
                          <a:solidFill>
                            <a:schemeClr val="accent4">
                              <a:lumMod val="60000"/>
                              <a:lumOff val="40000"/>
                            </a:schemeClr>
                          </a:solidFill>
                          <a:effectLst/>
                        </a:rPr>
                        <a:t>21</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b="1" dirty="0">
                          <a:effectLst/>
                        </a:rPr>
                        <a:t>87.50</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dirty="0">
                          <a:solidFill>
                            <a:schemeClr val="accent4">
                              <a:lumMod val="60000"/>
                              <a:lumOff val="40000"/>
                            </a:schemeClr>
                          </a:solidFill>
                          <a:effectLst/>
                        </a:rPr>
                        <a:t>110</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dirty="0">
                          <a:effectLst/>
                        </a:rPr>
                        <a:t> 3.00 LPA</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dirty="0">
                          <a:effectLst/>
                        </a:rPr>
                        <a:t> 2.07 LPA</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extLst>
                  <a:ext uri="{0D108BD9-81ED-4DB2-BD59-A6C34878D82A}">
                    <a16:rowId xmlns:a16="http://schemas.microsoft.com/office/drawing/2014/main" val="3229385289"/>
                  </a:ext>
                </a:extLst>
              </a:tr>
            </a:tbl>
          </a:graphicData>
        </a:graphic>
      </p:graphicFrame>
      <p:graphicFrame>
        <p:nvGraphicFramePr>
          <p:cNvPr id="13" name="Table 12">
            <a:extLst>
              <a:ext uri="{FF2B5EF4-FFF2-40B4-BE49-F238E27FC236}">
                <a16:creationId xmlns:a16="http://schemas.microsoft.com/office/drawing/2014/main" id="{8BD5E94F-9C61-00E0-1A39-383FD758508A}"/>
              </a:ext>
            </a:extLst>
          </p:cNvPr>
          <p:cNvGraphicFramePr>
            <a:graphicFrameLocks noGrp="1"/>
          </p:cNvGraphicFramePr>
          <p:nvPr>
            <p:extLst>
              <p:ext uri="{D42A27DB-BD31-4B8C-83A1-F6EECF244321}">
                <p14:modId xmlns:p14="http://schemas.microsoft.com/office/powerpoint/2010/main" val="218519392"/>
              </p:ext>
            </p:extLst>
          </p:nvPr>
        </p:nvGraphicFramePr>
        <p:xfrm>
          <a:off x="481912" y="6157478"/>
          <a:ext cx="11084008" cy="304800"/>
        </p:xfrm>
        <a:graphic>
          <a:graphicData uri="http://schemas.openxmlformats.org/drawingml/2006/table">
            <a:tbl>
              <a:tblPr/>
              <a:tblGrid>
                <a:gridCol w="1385501">
                  <a:extLst>
                    <a:ext uri="{9D8B030D-6E8A-4147-A177-3AD203B41FA5}">
                      <a16:colId xmlns:a16="http://schemas.microsoft.com/office/drawing/2014/main" val="2923817516"/>
                    </a:ext>
                  </a:extLst>
                </a:gridCol>
                <a:gridCol w="1385501">
                  <a:extLst>
                    <a:ext uri="{9D8B030D-6E8A-4147-A177-3AD203B41FA5}">
                      <a16:colId xmlns:a16="http://schemas.microsoft.com/office/drawing/2014/main" val="3084857900"/>
                    </a:ext>
                  </a:extLst>
                </a:gridCol>
                <a:gridCol w="1385501">
                  <a:extLst>
                    <a:ext uri="{9D8B030D-6E8A-4147-A177-3AD203B41FA5}">
                      <a16:colId xmlns:a16="http://schemas.microsoft.com/office/drawing/2014/main" val="889846878"/>
                    </a:ext>
                  </a:extLst>
                </a:gridCol>
                <a:gridCol w="1385501">
                  <a:extLst>
                    <a:ext uri="{9D8B030D-6E8A-4147-A177-3AD203B41FA5}">
                      <a16:colId xmlns:a16="http://schemas.microsoft.com/office/drawing/2014/main" val="453410489"/>
                    </a:ext>
                  </a:extLst>
                </a:gridCol>
                <a:gridCol w="1385501">
                  <a:extLst>
                    <a:ext uri="{9D8B030D-6E8A-4147-A177-3AD203B41FA5}">
                      <a16:colId xmlns:a16="http://schemas.microsoft.com/office/drawing/2014/main" val="1406179410"/>
                    </a:ext>
                  </a:extLst>
                </a:gridCol>
                <a:gridCol w="1385501">
                  <a:extLst>
                    <a:ext uri="{9D8B030D-6E8A-4147-A177-3AD203B41FA5}">
                      <a16:colId xmlns:a16="http://schemas.microsoft.com/office/drawing/2014/main" val="3362499332"/>
                    </a:ext>
                  </a:extLst>
                </a:gridCol>
                <a:gridCol w="1385501">
                  <a:extLst>
                    <a:ext uri="{9D8B030D-6E8A-4147-A177-3AD203B41FA5}">
                      <a16:colId xmlns:a16="http://schemas.microsoft.com/office/drawing/2014/main" val="1669485714"/>
                    </a:ext>
                  </a:extLst>
                </a:gridCol>
                <a:gridCol w="1385501">
                  <a:extLst>
                    <a:ext uri="{9D8B030D-6E8A-4147-A177-3AD203B41FA5}">
                      <a16:colId xmlns:a16="http://schemas.microsoft.com/office/drawing/2014/main" val="1966660241"/>
                    </a:ext>
                  </a:extLst>
                </a:gridCol>
              </a:tblGrid>
              <a:tr h="0">
                <a:tc>
                  <a:txBody>
                    <a:bodyPr/>
                    <a:lstStyle/>
                    <a:p>
                      <a:pPr algn="ctr" fontAlgn="t"/>
                      <a:r>
                        <a:rPr lang="en-IN" sz="1400" dirty="0">
                          <a:effectLst/>
                        </a:rPr>
                        <a:t>6</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fontAlgn="t"/>
                      <a:r>
                        <a:rPr lang="en-IN" sz="1400" u="none" strike="noStrike" dirty="0">
                          <a:solidFill>
                            <a:schemeClr val="tx1"/>
                          </a:solidFill>
                          <a:effectLst/>
                          <a:hlinkClick r:id="rId7">
                            <a:extLst>
                              <a:ext uri="{A12FA001-AC4F-418D-AE19-62706E023703}">
                                <ahyp:hlinkClr xmlns="" xmlns:ahyp="http://schemas.microsoft.com/office/drawing/2018/hyperlinkcolor" val="tx"/>
                              </a:ext>
                            </a:extLst>
                          </a:hlinkClick>
                        </a:rPr>
                        <a:t>MBA </a:t>
                      </a:r>
                      <a:r>
                        <a:rPr lang="en-IN" sz="1400" dirty="0">
                          <a:solidFill>
                            <a:schemeClr val="tx1"/>
                          </a:solidFill>
                          <a:effectLst/>
                        </a:rPr>
                        <a:t> </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dirty="0">
                          <a:effectLst/>
                        </a:rPr>
                        <a:t>50</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b="1" dirty="0">
                          <a:solidFill>
                            <a:schemeClr val="accent4">
                              <a:lumMod val="60000"/>
                              <a:lumOff val="40000"/>
                            </a:schemeClr>
                          </a:solidFill>
                          <a:effectLst/>
                        </a:rPr>
                        <a:t>40</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b="1" dirty="0">
                          <a:effectLst/>
                        </a:rPr>
                        <a:t>80.00</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dirty="0">
                          <a:solidFill>
                            <a:schemeClr val="accent4">
                              <a:lumMod val="60000"/>
                              <a:lumOff val="40000"/>
                            </a:schemeClr>
                          </a:solidFill>
                          <a:effectLst/>
                        </a:rPr>
                        <a:t>129</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dirty="0">
                          <a:effectLst/>
                        </a:rPr>
                        <a:t> 6.00 LPA</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tc>
                  <a:txBody>
                    <a:bodyPr/>
                    <a:lstStyle/>
                    <a:p>
                      <a:pPr algn="r" fontAlgn="t"/>
                      <a:r>
                        <a:rPr lang="en-IN" sz="1400" dirty="0">
                          <a:effectLst/>
                        </a:rPr>
                        <a:t> 2.78 LPA</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tcPr>
                </a:tc>
                <a:extLst>
                  <a:ext uri="{0D108BD9-81ED-4DB2-BD59-A6C34878D82A}">
                    <a16:rowId xmlns:a16="http://schemas.microsoft.com/office/drawing/2014/main" val="1547061572"/>
                  </a:ext>
                </a:extLst>
              </a:tr>
            </a:tbl>
          </a:graphicData>
        </a:graphic>
      </p:graphicFrame>
      <p:sp>
        <p:nvSpPr>
          <p:cNvPr id="3" name="Footer Placeholder 2">
            <a:extLst>
              <a:ext uri="{FF2B5EF4-FFF2-40B4-BE49-F238E27FC236}">
                <a16:creationId xmlns:a16="http://schemas.microsoft.com/office/drawing/2014/main" id="{88C95345-3064-5DB6-A905-28F7D5CA9E08}"/>
              </a:ext>
            </a:extLst>
          </p:cNvPr>
          <p:cNvSpPr>
            <a:spLocks noGrp="1"/>
          </p:cNvSpPr>
          <p:nvPr>
            <p:ph type="ftr" sz="quarter" idx="11"/>
          </p:nvPr>
        </p:nvSpPr>
        <p:spPr/>
        <p:txBody>
          <a:bodyPr/>
          <a:lstStyle/>
          <a:p>
            <a:r>
              <a:rPr lang="en-US" dirty="0" smtClean="0"/>
              <a:t>Ronit Bhadania</a:t>
            </a:r>
            <a:endParaRPr lang="en-US" dirty="0"/>
          </a:p>
        </p:txBody>
      </p:sp>
      <p:sp>
        <p:nvSpPr>
          <p:cNvPr id="9" name="Slide Number Placeholder 8">
            <a:extLst>
              <a:ext uri="{FF2B5EF4-FFF2-40B4-BE49-F238E27FC236}">
                <a16:creationId xmlns:a16="http://schemas.microsoft.com/office/drawing/2014/main" id="{45ABCA8C-A2EB-CE7B-F165-DC326930DA83}"/>
              </a:ext>
            </a:extLst>
          </p:cNvPr>
          <p:cNvSpPr>
            <a:spLocks noGrp="1"/>
          </p:cNvSpPr>
          <p:nvPr>
            <p:ph type="sldNum" sz="quarter" idx="12"/>
          </p:nvPr>
        </p:nvSpPr>
        <p:spPr/>
        <p:txBody>
          <a:bodyPr/>
          <a:lstStyle/>
          <a:p>
            <a:fld id="{B27AE7D9-6458-7448-B055-3EE0D308DAE3}" type="slidenum">
              <a:rPr lang="en-US" smtClean="0"/>
              <a:t>13</a:t>
            </a:fld>
            <a:endParaRPr lang="en-US" dirty="0"/>
          </a:p>
        </p:txBody>
      </p:sp>
    </p:spTree>
    <p:extLst>
      <p:ext uri="{BB962C8B-B14F-4D97-AF65-F5344CB8AC3E}">
        <p14:creationId xmlns:p14="http://schemas.microsoft.com/office/powerpoint/2010/main" val="1515754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500" fill="hold"/>
                                        <p:tgtEl>
                                          <p:spTgt spid="4"/>
                                        </p:tgtEl>
                                        <p:attrNameLst>
                                          <p:attrName>ppt_x</p:attrName>
                                        </p:attrNameLst>
                                      </p:cBhvr>
                                      <p:tavLst>
                                        <p:tav tm="0">
                                          <p:val>
                                            <p:strVal val="#ppt_x"/>
                                          </p:val>
                                        </p:tav>
                                        <p:tav tm="100000">
                                          <p:val>
                                            <p:strVal val="#ppt_x"/>
                                          </p:val>
                                        </p:tav>
                                      </p:tavLst>
                                    </p:anim>
                                    <p:anim calcmode="lin" valueType="num">
                                      <p:cBhvr additive="base">
                                        <p:cTn id="16"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1"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dissolve">
                                      <p:cBhvr>
                                        <p:cTn id="21" dur="500"/>
                                        <p:tgtEl>
                                          <p:spTgt spid="4"/>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dissolve">
                                      <p:cBhvr>
                                        <p:cTn id="26" dur="500"/>
                                        <p:tgtEl>
                                          <p:spTgt spid="5"/>
                                        </p:tgtEl>
                                      </p:cBhvr>
                                    </p:animEffect>
                                  </p:childTnLst>
                                </p:cTn>
                              </p:par>
                            </p:childTnLst>
                          </p:cTn>
                        </p:par>
                      </p:childTnLst>
                    </p:cTn>
                  </p:par>
                  <p:par>
                    <p:cTn id="27" fill="hold">
                      <p:stCondLst>
                        <p:cond delay="indefinite"/>
                      </p:stCondLst>
                      <p:childTnLst>
                        <p:par>
                          <p:cTn id="28" fill="hold">
                            <p:stCondLst>
                              <p:cond delay="0"/>
                            </p:stCondLst>
                            <p:childTnLst>
                              <p:par>
                                <p:cTn id="29" presetID="9"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dissolve">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dissolve">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dissolve">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11"/>
                                        </p:tgtEl>
                                        <p:attrNameLst>
                                          <p:attrName>style.visibility</p:attrName>
                                        </p:attrNameLst>
                                      </p:cBhvr>
                                      <p:to>
                                        <p:strVal val="visible"/>
                                      </p:to>
                                    </p:set>
                                    <p:animEffect transition="in" filter="dissolve">
                                      <p:cBhvr>
                                        <p:cTn id="46" dur="500"/>
                                        <p:tgtEl>
                                          <p:spTgt spid="11"/>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ntr" presetSubtype="0" fill="hold" nodeType="clickEffect">
                                  <p:stCondLst>
                                    <p:cond delay="0"/>
                                  </p:stCondLst>
                                  <p:childTnLst>
                                    <p:set>
                                      <p:cBhvr>
                                        <p:cTn id="50" dur="1" fill="hold">
                                          <p:stCondLst>
                                            <p:cond delay="0"/>
                                          </p:stCondLst>
                                        </p:cTn>
                                        <p:tgtEl>
                                          <p:spTgt spid="12"/>
                                        </p:tgtEl>
                                        <p:attrNameLst>
                                          <p:attrName>style.visibility</p:attrName>
                                        </p:attrNameLst>
                                      </p:cBhvr>
                                      <p:to>
                                        <p:strVal val="visible"/>
                                      </p:to>
                                    </p:set>
                                    <p:animEffect transition="in" filter="dissolve">
                                      <p:cBhvr>
                                        <p:cTn id="51" dur="500"/>
                                        <p:tgtEl>
                                          <p:spTgt spid="12"/>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nodeType="click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dissolve">
                                      <p:cBhvr>
                                        <p:cTn id="5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4" grpId="1"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EAD78C5-0637-3526-1347-7836763E2C26}"/>
              </a:ext>
            </a:extLst>
          </p:cNvPr>
          <p:cNvSpPr>
            <a:spLocks noGrp="1"/>
          </p:cNvSpPr>
          <p:nvPr>
            <p:ph type="subTitle" idx="1"/>
          </p:nvPr>
        </p:nvSpPr>
        <p:spPr>
          <a:xfrm>
            <a:off x="1260978" y="360163"/>
            <a:ext cx="8924693" cy="3824869"/>
          </a:xfrm>
        </p:spPr>
        <p:txBody>
          <a:bodyPr>
            <a:normAutofit fontScale="62500" lnSpcReduction="20000"/>
          </a:bodyPr>
          <a:lstStyle/>
          <a:p>
            <a:pPr algn="l"/>
            <a:r>
              <a:rPr lang="en-IN" b="1" i="0" u="none" strike="noStrike" dirty="0">
                <a:solidFill>
                  <a:schemeClr val="accent5">
                    <a:lumMod val="75000"/>
                  </a:schemeClr>
                </a:solidFill>
                <a:effectLst/>
                <a:latin typeface="Work Sans" panose="020F0502020204030204" pitchFamily="34" charset="0"/>
              </a:rPr>
              <a:t>About Darshan University</a:t>
            </a:r>
          </a:p>
          <a:p>
            <a:pPr algn="just"/>
            <a:r>
              <a:rPr lang="en-IN" b="1" i="0" u="none" strike="noStrike" dirty="0">
                <a:solidFill>
                  <a:srgbClr val="333333"/>
                </a:solidFill>
                <a:effectLst/>
                <a:latin typeface="Segoe UI" panose="020F0502020204030204" pitchFamily="34" charset="0"/>
              </a:rPr>
              <a:t>Darshan University (DU)</a:t>
            </a:r>
            <a:r>
              <a:rPr lang="en-IN" b="0" i="0" u="none" strike="noStrike" dirty="0">
                <a:solidFill>
                  <a:srgbClr val="333333"/>
                </a:solidFill>
                <a:effectLst/>
                <a:latin typeface="Segoe UI" panose="020F0502020204030204" pitchFamily="34" charset="0"/>
              </a:rPr>
              <a:t> is a prominent institution offering a broad slate of academic programs and professional courses at the undergraduate, graduate, and postgraduate levels in </a:t>
            </a:r>
            <a:r>
              <a:rPr lang="en-IN" b="1" i="0" u="none" strike="noStrike" dirty="0">
                <a:solidFill>
                  <a:srgbClr val="333333"/>
                </a:solidFill>
                <a:effectLst/>
                <a:latin typeface="Segoe UI" panose="020F0502020204030204" pitchFamily="34" charset="0"/>
              </a:rPr>
              <a:t>Engineering &amp; Technology, Science, Management,</a:t>
            </a:r>
            <a:r>
              <a:rPr lang="en-IN" b="0" i="0" u="none" strike="noStrike" dirty="0">
                <a:solidFill>
                  <a:srgbClr val="333333"/>
                </a:solidFill>
                <a:effectLst/>
                <a:latin typeface="Segoe UI" panose="020F0502020204030204" pitchFamily="34" charset="0"/>
              </a:rPr>
              <a:t> and </a:t>
            </a:r>
            <a:r>
              <a:rPr lang="en-IN" b="1" i="0" u="none" strike="noStrike" dirty="0">
                <a:solidFill>
                  <a:srgbClr val="333333"/>
                </a:solidFill>
                <a:effectLst/>
                <a:latin typeface="Segoe UI" panose="020F0502020204030204" pitchFamily="34" charset="0"/>
              </a:rPr>
              <a:t>Yoga.</a:t>
            </a:r>
            <a:r>
              <a:rPr lang="en-IN" b="0" i="0" u="none" strike="noStrike" dirty="0">
                <a:solidFill>
                  <a:srgbClr val="333333"/>
                </a:solidFill>
                <a:effectLst/>
                <a:latin typeface="Segoe UI" panose="020F0502020204030204" pitchFamily="34" charset="0"/>
              </a:rPr>
              <a:t> The University is located in peaceful and sylvan surroundings with a distinctive collegiate structure, about 19 km from Rajkot, Gujarat, India. It was established as an Engineering Institute in 2009 by </a:t>
            </a:r>
            <a:r>
              <a:rPr lang="en-IN" b="1" i="0" u="none" strike="noStrike" dirty="0">
                <a:solidFill>
                  <a:srgbClr val="333333"/>
                </a:solidFill>
                <a:effectLst/>
                <a:latin typeface="Segoe UI" panose="020F0502020204030204" pitchFamily="34" charset="0"/>
              </a:rPr>
              <a:t>Shree G. N. Patel Education &amp; Charitable Trust</a:t>
            </a:r>
            <a:r>
              <a:rPr lang="en-IN" b="0" i="0" u="none" strike="noStrike" dirty="0">
                <a:solidFill>
                  <a:srgbClr val="333333"/>
                </a:solidFill>
                <a:effectLst/>
                <a:latin typeface="Segoe UI" panose="020F0502020204030204" pitchFamily="34" charset="0"/>
              </a:rPr>
              <a:t> with the objective of imparting quality education and training in various fields of Engineering and Technology. It has since been transformed into </a:t>
            </a:r>
            <a:r>
              <a:rPr lang="en-IN" b="1" i="0" u="none" strike="noStrike" dirty="0">
                <a:solidFill>
                  <a:srgbClr val="333333"/>
                </a:solidFill>
                <a:effectLst/>
                <a:latin typeface="Segoe UI" panose="020F0502020204030204" pitchFamily="34" charset="0"/>
              </a:rPr>
              <a:t>Darshan University</a:t>
            </a:r>
            <a:r>
              <a:rPr lang="en-IN" b="0" i="0" u="none" strike="noStrike" dirty="0">
                <a:solidFill>
                  <a:srgbClr val="333333"/>
                </a:solidFill>
                <a:effectLst/>
                <a:latin typeface="Segoe UI" panose="020F0502020204030204" pitchFamily="34" charset="0"/>
              </a:rPr>
              <a:t> through an Act by the </a:t>
            </a:r>
            <a:r>
              <a:rPr lang="en-IN" b="1" i="0" u="none" strike="noStrike" dirty="0">
                <a:solidFill>
                  <a:srgbClr val="333333"/>
                </a:solidFill>
                <a:effectLst/>
                <a:latin typeface="Segoe UI" panose="020F0502020204030204" pitchFamily="34" charset="0"/>
              </a:rPr>
              <a:t>Government of Gujarat under the Gujarat State Private Universities (Amendment) Act, 2021 (Act No. 15).</a:t>
            </a:r>
            <a:endParaRPr lang="en-IN" b="0" i="0" u="none" strike="noStrike" dirty="0">
              <a:solidFill>
                <a:srgbClr val="333333"/>
              </a:solidFill>
              <a:effectLst/>
              <a:latin typeface="Segoe UI" panose="020F0502020204030204" pitchFamily="34" charset="0"/>
            </a:endParaRPr>
          </a:p>
          <a:p>
            <a:pPr algn="just"/>
            <a:r>
              <a:rPr lang="en-IN" b="0" i="0" u="none" strike="noStrike" dirty="0">
                <a:solidFill>
                  <a:srgbClr val="333333"/>
                </a:solidFill>
                <a:effectLst/>
                <a:latin typeface="Segoe UI" panose="020F0502020204030204" pitchFamily="34" charset="0"/>
              </a:rPr>
              <a:t>Since its inception, the institution has grown steadily and created a unique identity in the field of Engineering &amp; Technology by implementing a skill- and training-based foundation for education. The academic environment on campus fosters creativity and encourages the exploration of technical skills. Darshan University is committed to the generation of knowledge, fostering innovation, and contributing to the development of the Nation.</a:t>
            </a:r>
          </a:p>
          <a:p>
            <a:endParaRPr lang="en-US" dirty="0"/>
          </a:p>
          <a:p>
            <a:endParaRPr lang="en-US" dirty="0"/>
          </a:p>
        </p:txBody>
      </p:sp>
      <p:sp>
        <p:nvSpPr>
          <p:cNvPr id="6" name="Rectangle 5">
            <a:extLst>
              <a:ext uri="{FF2B5EF4-FFF2-40B4-BE49-F238E27FC236}">
                <a16:creationId xmlns:a16="http://schemas.microsoft.com/office/drawing/2014/main" id="{80A1928A-AD76-80FD-12AD-51D44BA65DAD}"/>
              </a:ext>
            </a:extLst>
          </p:cNvPr>
          <p:cNvSpPr/>
          <p:nvPr/>
        </p:nvSpPr>
        <p:spPr>
          <a:xfrm>
            <a:off x="3936379" y="8988076"/>
            <a:ext cx="5698273" cy="177304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
            <a:extLst>
              <a:ext uri="{FF2B5EF4-FFF2-40B4-BE49-F238E27FC236}">
                <a16:creationId xmlns:a16="http://schemas.microsoft.com/office/drawing/2014/main" id="{8B454345-37A0-807A-A2A7-5493209FF94E}"/>
              </a:ext>
            </a:extLst>
          </p:cNvPr>
          <p:cNvSpPr>
            <a:spLocks noChangeArrowheads="1"/>
          </p:cNvSpPr>
          <p:nvPr/>
        </p:nvSpPr>
        <p:spPr bwMode="auto">
          <a:xfrm>
            <a:off x="1811998" y="4897613"/>
            <a:ext cx="7822654" cy="1708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500" b="1" i="0" u="none" strike="noStrike" cap="none" normalizeH="0" baseline="0" dirty="0">
                <a:ln>
                  <a:noFill/>
                </a:ln>
                <a:solidFill>
                  <a:schemeClr val="accent5">
                    <a:lumMod val="75000"/>
                  </a:schemeClr>
                </a:solidFill>
                <a:effectLst/>
                <a:latin typeface="Work Sans" pitchFamily="2" charset="77"/>
              </a:rPr>
              <a:t>Our Motto</a:t>
            </a:r>
            <a:endParaRPr kumimoji="0" lang="en-US" altLang="en-US" sz="6000" b="1" i="0" u="none" strike="noStrike" cap="none" normalizeH="0" baseline="0" dirty="0">
              <a:ln>
                <a:noFill/>
              </a:ln>
              <a:solidFill>
                <a:schemeClr val="accent5">
                  <a:lumMod val="75000"/>
                </a:schemeClr>
              </a:solidFill>
              <a:effectLst/>
              <a:latin typeface="Work Sans" pitchFamily="2" charset="77"/>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5600" b="0" i="0" u="none" strike="noStrike" cap="none" normalizeH="0" baseline="0" dirty="0">
                <a:ln>
                  <a:noFill/>
                </a:ln>
                <a:solidFill>
                  <a:srgbClr val="333333"/>
                </a:solidFill>
                <a:effectLst/>
                <a:latin typeface="Segoe UI" panose="020B0502040204020203" pitchFamily="34" charset="0"/>
              </a:rPr>
              <a:t>                     </a:t>
            </a:r>
            <a:endParaRPr kumimoji="0" lang="en-US" altLang="en-US" sz="1000" b="0" i="0" u="none" strike="noStrike" cap="none" normalizeH="0" baseline="0" dirty="0">
              <a:ln>
                <a:noFill/>
              </a:ln>
              <a:solidFill>
                <a:srgbClr val="333333"/>
              </a:solidFill>
              <a:effectLst/>
              <a:latin typeface="Segoe UI" panose="020B0502040204020203"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Segoe UI" panose="020B0502040204020203" pitchFamily="34" charset="0"/>
              </a:rPr>
              <a:t>This verse advises us to perform our allocated duty excellently. </a:t>
            </a:r>
            <a:r>
              <a:rPr kumimoji="0" lang="en-US" altLang="en-US" sz="1000" b="0" i="0" u="none" strike="noStrike" cap="none" normalizeH="0" baseline="0" dirty="0" err="1">
                <a:ln>
                  <a:noFill/>
                </a:ln>
                <a:solidFill>
                  <a:srgbClr val="333333"/>
                </a:solidFill>
                <a:effectLst/>
                <a:latin typeface="Segoe UI" panose="020B0502040204020203" pitchFamily="34" charset="0"/>
              </a:rPr>
              <a:t>Kaushalam</a:t>
            </a:r>
            <a:r>
              <a:rPr kumimoji="0" lang="en-US" altLang="en-US" sz="1000" b="0" i="0" u="none" strike="noStrike" cap="none" normalizeH="0" baseline="0" dirty="0">
                <a:ln>
                  <a:noFill/>
                </a:ln>
                <a:solidFill>
                  <a:srgbClr val="333333"/>
                </a:solidFill>
                <a:effectLst/>
                <a:latin typeface="Segoe UI" panose="020B0502040204020203" pitchFamily="34" charset="0"/>
              </a:rPr>
              <a:t> signifies doing work with devotion and without attachment.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Segoe UI" panose="020B0502040204020203" pitchFamily="34" charset="0"/>
              </a:rPr>
              <a:t>Such detached attitude enhances its values and improves the concentration and skill of the worker. If we work with elegance, fortitude,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Segoe UI" panose="020B0502040204020203" pitchFamily="34" charset="0"/>
              </a:rPr>
              <a:t>and skill our Body-Mind-Soul will co-operate with our hands. Any work becomes valuable if carried out with full concentration, dedication,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Segoe UI" panose="020B0502040204020203" pitchFamily="34" charset="0"/>
              </a:rPr>
              <a:t>and abilities and also helps us to become valuable to others as well as to society.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8" name="Picture 2" descr="Darshan University | Our Motto">
            <a:extLst>
              <a:ext uri="{FF2B5EF4-FFF2-40B4-BE49-F238E27FC236}">
                <a16:creationId xmlns:a16="http://schemas.microsoft.com/office/drawing/2014/main" id="{57F2C26F-9A72-36F7-FD6C-C65863ADC1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91298" y="3862532"/>
            <a:ext cx="4114800" cy="889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422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3">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3">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anim calcmode="lin" valueType="num">
                                      <p:cBhvr>
                                        <p:cTn id="16"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
                                            <p:txEl>
                                              <p:pRg st="1" end="1"/>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fade">
                                      <p:cBhvr>
                                        <p:cTn id="23" dur="1000"/>
                                        <p:tgtEl>
                                          <p:spTgt spid="3">
                                            <p:txEl>
                                              <p:pRg st="2" end="2"/>
                                            </p:txEl>
                                          </p:spTgt>
                                        </p:tgtEl>
                                      </p:cBhvr>
                                    </p:animEffect>
                                    <p:anim calcmode="lin" valueType="num">
                                      <p:cBhvr>
                                        <p:cTn id="24"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5" dur="900" decel="100000" fill="hold"/>
                                        <p:tgtEl>
                                          <p:spTgt spid="3">
                                            <p:txEl>
                                              <p:pRg st="2" end="2"/>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900"/>
                                          </p:stCondLst>
                                        </p:cTn>
                                        <p:tgtEl>
                                          <p:spTgt spid="3">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blinds(horizontal)">
                                      <p:cBhvr>
                                        <p:cTn id="31" dur="500"/>
                                        <p:tgtEl>
                                          <p:spTgt spid="8"/>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dissolve">
                                      <p:cBhvr>
                                        <p:cTn id="3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rof. Manish V. Sanghani | Provost &amp; Dean at Darshan University">
            <a:extLst>
              <a:ext uri="{FF2B5EF4-FFF2-40B4-BE49-F238E27FC236}">
                <a16:creationId xmlns:a16="http://schemas.microsoft.com/office/drawing/2014/main" id="{BAC0BED7-1DB8-6B92-36E8-26FA50E59C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679" y="468506"/>
            <a:ext cx="2269428" cy="222263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3D01262-DB93-CCA8-D2F9-F1A5B7EEEB46}"/>
              </a:ext>
            </a:extLst>
          </p:cNvPr>
          <p:cNvSpPr txBox="1"/>
          <p:nvPr/>
        </p:nvSpPr>
        <p:spPr>
          <a:xfrm>
            <a:off x="3869474" y="468506"/>
            <a:ext cx="8028878" cy="2308324"/>
          </a:xfrm>
          <a:prstGeom prst="rect">
            <a:avLst/>
          </a:prstGeom>
          <a:noFill/>
        </p:spPr>
        <p:txBody>
          <a:bodyPr wrap="square">
            <a:spAutoFit/>
          </a:bodyPr>
          <a:lstStyle/>
          <a:p>
            <a:pPr algn="just"/>
            <a:r>
              <a:rPr lang="en-IN" b="0" i="0" u="none" strike="noStrike" dirty="0">
                <a:solidFill>
                  <a:srgbClr val="333333"/>
                </a:solidFill>
                <a:effectLst/>
                <a:latin typeface="Segoe UI" panose="020B0502040204020203" pitchFamily="34" charset="0"/>
              </a:rPr>
              <a:t>Prof. Manish V. </a:t>
            </a:r>
            <a:r>
              <a:rPr lang="en-IN" b="0" i="0" u="none" strike="noStrike" dirty="0" err="1">
                <a:solidFill>
                  <a:srgbClr val="333333"/>
                </a:solidFill>
                <a:effectLst/>
                <a:latin typeface="Segoe UI" panose="020B0502040204020203" pitchFamily="34" charset="0"/>
              </a:rPr>
              <a:t>Sanghani</a:t>
            </a:r>
            <a:r>
              <a:rPr lang="en-IN" b="0" i="0" u="none" strike="noStrike" dirty="0">
                <a:solidFill>
                  <a:srgbClr val="333333"/>
                </a:solidFill>
                <a:effectLst/>
                <a:latin typeface="Segoe UI" panose="020B0502040204020203" pitchFamily="34" charset="0"/>
              </a:rPr>
              <a:t>, an academician with an in-depth knowledge and profound skill set in teaching pedagogy, education and administration. He has completed his Bachelor of Civil Engineering from </a:t>
            </a:r>
            <a:r>
              <a:rPr lang="en-IN" b="0" i="0" u="none" strike="noStrike" dirty="0" err="1">
                <a:solidFill>
                  <a:srgbClr val="333333"/>
                </a:solidFill>
                <a:effectLst/>
                <a:latin typeface="Segoe UI" panose="020B0502040204020203" pitchFamily="34" charset="0"/>
              </a:rPr>
              <a:t>Lukhdhirji</a:t>
            </a:r>
            <a:r>
              <a:rPr lang="en-IN" b="0" i="0" u="none" strike="noStrike" dirty="0">
                <a:solidFill>
                  <a:srgbClr val="333333"/>
                </a:solidFill>
                <a:effectLst/>
                <a:latin typeface="Segoe UI" panose="020B0502040204020203" pitchFamily="34" charset="0"/>
              </a:rPr>
              <a:t> Engineering College, Morbi, and his Master of Engineering in Structural Engineering from The Maharaja Sayajirao University, Baroda.</a:t>
            </a:r>
          </a:p>
          <a:p>
            <a:pPr algn="just"/>
            <a:r>
              <a:rPr lang="en-IN" b="0" i="0" u="none" strike="noStrike" dirty="0">
                <a:solidFill>
                  <a:srgbClr val="333333"/>
                </a:solidFill>
                <a:effectLst/>
                <a:latin typeface="Segoe UI" panose="020B0502040204020203" pitchFamily="34" charset="0"/>
              </a:rPr>
              <a:t>He has started his career as a lecturer at </a:t>
            </a:r>
            <a:r>
              <a:rPr lang="en-IN" b="0" i="0" u="none" strike="noStrike" dirty="0" err="1">
                <a:solidFill>
                  <a:srgbClr val="333333"/>
                </a:solidFill>
                <a:effectLst/>
                <a:latin typeface="Segoe UI" panose="020B0502040204020203" pitchFamily="34" charset="0"/>
              </a:rPr>
              <a:t>Dr.</a:t>
            </a:r>
            <a:r>
              <a:rPr lang="en-IN" b="0" i="0" u="none" strike="noStrike" dirty="0">
                <a:solidFill>
                  <a:srgbClr val="333333"/>
                </a:solidFill>
                <a:effectLst/>
                <a:latin typeface="Segoe UI" panose="020B0502040204020203" pitchFamily="34" charset="0"/>
              </a:rPr>
              <a:t> Jivraj Mehta Government Polytechnic for 10 years. In 1997, he has moved to V. V. P. engineering college where he has worked as an Assistant Professor for 11 years.</a:t>
            </a:r>
          </a:p>
        </p:txBody>
      </p:sp>
      <p:pic>
        <p:nvPicPr>
          <p:cNvPr id="2052" name="Picture 4" descr="Dr. Nilesh Gambhava | Vice Provost &amp; Vice Provost at Darshan University">
            <a:extLst>
              <a:ext uri="{FF2B5EF4-FFF2-40B4-BE49-F238E27FC236}">
                <a16:creationId xmlns:a16="http://schemas.microsoft.com/office/drawing/2014/main" id="{59697DEE-2BFC-7868-B0E3-E86C82240D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1819" y="3111190"/>
            <a:ext cx="3381298" cy="338129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B29F215-A187-34FE-BD9C-0A6DB9C9F233}"/>
              </a:ext>
            </a:extLst>
          </p:cNvPr>
          <p:cNvSpPr txBox="1"/>
          <p:nvPr/>
        </p:nvSpPr>
        <p:spPr>
          <a:xfrm>
            <a:off x="819616" y="3160915"/>
            <a:ext cx="6099716" cy="3416320"/>
          </a:xfrm>
          <a:prstGeom prst="rect">
            <a:avLst/>
          </a:prstGeom>
          <a:noFill/>
        </p:spPr>
        <p:txBody>
          <a:bodyPr wrap="square">
            <a:spAutoFit/>
          </a:bodyPr>
          <a:lstStyle/>
          <a:p>
            <a:r>
              <a:rPr lang="en-IN" b="0" i="0" u="none" strike="noStrike" dirty="0" err="1">
                <a:solidFill>
                  <a:srgbClr val="333333"/>
                </a:solidFill>
                <a:effectLst/>
                <a:latin typeface="Segoe UI" panose="020B0502040204020203" pitchFamily="34" charset="0"/>
              </a:rPr>
              <a:t>Dr.</a:t>
            </a:r>
            <a:r>
              <a:rPr lang="en-IN" b="0" i="0" u="none" strike="noStrike" dirty="0">
                <a:solidFill>
                  <a:srgbClr val="333333"/>
                </a:solidFill>
                <a:effectLst/>
                <a:latin typeface="Segoe UI" panose="020B0502040204020203" pitchFamily="34" charset="0"/>
              </a:rPr>
              <a:t> Nilesh </a:t>
            </a:r>
            <a:r>
              <a:rPr lang="en-IN" b="0" i="0" u="none" strike="noStrike" dirty="0" err="1">
                <a:solidFill>
                  <a:srgbClr val="333333"/>
                </a:solidFill>
                <a:effectLst/>
                <a:latin typeface="Segoe UI" panose="020B0502040204020203" pitchFamily="34" charset="0"/>
              </a:rPr>
              <a:t>Gambhava</a:t>
            </a:r>
            <a:r>
              <a:rPr lang="en-IN" b="0" i="0" u="none" strike="noStrike" dirty="0">
                <a:solidFill>
                  <a:srgbClr val="333333"/>
                </a:solidFill>
                <a:effectLst/>
                <a:latin typeface="Segoe UI" panose="020B0502040204020203" pitchFamily="34" charset="0"/>
              </a:rPr>
              <a:t> is a distinguished professor in the Department of Computer Science and Engineering at Darshan University. He earned his Bachelor of Engineering degree from G.H. Patel College of Engineering &amp; Technology, Vallabh Vidyanagar, in 2001, followed by a Master of Engineering from B.V.M. Engineering College in 2004, where he was awarded a Gold Medal by Sardar Patel University. In October 2018, </a:t>
            </a:r>
            <a:r>
              <a:rPr lang="en-IN" b="0" i="0" u="none" strike="noStrike" dirty="0" err="1">
                <a:solidFill>
                  <a:srgbClr val="333333"/>
                </a:solidFill>
                <a:effectLst/>
                <a:latin typeface="Segoe UI" panose="020B0502040204020203" pitchFamily="34" charset="0"/>
              </a:rPr>
              <a:t>Dr.</a:t>
            </a:r>
            <a:r>
              <a:rPr lang="en-IN" b="0" i="0" u="none" strike="noStrike" dirty="0">
                <a:solidFill>
                  <a:srgbClr val="333333"/>
                </a:solidFill>
                <a:effectLst/>
                <a:latin typeface="Segoe UI" panose="020B0502040204020203" pitchFamily="34" charset="0"/>
              </a:rPr>
              <a:t> </a:t>
            </a:r>
            <a:r>
              <a:rPr lang="en-IN" b="0" i="0" u="none" strike="noStrike" dirty="0" err="1">
                <a:solidFill>
                  <a:srgbClr val="333333"/>
                </a:solidFill>
                <a:effectLst/>
                <a:latin typeface="Segoe UI" panose="020B0502040204020203" pitchFamily="34" charset="0"/>
              </a:rPr>
              <a:t>Gambhava</a:t>
            </a:r>
            <a:r>
              <a:rPr lang="en-IN" b="0" i="0" u="none" strike="noStrike" dirty="0">
                <a:solidFill>
                  <a:srgbClr val="333333"/>
                </a:solidFill>
                <a:effectLst/>
                <a:latin typeface="Segoe UI" panose="020B0502040204020203" pitchFamily="34" charset="0"/>
              </a:rPr>
              <a:t> completed his Ph.D. from </a:t>
            </a:r>
            <a:r>
              <a:rPr lang="en-IN" b="0" i="0" u="none" strike="noStrike" dirty="0" err="1">
                <a:solidFill>
                  <a:srgbClr val="333333"/>
                </a:solidFill>
                <a:effectLst/>
                <a:latin typeface="Segoe UI" panose="020B0502040204020203" pitchFamily="34" charset="0"/>
              </a:rPr>
              <a:t>Nirma</a:t>
            </a:r>
            <a:r>
              <a:rPr lang="en-IN" b="0" i="0" u="none" strike="noStrike" dirty="0">
                <a:solidFill>
                  <a:srgbClr val="333333"/>
                </a:solidFill>
                <a:effectLst/>
                <a:latin typeface="Segoe UI" panose="020B0502040204020203" pitchFamily="34" charset="0"/>
              </a:rPr>
              <a:t> University, specializing in "Web Mining in Social Networking." </a:t>
            </a:r>
            <a:r>
              <a:rPr lang="en-IN" b="0" i="0" u="none" strike="noStrike" dirty="0" err="1">
                <a:solidFill>
                  <a:srgbClr val="333333"/>
                </a:solidFill>
                <a:effectLst/>
                <a:latin typeface="Segoe UI" panose="020B0502040204020203" pitchFamily="34" charset="0"/>
              </a:rPr>
              <a:t>Dr.</a:t>
            </a:r>
            <a:r>
              <a:rPr lang="en-IN" b="0" i="0" u="none" strike="noStrike" dirty="0">
                <a:solidFill>
                  <a:srgbClr val="333333"/>
                </a:solidFill>
                <a:effectLst/>
                <a:latin typeface="Segoe UI" panose="020B0502040204020203" pitchFamily="34" charset="0"/>
              </a:rPr>
              <a:t> </a:t>
            </a:r>
            <a:r>
              <a:rPr lang="en-IN" b="0" i="0" u="none" strike="noStrike" dirty="0" err="1">
                <a:solidFill>
                  <a:srgbClr val="333333"/>
                </a:solidFill>
                <a:effectLst/>
                <a:latin typeface="Segoe UI" panose="020B0502040204020203" pitchFamily="34" charset="0"/>
              </a:rPr>
              <a:t>Gambhava</a:t>
            </a:r>
            <a:r>
              <a:rPr lang="en-IN" b="0" i="0" u="none" strike="noStrike" dirty="0">
                <a:solidFill>
                  <a:srgbClr val="333333"/>
                </a:solidFill>
                <a:effectLst/>
                <a:latin typeface="Segoe UI" panose="020B0502040204020203" pitchFamily="34" charset="0"/>
              </a:rPr>
              <a:t> has been an integral part of Darshan University since the inception of the institute.</a:t>
            </a:r>
            <a:endParaRPr lang="en-US" dirty="0"/>
          </a:p>
        </p:txBody>
      </p:sp>
      <p:sp>
        <p:nvSpPr>
          <p:cNvPr id="2" name="Footer Placeholder 1">
            <a:extLst>
              <a:ext uri="{FF2B5EF4-FFF2-40B4-BE49-F238E27FC236}">
                <a16:creationId xmlns:a16="http://schemas.microsoft.com/office/drawing/2014/main" id="{4486267F-B9DD-E9F2-5E5B-3AEC01C4B729}"/>
              </a:ext>
            </a:extLst>
          </p:cNvPr>
          <p:cNvSpPr>
            <a:spLocks noGrp="1"/>
          </p:cNvSpPr>
          <p:nvPr>
            <p:ph type="ftr" sz="quarter" idx="11"/>
          </p:nvPr>
        </p:nvSpPr>
        <p:spPr/>
        <p:txBody>
          <a:bodyPr/>
          <a:lstStyle/>
          <a:p>
            <a:r>
              <a:rPr lang="en-US" dirty="0" smtClean="0"/>
              <a:t>Ronit Bhadania</a:t>
            </a:r>
            <a:endParaRPr lang="en-US" dirty="0"/>
          </a:p>
        </p:txBody>
      </p:sp>
      <p:sp>
        <p:nvSpPr>
          <p:cNvPr id="3" name="Slide Number Placeholder 2">
            <a:extLst>
              <a:ext uri="{FF2B5EF4-FFF2-40B4-BE49-F238E27FC236}">
                <a16:creationId xmlns:a16="http://schemas.microsoft.com/office/drawing/2014/main" id="{25FA9946-E6C5-67B5-2080-BC3D891BD1DF}"/>
              </a:ext>
            </a:extLst>
          </p:cNvPr>
          <p:cNvSpPr>
            <a:spLocks noGrp="1"/>
          </p:cNvSpPr>
          <p:nvPr>
            <p:ph type="sldNum" sz="quarter" idx="12"/>
          </p:nvPr>
        </p:nvSpPr>
        <p:spPr/>
        <p:txBody>
          <a:bodyPr/>
          <a:lstStyle/>
          <a:p>
            <a:fld id="{B27AE7D9-6458-7448-B055-3EE0D308DAE3}" type="slidenum">
              <a:rPr lang="en-US" smtClean="0"/>
              <a:t>3</a:t>
            </a:fld>
            <a:endParaRPr lang="en-US" dirty="0"/>
          </a:p>
        </p:txBody>
      </p:sp>
    </p:spTree>
    <p:extLst>
      <p:ext uri="{BB962C8B-B14F-4D97-AF65-F5344CB8AC3E}">
        <p14:creationId xmlns:p14="http://schemas.microsoft.com/office/powerpoint/2010/main" val="3435188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checkerboard(across)">
                                      <p:cBhvr>
                                        <p:cTn id="7" dur="500"/>
                                        <p:tgtEl>
                                          <p:spTgt spid="205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052"/>
                                        </p:tgtEl>
                                        <p:attrNameLst>
                                          <p:attrName>style.visibility</p:attrName>
                                        </p:attrNameLst>
                                      </p:cBhvr>
                                      <p:to>
                                        <p:strVal val="visible"/>
                                      </p:to>
                                    </p:set>
                                    <p:animEffect transition="in" filter="checkerboard(across)">
                                      <p:cBhvr>
                                        <p:cTn id="17" dur="500"/>
                                        <p:tgtEl>
                                          <p:spTgt spid="2052"/>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blinds(horizontal)">
                                      <p:cBhvr>
                                        <p:cTn id="2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r. Gopi Sanghani">
            <a:extLst>
              <a:ext uri="{FF2B5EF4-FFF2-40B4-BE49-F238E27FC236}">
                <a16:creationId xmlns:a16="http://schemas.microsoft.com/office/drawing/2014/main" id="{4308FD2A-AB48-9897-3F5C-8DC8542786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900" y="1224113"/>
            <a:ext cx="2380254" cy="238025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CD8E432-5A66-5496-B83B-60DB3556D917}"/>
              </a:ext>
            </a:extLst>
          </p:cNvPr>
          <p:cNvSpPr txBox="1"/>
          <p:nvPr/>
        </p:nvSpPr>
        <p:spPr>
          <a:xfrm>
            <a:off x="214899" y="3759072"/>
            <a:ext cx="2580551" cy="738664"/>
          </a:xfrm>
          <a:prstGeom prst="rect">
            <a:avLst/>
          </a:prstGeom>
          <a:noFill/>
        </p:spPr>
        <p:txBody>
          <a:bodyPr wrap="square">
            <a:spAutoFit/>
          </a:bodyPr>
          <a:lstStyle/>
          <a:p>
            <a:pPr algn="ctr"/>
            <a:r>
              <a:rPr lang="en-IN" sz="1400" b="1" i="0" u="none" strike="noStrike" dirty="0" err="1">
                <a:solidFill>
                  <a:srgbClr val="000000"/>
                </a:solidFill>
                <a:effectLst/>
                <a:latin typeface="Segoe UI" panose="020B0502040204020203" pitchFamily="34" charset="0"/>
              </a:rPr>
              <a:t>Dr.</a:t>
            </a:r>
            <a:r>
              <a:rPr lang="en-IN" sz="1400" b="1" i="0" u="none" strike="noStrike" dirty="0">
                <a:solidFill>
                  <a:srgbClr val="000000"/>
                </a:solidFill>
                <a:effectLst/>
                <a:latin typeface="Segoe UI" panose="020B0502040204020203" pitchFamily="34" charset="0"/>
              </a:rPr>
              <a:t> Gopi </a:t>
            </a:r>
            <a:r>
              <a:rPr lang="en-IN" sz="1400" b="1" i="0" u="none" strike="noStrike" dirty="0" err="1">
                <a:solidFill>
                  <a:srgbClr val="000000"/>
                </a:solidFill>
                <a:effectLst/>
                <a:latin typeface="Segoe UI" panose="020B0502040204020203" pitchFamily="34" charset="0"/>
              </a:rPr>
              <a:t>Sanghani</a:t>
            </a:r>
            <a:endParaRPr lang="en-IN" sz="1400" b="1" i="0" u="none" strike="noStrike" dirty="0">
              <a:solidFill>
                <a:srgbClr val="000000"/>
              </a:solidFill>
              <a:effectLst/>
              <a:latin typeface="Segoe UI" panose="020B0502040204020203" pitchFamily="34" charset="0"/>
            </a:endParaRPr>
          </a:p>
          <a:p>
            <a:r>
              <a:rPr lang="en-IN" sz="1400" b="1" i="0" u="none" strike="noStrike" dirty="0">
                <a:solidFill>
                  <a:schemeClr val="accent5">
                    <a:lumMod val="75000"/>
                  </a:schemeClr>
                </a:solidFill>
                <a:effectLst/>
                <a:latin typeface="Segoe UI" panose="020B0502040204020203" pitchFamily="34" charset="0"/>
              </a:rPr>
              <a:t>Dean - Faculty of Computer     		Science</a:t>
            </a:r>
            <a:endParaRPr lang="en-US" sz="1400" dirty="0">
              <a:solidFill>
                <a:schemeClr val="accent5">
                  <a:lumMod val="75000"/>
                </a:schemeClr>
              </a:solidFill>
            </a:endParaRPr>
          </a:p>
        </p:txBody>
      </p:sp>
      <p:pic>
        <p:nvPicPr>
          <p:cNvPr id="3076" name="Picture 4" descr="Prof. Chintan Kanani">
            <a:extLst>
              <a:ext uri="{FF2B5EF4-FFF2-40B4-BE49-F238E27FC236}">
                <a16:creationId xmlns:a16="http://schemas.microsoft.com/office/drawing/2014/main" id="{01826602-1DBF-1397-57AA-6EBDECABE5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3905" y="1259995"/>
            <a:ext cx="2368870" cy="222567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7423CD2-9A8E-8555-EBB2-FBE28784ED2A}"/>
              </a:ext>
            </a:extLst>
          </p:cNvPr>
          <p:cNvSpPr txBox="1"/>
          <p:nvPr/>
        </p:nvSpPr>
        <p:spPr>
          <a:xfrm>
            <a:off x="4519228" y="3619597"/>
            <a:ext cx="1918224" cy="738664"/>
          </a:xfrm>
          <a:prstGeom prst="rect">
            <a:avLst/>
          </a:prstGeom>
          <a:noFill/>
        </p:spPr>
        <p:txBody>
          <a:bodyPr wrap="square">
            <a:spAutoFit/>
          </a:bodyPr>
          <a:lstStyle/>
          <a:p>
            <a:pPr algn="ctr"/>
            <a:r>
              <a:rPr lang="en-IN" sz="1400" b="1" i="0" u="none" strike="noStrike" dirty="0">
                <a:solidFill>
                  <a:srgbClr val="000000"/>
                </a:solidFill>
                <a:effectLst/>
                <a:latin typeface="Segoe UI" panose="020B0502040204020203" pitchFamily="34" charset="0"/>
              </a:rPr>
              <a:t>Prof. Chintan </a:t>
            </a:r>
            <a:r>
              <a:rPr lang="en-IN" sz="1400" b="1" i="0" u="none" strike="noStrike" dirty="0" err="1">
                <a:solidFill>
                  <a:srgbClr val="000000"/>
                </a:solidFill>
                <a:effectLst/>
                <a:latin typeface="Segoe UI" panose="020B0502040204020203" pitchFamily="34" charset="0"/>
              </a:rPr>
              <a:t>Kanani</a:t>
            </a:r>
            <a:endParaRPr lang="en-IN" sz="1400" b="1" i="0" u="none" strike="noStrike" dirty="0">
              <a:solidFill>
                <a:srgbClr val="000000"/>
              </a:solidFill>
              <a:effectLst/>
              <a:latin typeface="Segoe UI" panose="020B0502040204020203" pitchFamily="34" charset="0"/>
            </a:endParaRPr>
          </a:p>
          <a:p>
            <a:r>
              <a:rPr lang="en-IN" sz="1400" b="1" i="0" u="none" strike="noStrike" dirty="0">
                <a:solidFill>
                  <a:schemeClr val="accent5">
                    <a:lumMod val="75000"/>
                  </a:schemeClr>
                </a:solidFill>
                <a:effectLst/>
                <a:latin typeface="Segoe UI" panose="020B0502040204020203" pitchFamily="34" charset="0"/>
              </a:rPr>
              <a:t>Head of The Department</a:t>
            </a:r>
            <a:endParaRPr lang="en-US" sz="1400" dirty="0">
              <a:solidFill>
                <a:schemeClr val="accent5">
                  <a:lumMod val="75000"/>
                </a:schemeClr>
              </a:solidFill>
            </a:endParaRPr>
          </a:p>
        </p:txBody>
      </p:sp>
      <p:pic>
        <p:nvPicPr>
          <p:cNvPr id="3078" name="Picture 6" descr="Dr. Jignasa Mehta">
            <a:extLst>
              <a:ext uri="{FF2B5EF4-FFF2-40B4-BE49-F238E27FC236}">
                <a16:creationId xmlns:a16="http://schemas.microsoft.com/office/drawing/2014/main" id="{899B9E37-7C81-5856-D5FF-00F10208C3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61527" y="1141293"/>
            <a:ext cx="2463074" cy="2463074"/>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2A5C1BC4-2E25-0165-F87B-772FFF1CAFE1}"/>
              </a:ext>
            </a:extLst>
          </p:cNvPr>
          <p:cNvSpPr txBox="1"/>
          <p:nvPr/>
        </p:nvSpPr>
        <p:spPr>
          <a:xfrm>
            <a:off x="8026068" y="3866794"/>
            <a:ext cx="3303783" cy="523220"/>
          </a:xfrm>
          <a:prstGeom prst="rect">
            <a:avLst/>
          </a:prstGeom>
          <a:noFill/>
        </p:spPr>
        <p:txBody>
          <a:bodyPr wrap="square">
            <a:spAutoFit/>
          </a:bodyPr>
          <a:lstStyle/>
          <a:p>
            <a:pPr algn="ctr"/>
            <a:r>
              <a:rPr lang="en-IN" sz="1400" b="1" i="0" u="none" strike="noStrike" dirty="0" err="1">
                <a:solidFill>
                  <a:srgbClr val="000000"/>
                </a:solidFill>
                <a:effectLst/>
                <a:latin typeface="Segoe UI" panose="020B0502040204020203" pitchFamily="34" charset="0"/>
              </a:rPr>
              <a:t>Dr.</a:t>
            </a:r>
            <a:r>
              <a:rPr lang="en-IN" sz="1400" b="1" i="0" u="none" strike="noStrike" dirty="0">
                <a:solidFill>
                  <a:srgbClr val="000000"/>
                </a:solidFill>
                <a:effectLst/>
                <a:latin typeface="Segoe UI" panose="020B0502040204020203" pitchFamily="34" charset="0"/>
              </a:rPr>
              <a:t> </a:t>
            </a:r>
            <a:r>
              <a:rPr lang="en-IN" sz="1400" b="1" i="0" u="none" strike="noStrike" dirty="0" err="1">
                <a:solidFill>
                  <a:srgbClr val="000000"/>
                </a:solidFill>
                <a:effectLst/>
                <a:latin typeface="Segoe UI" panose="020B0502040204020203" pitchFamily="34" charset="0"/>
              </a:rPr>
              <a:t>Jignasa</a:t>
            </a:r>
            <a:r>
              <a:rPr lang="en-IN" sz="1400" b="1" i="0" u="none" strike="noStrike" dirty="0">
                <a:solidFill>
                  <a:srgbClr val="000000"/>
                </a:solidFill>
                <a:effectLst/>
                <a:latin typeface="Segoe UI" panose="020B0502040204020203" pitchFamily="34" charset="0"/>
              </a:rPr>
              <a:t> Mehta</a:t>
            </a:r>
          </a:p>
          <a:p>
            <a:r>
              <a:rPr lang="en-IN" sz="1400" b="1" i="0" u="none" strike="noStrike" dirty="0">
                <a:solidFill>
                  <a:schemeClr val="accent5">
                    <a:lumMod val="75000"/>
                  </a:schemeClr>
                </a:solidFill>
                <a:effectLst/>
                <a:latin typeface="Segoe UI" panose="020B0502040204020203" pitchFamily="34" charset="0"/>
              </a:rPr>
              <a:t>Dean - Faculty of Engineering, Head</a:t>
            </a:r>
            <a:endParaRPr lang="en-US" sz="1400" dirty="0">
              <a:solidFill>
                <a:schemeClr val="accent5">
                  <a:lumMod val="75000"/>
                </a:schemeClr>
              </a:solidFill>
            </a:endParaRPr>
          </a:p>
        </p:txBody>
      </p:sp>
      <p:sp>
        <p:nvSpPr>
          <p:cNvPr id="2" name="Footer Placeholder 1">
            <a:extLst>
              <a:ext uri="{FF2B5EF4-FFF2-40B4-BE49-F238E27FC236}">
                <a16:creationId xmlns:a16="http://schemas.microsoft.com/office/drawing/2014/main" id="{CF9772A2-2B4F-F339-C787-B272CE0FF3F5}"/>
              </a:ext>
            </a:extLst>
          </p:cNvPr>
          <p:cNvSpPr>
            <a:spLocks noGrp="1"/>
          </p:cNvSpPr>
          <p:nvPr>
            <p:ph type="ftr" sz="quarter" idx="11"/>
          </p:nvPr>
        </p:nvSpPr>
        <p:spPr/>
        <p:txBody>
          <a:bodyPr/>
          <a:lstStyle/>
          <a:p>
            <a:r>
              <a:rPr lang="en-US" dirty="0" smtClean="0"/>
              <a:t>Ronit Bhadania</a:t>
            </a:r>
            <a:endParaRPr lang="en-US" dirty="0"/>
          </a:p>
        </p:txBody>
      </p:sp>
      <p:sp>
        <p:nvSpPr>
          <p:cNvPr id="3" name="Slide Number Placeholder 2">
            <a:extLst>
              <a:ext uri="{FF2B5EF4-FFF2-40B4-BE49-F238E27FC236}">
                <a16:creationId xmlns:a16="http://schemas.microsoft.com/office/drawing/2014/main" id="{511CA7BD-A8B9-49B1-C0E0-31B16D2428E2}"/>
              </a:ext>
            </a:extLst>
          </p:cNvPr>
          <p:cNvSpPr>
            <a:spLocks noGrp="1"/>
          </p:cNvSpPr>
          <p:nvPr>
            <p:ph type="sldNum" sz="quarter" idx="12"/>
          </p:nvPr>
        </p:nvSpPr>
        <p:spPr/>
        <p:txBody>
          <a:bodyPr/>
          <a:lstStyle/>
          <a:p>
            <a:fld id="{B27AE7D9-6458-7448-B055-3EE0D308DAE3}" type="slidenum">
              <a:rPr lang="en-US" smtClean="0"/>
              <a:t>4</a:t>
            </a:fld>
            <a:endParaRPr lang="en-US" dirty="0"/>
          </a:p>
        </p:txBody>
      </p:sp>
    </p:spTree>
    <p:extLst>
      <p:ext uri="{BB962C8B-B14F-4D97-AF65-F5344CB8AC3E}">
        <p14:creationId xmlns:p14="http://schemas.microsoft.com/office/powerpoint/2010/main" val="1704488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strips(downLeft)">
                                      <p:cBhvr>
                                        <p:cTn id="7" dur="500"/>
                                        <p:tgtEl>
                                          <p:spTgt spid="3074"/>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076"/>
                                        </p:tgtEl>
                                        <p:attrNameLst>
                                          <p:attrName>style.visibility</p:attrName>
                                        </p:attrNameLst>
                                      </p:cBhvr>
                                      <p:to>
                                        <p:strVal val="visible"/>
                                      </p:to>
                                    </p:set>
                                    <p:animEffect transition="in" filter="strips(downLeft)">
                                      <p:cBhvr>
                                        <p:cTn id="12" dur="500"/>
                                        <p:tgtEl>
                                          <p:spTgt spid="3076"/>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3078"/>
                                        </p:tgtEl>
                                        <p:attrNameLst>
                                          <p:attrName>style.visibility</p:attrName>
                                        </p:attrNameLst>
                                      </p:cBhvr>
                                      <p:to>
                                        <p:strVal val="visible"/>
                                      </p:to>
                                    </p:set>
                                    <p:animEffect transition="in" filter="strips(downLeft)">
                                      <p:cBhvr>
                                        <p:cTn id="17" dur="500"/>
                                        <p:tgtEl>
                                          <p:spTgt spid="307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ppt_x"/>
                                          </p:val>
                                        </p:tav>
                                        <p:tav tm="100000">
                                          <p:val>
                                            <p:strVal val="#ppt_x"/>
                                          </p:val>
                                        </p:tav>
                                      </p:tavLst>
                                    </p:anim>
                                    <p:anim calcmode="lin" valueType="num">
                                      <p:cBhvr additive="base">
                                        <p:cTn id="2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additive="base">
                                        <p:cTn id="28" dur="500" fill="hold"/>
                                        <p:tgtEl>
                                          <p:spTgt spid="6"/>
                                        </p:tgtEl>
                                        <p:attrNameLst>
                                          <p:attrName>ppt_x</p:attrName>
                                        </p:attrNameLst>
                                      </p:cBhvr>
                                      <p:tavLst>
                                        <p:tav tm="0">
                                          <p:val>
                                            <p:strVal val="#ppt_x"/>
                                          </p:val>
                                        </p:tav>
                                        <p:tav tm="100000">
                                          <p:val>
                                            <p:strVal val="#ppt_x"/>
                                          </p:val>
                                        </p:tav>
                                      </p:tavLst>
                                    </p:anim>
                                    <p:anim calcmode="lin" valueType="num">
                                      <p:cBhvr additive="base">
                                        <p:cTn id="2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8"/>
                                        </p:tgtEl>
                                        <p:attrNameLst>
                                          <p:attrName>style.visibility</p:attrName>
                                        </p:attrNameLst>
                                      </p:cBhvr>
                                      <p:to>
                                        <p:strVal val="visible"/>
                                      </p:to>
                                    </p:set>
                                    <p:anim calcmode="lin" valueType="num">
                                      <p:cBhvr additive="base">
                                        <p:cTn id="34" dur="500" fill="hold"/>
                                        <p:tgtEl>
                                          <p:spTgt spid="8"/>
                                        </p:tgtEl>
                                        <p:attrNameLst>
                                          <p:attrName>ppt_x</p:attrName>
                                        </p:attrNameLst>
                                      </p:cBhvr>
                                      <p:tavLst>
                                        <p:tav tm="0">
                                          <p:val>
                                            <p:strVal val="#ppt_x"/>
                                          </p:val>
                                        </p:tav>
                                        <p:tav tm="100000">
                                          <p:val>
                                            <p:strVal val="#ppt_x"/>
                                          </p:val>
                                        </p:tav>
                                      </p:tavLst>
                                    </p:anim>
                                    <p:anim calcmode="lin" valueType="num">
                                      <p:cBhvr additive="base">
                                        <p:cTn id="3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B0929-181F-F1EE-9113-9BAA1873A5E9}"/>
              </a:ext>
            </a:extLst>
          </p:cNvPr>
          <p:cNvSpPr>
            <a:spLocks noGrp="1"/>
          </p:cNvSpPr>
          <p:nvPr>
            <p:ph type="title"/>
          </p:nvPr>
        </p:nvSpPr>
        <p:spPr>
          <a:xfrm>
            <a:off x="236034" y="365126"/>
            <a:ext cx="10515600" cy="538124"/>
          </a:xfrm>
        </p:spPr>
        <p:txBody>
          <a:bodyPr>
            <a:normAutofit fontScale="90000"/>
          </a:bodyPr>
          <a:lstStyle/>
          <a:p>
            <a:r>
              <a:rPr lang="en-IN" b="1" i="0" u="none" strike="noStrike" dirty="0">
                <a:solidFill>
                  <a:srgbClr val="333333"/>
                </a:solidFill>
                <a:effectLst/>
                <a:latin typeface="Work Sans" pitchFamily="2" charset="77"/>
              </a:rPr>
              <a:t>BoS - Mechanical Engineering</a:t>
            </a:r>
            <a:r>
              <a:rPr lang="en-IN" b="0" i="0" u="none" strike="noStrike" dirty="0">
                <a:solidFill>
                  <a:srgbClr val="333333"/>
                </a:solidFill>
                <a:effectLst/>
                <a:latin typeface="Work Sans" pitchFamily="2" charset="77"/>
              </a:rPr>
              <a:t/>
            </a:r>
            <a:br>
              <a:rPr lang="en-IN" b="0" i="0" u="none" strike="noStrike" dirty="0">
                <a:solidFill>
                  <a:srgbClr val="333333"/>
                </a:solidFill>
                <a:effectLst/>
                <a:latin typeface="Work Sans" pitchFamily="2" charset="77"/>
              </a:rPr>
            </a:br>
            <a:endParaRPr lang="en-US" dirty="0"/>
          </a:p>
        </p:txBody>
      </p:sp>
      <p:graphicFrame>
        <p:nvGraphicFramePr>
          <p:cNvPr id="5" name="Table 4">
            <a:extLst>
              <a:ext uri="{FF2B5EF4-FFF2-40B4-BE49-F238E27FC236}">
                <a16:creationId xmlns:a16="http://schemas.microsoft.com/office/drawing/2014/main" id="{0E937742-D5E0-F309-0540-2467BBF7E5A6}"/>
              </a:ext>
            </a:extLst>
          </p:cNvPr>
          <p:cNvGraphicFramePr>
            <a:graphicFrameLocks noGrp="1"/>
          </p:cNvGraphicFramePr>
          <p:nvPr>
            <p:extLst>
              <p:ext uri="{D42A27DB-BD31-4B8C-83A1-F6EECF244321}">
                <p14:modId xmlns:p14="http://schemas.microsoft.com/office/powerpoint/2010/main" val="3912732373"/>
              </p:ext>
            </p:extLst>
          </p:nvPr>
        </p:nvGraphicFramePr>
        <p:xfrm>
          <a:off x="315574" y="791737"/>
          <a:ext cx="8393906" cy="686036"/>
        </p:xfrm>
        <a:graphic>
          <a:graphicData uri="http://schemas.openxmlformats.org/drawingml/2006/table">
            <a:tbl>
              <a:tblPr/>
              <a:tblGrid>
                <a:gridCol w="381000">
                  <a:extLst>
                    <a:ext uri="{9D8B030D-6E8A-4147-A177-3AD203B41FA5}">
                      <a16:colId xmlns:a16="http://schemas.microsoft.com/office/drawing/2014/main" val="990964509"/>
                    </a:ext>
                  </a:extLst>
                </a:gridCol>
                <a:gridCol w="6869906">
                  <a:extLst>
                    <a:ext uri="{9D8B030D-6E8A-4147-A177-3AD203B41FA5}">
                      <a16:colId xmlns:a16="http://schemas.microsoft.com/office/drawing/2014/main" val="1727735268"/>
                    </a:ext>
                  </a:extLst>
                </a:gridCol>
                <a:gridCol w="1143000">
                  <a:extLst>
                    <a:ext uri="{9D8B030D-6E8A-4147-A177-3AD203B41FA5}">
                      <a16:colId xmlns:a16="http://schemas.microsoft.com/office/drawing/2014/main" val="3281860583"/>
                    </a:ext>
                  </a:extLst>
                </a:gridCol>
              </a:tblGrid>
              <a:tr h="686036">
                <a:tc>
                  <a:txBody>
                    <a:bodyPr/>
                    <a:lstStyle/>
                    <a:p>
                      <a:pPr algn="ctr" fontAlgn="b"/>
                      <a:r>
                        <a:rPr lang="en-IN">
                          <a:effectLst/>
                        </a:rPr>
                        <a:t>Sr.</a:t>
                      </a:r>
                    </a:p>
                  </a:txBody>
                  <a:tcPr anchor="b">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19050" cap="flat" cmpd="sng" algn="ctr">
                      <a:solidFill>
                        <a:srgbClr val="DEE2E6"/>
                      </a:solidFill>
                      <a:prstDash val="solid"/>
                      <a:round/>
                      <a:headEnd type="none" w="med" len="med"/>
                      <a:tailEnd type="none" w="med" len="med"/>
                    </a:lnB>
                    <a:solidFill>
                      <a:srgbClr val="F5F5F5"/>
                    </a:solidFill>
                  </a:tcPr>
                </a:tc>
                <a:tc>
                  <a:txBody>
                    <a:bodyPr/>
                    <a:lstStyle/>
                    <a:p>
                      <a:pPr algn="l" fontAlgn="b"/>
                      <a:r>
                        <a:rPr lang="en-IN">
                          <a:effectLst/>
                        </a:rPr>
                        <a:t>Member</a:t>
                      </a:r>
                    </a:p>
                  </a:txBody>
                  <a:tcPr anchor="b">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19050" cap="flat" cmpd="sng" algn="ctr">
                      <a:solidFill>
                        <a:srgbClr val="DEE2E6"/>
                      </a:solidFill>
                      <a:prstDash val="solid"/>
                      <a:round/>
                      <a:headEnd type="none" w="med" len="med"/>
                      <a:tailEnd type="none" w="med" len="med"/>
                    </a:lnB>
                    <a:solidFill>
                      <a:srgbClr val="F5F5F5"/>
                    </a:solidFill>
                  </a:tcPr>
                </a:tc>
                <a:tc>
                  <a:txBody>
                    <a:bodyPr/>
                    <a:lstStyle/>
                    <a:p>
                      <a:pPr algn="l" fontAlgn="b"/>
                      <a:r>
                        <a:rPr lang="en-IN" dirty="0">
                          <a:effectLst/>
                        </a:rPr>
                        <a:t>Designation</a:t>
                      </a:r>
                    </a:p>
                  </a:txBody>
                  <a:tcPr anchor="b">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19050" cap="flat" cmpd="sng" algn="ctr">
                      <a:solidFill>
                        <a:srgbClr val="DEE2E6"/>
                      </a:solidFill>
                      <a:prstDash val="solid"/>
                      <a:round/>
                      <a:headEnd type="none" w="med" len="med"/>
                      <a:tailEnd type="none" w="med" len="med"/>
                    </a:lnB>
                    <a:solidFill>
                      <a:srgbClr val="F5F5F5"/>
                    </a:solidFill>
                  </a:tcPr>
                </a:tc>
                <a:extLst>
                  <a:ext uri="{0D108BD9-81ED-4DB2-BD59-A6C34878D82A}">
                    <a16:rowId xmlns:a16="http://schemas.microsoft.com/office/drawing/2014/main" val="1170785670"/>
                  </a:ext>
                </a:extLst>
              </a:tr>
            </a:tbl>
          </a:graphicData>
        </a:graphic>
      </p:graphicFrame>
      <p:graphicFrame>
        <p:nvGraphicFramePr>
          <p:cNvPr id="6" name="Table 5">
            <a:extLst>
              <a:ext uri="{FF2B5EF4-FFF2-40B4-BE49-F238E27FC236}">
                <a16:creationId xmlns:a16="http://schemas.microsoft.com/office/drawing/2014/main" id="{BB5F892A-E43F-45F9-53E9-467DDE1326B5}"/>
              </a:ext>
            </a:extLst>
          </p:cNvPr>
          <p:cNvGraphicFramePr>
            <a:graphicFrameLocks noGrp="1"/>
          </p:cNvGraphicFramePr>
          <p:nvPr>
            <p:extLst>
              <p:ext uri="{D42A27DB-BD31-4B8C-83A1-F6EECF244321}">
                <p14:modId xmlns:p14="http://schemas.microsoft.com/office/powerpoint/2010/main" val="1461822020"/>
              </p:ext>
            </p:extLst>
          </p:nvPr>
        </p:nvGraphicFramePr>
        <p:xfrm>
          <a:off x="236034" y="1584344"/>
          <a:ext cx="8393907" cy="640080"/>
        </p:xfrm>
        <a:graphic>
          <a:graphicData uri="http://schemas.openxmlformats.org/drawingml/2006/table">
            <a:tbl>
              <a:tblPr/>
              <a:tblGrid>
                <a:gridCol w="2797969">
                  <a:extLst>
                    <a:ext uri="{9D8B030D-6E8A-4147-A177-3AD203B41FA5}">
                      <a16:colId xmlns:a16="http://schemas.microsoft.com/office/drawing/2014/main" val="2822987165"/>
                    </a:ext>
                  </a:extLst>
                </a:gridCol>
                <a:gridCol w="2797969">
                  <a:extLst>
                    <a:ext uri="{9D8B030D-6E8A-4147-A177-3AD203B41FA5}">
                      <a16:colId xmlns:a16="http://schemas.microsoft.com/office/drawing/2014/main" val="506282383"/>
                    </a:ext>
                  </a:extLst>
                </a:gridCol>
                <a:gridCol w="2797969">
                  <a:extLst>
                    <a:ext uri="{9D8B030D-6E8A-4147-A177-3AD203B41FA5}">
                      <a16:colId xmlns:a16="http://schemas.microsoft.com/office/drawing/2014/main" val="3000102498"/>
                    </a:ext>
                  </a:extLst>
                </a:gridCol>
              </a:tblGrid>
              <a:tr h="0">
                <a:tc>
                  <a:txBody>
                    <a:bodyPr/>
                    <a:lstStyle/>
                    <a:p>
                      <a:pPr algn="ctr" fontAlgn="t"/>
                      <a:r>
                        <a:rPr lang="en-IN" dirty="0">
                          <a:effectLst/>
                        </a:rPr>
                        <a:t>1</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tc>
                  <a:txBody>
                    <a:bodyPr/>
                    <a:lstStyle/>
                    <a:p>
                      <a:pPr fontAlgn="t"/>
                      <a:r>
                        <a:rPr lang="en-IN" b="1">
                          <a:effectLst/>
                        </a:rPr>
                        <a:t>Dr. Jignasa Mehta</a:t>
                      </a:r>
                      <a:br>
                        <a:rPr lang="en-IN" b="1">
                          <a:effectLst/>
                        </a:rPr>
                      </a:br>
                      <a:r>
                        <a:rPr lang="en-IN" b="1" i="1">
                          <a:effectLst/>
                        </a:rPr>
                        <a:t>Dean, DIET</a:t>
                      </a:r>
                      <a:endParaRPr lang="en-IN" b="1">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tc>
                  <a:txBody>
                    <a:bodyPr/>
                    <a:lstStyle/>
                    <a:p>
                      <a:pPr fontAlgn="t"/>
                      <a:r>
                        <a:rPr lang="en-IN" dirty="0">
                          <a:effectLst/>
                        </a:rPr>
                        <a:t>Chairperson</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extLst>
                  <a:ext uri="{0D108BD9-81ED-4DB2-BD59-A6C34878D82A}">
                    <a16:rowId xmlns:a16="http://schemas.microsoft.com/office/drawing/2014/main" val="4130057810"/>
                  </a:ext>
                </a:extLst>
              </a:tr>
            </a:tbl>
          </a:graphicData>
        </a:graphic>
      </p:graphicFrame>
      <p:graphicFrame>
        <p:nvGraphicFramePr>
          <p:cNvPr id="7" name="Table 6">
            <a:extLst>
              <a:ext uri="{FF2B5EF4-FFF2-40B4-BE49-F238E27FC236}">
                <a16:creationId xmlns:a16="http://schemas.microsoft.com/office/drawing/2014/main" id="{66D6F099-DD02-3C63-B289-6B1B3D0295DD}"/>
              </a:ext>
            </a:extLst>
          </p:cNvPr>
          <p:cNvGraphicFramePr>
            <a:graphicFrameLocks noGrp="1"/>
          </p:cNvGraphicFramePr>
          <p:nvPr>
            <p:extLst>
              <p:ext uri="{D42A27DB-BD31-4B8C-83A1-F6EECF244321}">
                <p14:modId xmlns:p14="http://schemas.microsoft.com/office/powerpoint/2010/main" val="2586033665"/>
              </p:ext>
            </p:extLst>
          </p:nvPr>
        </p:nvGraphicFramePr>
        <p:xfrm>
          <a:off x="236034" y="2347722"/>
          <a:ext cx="9263325" cy="914400"/>
        </p:xfrm>
        <a:graphic>
          <a:graphicData uri="http://schemas.openxmlformats.org/drawingml/2006/table">
            <a:tbl>
              <a:tblPr/>
              <a:tblGrid>
                <a:gridCol w="3087775">
                  <a:extLst>
                    <a:ext uri="{9D8B030D-6E8A-4147-A177-3AD203B41FA5}">
                      <a16:colId xmlns:a16="http://schemas.microsoft.com/office/drawing/2014/main" val="908467382"/>
                    </a:ext>
                  </a:extLst>
                </a:gridCol>
                <a:gridCol w="3087775">
                  <a:extLst>
                    <a:ext uri="{9D8B030D-6E8A-4147-A177-3AD203B41FA5}">
                      <a16:colId xmlns:a16="http://schemas.microsoft.com/office/drawing/2014/main" val="4022950769"/>
                    </a:ext>
                  </a:extLst>
                </a:gridCol>
                <a:gridCol w="3087775">
                  <a:extLst>
                    <a:ext uri="{9D8B030D-6E8A-4147-A177-3AD203B41FA5}">
                      <a16:colId xmlns:a16="http://schemas.microsoft.com/office/drawing/2014/main" val="3819215088"/>
                    </a:ext>
                  </a:extLst>
                </a:gridCol>
              </a:tblGrid>
              <a:tr h="0">
                <a:tc>
                  <a:txBody>
                    <a:bodyPr/>
                    <a:lstStyle/>
                    <a:p>
                      <a:pPr algn="ctr" fontAlgn="t"/>
                      <a:r>
                        <a:rPr lang="en-IN" dirty="0">
                          <a:effectLst/>
                        </a:rPr>
                        <a:t>2</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tc>
                  <a:txBody>
                    <a:bodyPr/>
                    <a:lstStyle/>
                    <a:p>
                      <a:pPr fontAlgn="t"/>
                      <a:r>
                        <a:rPr lang="en-IN" b="1">
                          <a:effectLst/>
                        </a:rPr>
                        <a:t>Dr. Hiren Joshi</a:t>
                      </a:r>
                      <a:br>
                        <a:rPr lang="en-IN" b="1">
                          <a:effectLst/>
                        </a:rPr>
                      </a:br>
                      <a:r>
                        <a:rPr lang="en-IN" b="1" i="1">
                          <a:effectLst/>
                        </a:rPr>
                        <a:t>Associate Professor, Government Engineering College, Rajkot</a:t>
                      </a:r>
                      <a:endParaRPr lang="en-IN" b="1">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tc>
                  <a:txBody>
                    <a:bodyPr/>
                    <a:lstStyle/>
                    <a:p>
                      <a:pPr fontAlgn="t"/>
                      <a:r>
                        <a:rPr lang="en-IN" dirty="0">
                          <a:effectLst/>
                        </a:rPr>
                        <a:t>Member</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extLst>
                  <a:ext uri="{0D108BD9-81ED-4DB2-BD59-A6C34878D82A}">
                    <a16:rowId xmlns:a16="http://schemas.microsoft.com/office/drawing/2014/main" val="3953905141"/>
                  </a:ext>
                </a:extLst>
              </a:tr>
            </a:tbl>
          </a:graphicData>
        </a:graphic>
      </p:graphicFrame>
      <p:graphicFrame>
        <p:nvGraphicFramePr>
          <p:cNvPr id="8" name="Table 7">
            <a:extLst>
              <a:ext uri="{FF2B5EF4-FFF2-40B4-BE49-F238E27FC236}">
                <a16:creationId xmlns:a16="http://schemas.microsoft.com/office/drawing/2014/main" id="{A579B9EB-DC25-2B5E-ECB1-DE1156B79C9A}"/>
              </a:ext>
            </a:extLst>
          </p:cNvPr>
          <p:cNvGraphicFramePr>
            <a:graphicFrameLocks noGrp="1"/>
          </p:cNvGraphicFramePr>
          <p:nvPr>
            <p:extLst>
              <p:ext uri="{D42A27DB-BD31-4B8C-83A1-F6EECF244321}">
                <p14:modId xmlns:p14="http://schemas.microsoft.com/office/powerpoint/2010/main" val="835888564"/>
              </p:ext>
            </p:extLst>
          </p:nvPr>
        </p:nvGraphicFramePr>
        <p:xfrm>
          <a:off x="236033" y="3659740"/>
          <a:ext cx="8393907" cy="914400"/>
        </p:xfrm>
        <a:graphic>
          <a:graphicData uri="http://schemas.openxmlformats.org/drawingml/2006/table">
            <a:tbl>
              <a:tblPr/>
              <a:tblGrid>
                <a:gridCol w="2797969">
                  <a:extLst>
                    <a:ext uri="{9D8B030D-6E8A-4147-A177-3AD203B41FA5}">
                      <a16:colId xmlns:a16="http://schemas.microsoft.com/office/drawing/2014/main" val="3051792146"/>
                    </a:ext>
                  </a:extLst>
                </a:gridCol>
                <a:gridCol w="2797969">
                  <a:extLst>
                    <a:ext uri="{9D8B030D-6E8A-4147-A177-3AD203B41FA5}">
                      <a16:colId xmlns:a16="http://schemas.microsoft.com/office/drawing/2014/main" val="1142699680"/>
                    </a:ext>
                  </a:extLst>
                </a:gridCol>
                <a:gridCol w="2797969">
                  <a:extLst>
                    <a:ext uri="{9D8B030D-6E8A-4147-A177-3AD203B41FA5}">
                      <a16:colId xmlns:a16="http://schemas.microsoft.com/office/drawing/2014/main" val="691857053"/>
                    </a:ext>
                  </a:extLst>
                </a:gridCol>
              </a:tblGrid>
              <a:tr h="0">
                <a:tc>
                  <a:txBody>
                    <a:bodyPr/>
                    <a:lstStyle/>
                    <a:p>
                      <a:pPr algn="ctr" fontAlgn="t"/>
                      <a:r>
                        <a:rPr lang="en-IN">
                          <a:effectLst/>
                        </a:rPr>
                        <a:t>3</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tc>
                  <a:txBody>
                    <a:bodyPr/>
                    <a:lstStyle/>
                    <a:p>
                      <a:pPr fontAlgn="t"/>
                      <a:r>
                        <a:rPr lang="en-IN" b="1" dirty="0" err="1">
                          <a:effectLst/>
                        </a:rPr>
                        <a:t>Dr.</a:t>
                      </a:r>
                      <a:r>
                        <a:rPr lang="en-IN" b="1" dirty="0">
                          <a:effectLst/>
                        </a:rPr>
                        <a:t> Dipesh </a:t>
                      </a:r>
                      <a:r>
                        <a:rPr lang="en-IN" b="1" dirty="0" err="1">
                          <a:effectLst/>
                        </a:rPr>
                        <a:t>Kundaliya</a:t>
                      </a:r>
                      <a:r>
                        <a:rPr lang="en-IN" b="1" dirty="0">
                          <a:effectLst/>
                        </a:rPr>
                        <a:t/>
                      </a:r>
                      <a:br>
                        <a:rPr lang="en-IN" b="1" dirty="0">
                          <a:effectLst/>
                        </a:rPr>
                      </a:br>
                      <a:r>
                        <a:rPr lang="en-IN" b="1" i="1" dirty="0">
                          <a:effectLst/>
                        </a:rPr>
                        <a:t>Assistant Professor, VVP Engineering College, Rajkot.</a:t>
                      </a:r>
                      <a:endParaRPr lang="en-IN" b="1" dirty="0">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tc>
                  <a:txBody>
                    <a:bodyPr/>
                    <a:lstStyle/>
                    <a:p>
                      <a:pPr fontAlgn="t"/>
                      <a:r>
                        <a:rPr lang="en-IN" dirty="0">
                          <a:effectLst/>
                        </a:rPr>
                        <a:t>Member</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extLst>
                  <a:ext uri="{0D108BD9-81ED-4DB2-BD59-A6C34878D82A}">
                    <a16:rowId xmlns:a16="http://schemas.microsoft.com/office/drawing/2014/main" val="3753511328"/>
                  </a:ext>
                </a:extLst>
              </a:tr>
            </a:tbl>
          </a:graphicData>
        </a:graphic>
      </p:graphicFrame>
      <p:graphicFrame>
        <p:nvGraphicFramePr>
          <p:cNvPr id="9" name="Table 8">
            <a:extLst>
              <a:ext uri="{FF2B5EF4-FFF2-40B4-BE49-F238E27FC236}">
                <a16:creationId xmlns:a16="http://schemas.microsoft.com/office/drawing/2014/main" id="{A7B5664A-E0C4-6D6D-7C47-71D14487519A}"/>
              </a:ext>
            </a:extLst>
          </p:cNvPr>
          <p:cNvGraphicFramePr>
            <a:graphicFrameLocks noGrp="1"/>
          </p:cNvGraphicFramePr>
          <p:nvPr>
            <p:extLst>
              <p:ext uri="{D42A27DB-BD31-4B8C-83A1-F6EECF244321}">
                <p14:modId xmlns:p14="http://schemas.microsoft.com/office/powerpoint/2010/main" val="938947199"/>
              </p:ext>
            </p:extLst>
          </p:nvPr>
        </p:nvGraphicFramePr>
        <p:xfrm>
          <a:off x="236032" y="4980914"/>
          <a:ext cx="8393907" cy="914400"/>
        </p:xfrm>
        <a:graphic>
          <a:graphicData uri="http://schemas.openxmlformats.org/drawingml/2006/table">
            <a:tbl>
              <a:tblPr/>
              <a:tblGrid>
                <a:gridCol w="2797969">
                  <a:extLst>
                    <a:ext uri="{9D8B030D-6E8A-4147-A177-3AD203B41FA5}">
                      <a16:colId xmlns:a16="http://schemas.microsoft.com/office/drawing/2014/main" val="1454845979"/>
                    </a:ext>
                  </a:extLst>
                </a:gridCol>
                <a:gridCol w="2797969">
                  <a:extLst>
                    <a:ext uri="{9D8B030D-6E8A-4147-A177-3AD203B41FA5}">
                      <a16:colId xmlns:a16="http://schemas.microsoft.com/office/drawing/2014/main" val="3523643243"/>
                    </a:ext>
                  </a:extLst>
                </a:gridCol>
                <a:gridCol w="2797969">
                  <a:extLst>
                    <a:ext uri="{9D8B030D-6E8A-4147-A177-3AD203B41FA5}">
                      <a16:colId xmlns:a16="http://schemas.microsoft.com/office/drawing/2014/main" val="1278623609"/>
                    </a:ext>
                  </a:extLst>
                </a:gridCol>
              </a:tblGrid>
              <a:tr h="0">
                <a:tc>
                  <a:txBody>
                    <a:bodyPr/>
                    <a:lstStyle/>
                    <a:p>
                      <a:pPr algn="ctr" fontAlgn="t"/>
                      <a:r>
                        <a:rPr lang="en-IN" dirty="0">
                          <a:effectLst/>
                        </a:rPr>
                        <a:t>4</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tc>
                  <a:txBody>
                    <a:bodyPr/>
                    <a:lstStyle/>
                    <a:p>
                      <a:pPr fontAlgn="t"/>
                      <a:r>
                        <a:rPr lang="en-IN" b="1">
                          <a:effectLst/>
                        </a:rPr>
                        <a:t>Mr. Abhishek Suchak</a:t>
                      </a:r>
                      <a:br>
                        <a:rPr lang="en-IN" b="1">
                          <a:effectLst/>
                        </a:rPr>
                      </a:br>
                      <a:r>
                        <a:rPr lang="en-IN" b="1" i="1">
                          <a:effectLst/>
                        </a:rPr>
                        <a:t>Scientist-C &amp; Centre In-charge</a:t>
                      </a:r>
                      <a:endParaRPr lang="en-IN" b="1">
                        <a:effectLst/>
                      </a:endParaRP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tc>
                  <a:txBody>
                    <a:bodyPr/>
                    <a:lstStyle/>
                    <a:p>
                      <a:pPr fontAlgn="t"/>
                      <a:r>
                        <a:rPr lang="en-IN" dirty="0">
                          <a:effectLst/>
                        </a:rPr>
                        <a:t>Member</a:t>
                      </a:r>
                    </a:p>
                  </a:txBody>
                  <a:tcPr>
                    <a:lnL w="9525" cap="flat" cmpd="sng" algn="ctr">
                      <a:solidFill>
                        <a:srgbClr val="DEE2E6"/>
                      </a:solidFill>
                      <a:prstDash val="solid"/>
                      <a:round/>
                      <a:headEnd type="none" w="med" len="med"/>
                      <a:tailEnd type="none" w="med" len="med"/>
                    </a:lnL>
                    <a:lnR w="9525" cap="flat" cmpd="sng" algn="ctr">
                      <a:solidFill>
                        <a:srgbClr val="DEE2E6"/>
                      </a:solidFill>
                      <a:prstDash val="solid"/>
                      <a:round/>
                      <a:headEnd type="none" w="med" len="med"/>
                      <a:tailEnd type="none" w="med" len="med"/>
                    </a:lnR>
                    <a:lnT w="9525" cap="flat" cmpd="sng" algn="ctr">
                      <a:solidFill>
                        <a:srgbClr val="DEE2E6"/>
                      </a:solidFill>
                      <a:prstDash val="solid"/>
                      <a:round/>
                      <a:headEnd type="none" w="med" len="med"/>
                      <a:tailEnd type="none" w="med" len="med"/>
                    </a:lnT>
                    <a:lnB w="9525" cap="flat" cmpd="sng" algn="ctr">
                      <a:solidFill>
                        <a:srgbClr val="DEE2E6"/>
                      </a:solidFill>
                      <a:prstDash val="solid"/>
                      <a:round/>
                      <a:headEnd type="none" w="med" len="med"/>
                      <a:tailEnd type="none" w="med" len="med"/>
                    </a:lnB>
                    <a:noFill/>
                  </a:tcPr>
                </a:tc>
                <a:extLst>
                  <a:ext uri="{0D108BD9-81ED-4DB2-BD59-A6C34878D82A}">
                    <a16:rowId xmlns:a16="http://schemas.microsoft.com/office/drawing/2014/main" val="646954029"/>
                  </a:ext>
                </a:extLst>
              </a:tr>
            </a:tbl>
          </a:graphicData>
        </a:graphic>
      </p:graphicFrame>
      <p:sp>
        <p:nvSpPr>
          <p:cNvPr id="3" name="Footer Placeholder 2">
            <a:extLst>
              <a:ext uri="{FF2B5EF4-FFF2-40B4-BE49-F238E27FC236}">
                <a16:creationId xmlns:a16="http://schemas.microsoft.com/office/drawing/2014/main" id="{39F91104-C90C-2888-1260-869A3A5A2F93}"/>
              </a:ext>
            </a:extLst>
          </p:cNvPr>
          <p:cNvSpPr>
            <a:spLocks noGrp="1"/>
          </p:cNvSpPr>
          <p:nvPr>
            <p:ph type="ftr" sz="quarter" idx="11"/>
          </p:nvPr>
        </p:nvSpPr>
        <p:spPr/>
        <p:txBody>
          <a:bodyPr/>
          <a:lstStyle/>
          <a:p>
            <a:r>
              <a:rPr lang="en-US" dirty="0" smtClean="0"/>
              <a:t>Ronit Bhadania</a:t>
            </a:r>
            <a:endParaRPr lang="en-US" dirty="0"/>
          </a:p>
          <a:p>
            <a:endParaRPr lang="en-US" dirty="0"/>
          </a:p>
        </p:txBody>
      </p:sp>
      <p:sp>
        <p:nvSpPr>
          <p:cNvPr id="4" name="Slide Number Placeholder 3">
            <a:extLst>
              <a:ext uri="{FF2B5EF4-FFF2-40B4-BE49-F238E27FC236}">
                <a16:creationId xmlns:a16="http://schemas.microsoft.com/office/drawing/2014/main" id="{CC0C9114-5AC0-6019-83FA-DF5CB7B925DD}"/>
              </a:ext>
            </a:extLst>
          </p:cNvPr>
          <p:cNvSpPr>
            <a:spLocks noGrp="1"/>
          </p:cNvSpPr>
          <p:nvPr>
            <p:ph type="sldNum" sz="quarter" idx="12"/>
          </p:nvPr>
        </p:nvSpPr>
        <p:spPr/>
        <p:txBody>
          <a:bodyPr/>
          <a:lstStyle/>
          <a:p>
            <a:fld id="{B27AE7D9-6458-7448-B055-3EE0D308DAE3}" type="slidenum">
              <a:rPr lang="en-US" smtClean="0"/>
              <a:t>5</a:t>
            </a:fld>
            <a:endParaRPr lang="en-US" dirty="0"/>
          </a:p>
        </p:txBody>
      </p:sp>
    </p:spTree>
    <p:extLst>
      <p:ext uri="{BB962C8B-B14F-4D97-AF65-F5344CB8AC3E}">
        <p14:creationId xmlns:p14="http://schemas.microsoft.com/office/powerpoint/2010/main" val="3603842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randombar(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wheel(1)">
                                      <p:cBhvr>
                                        <p:cTn id="28"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58A06-496E-25CE-5367-02B39E9C8FCD}"/>
              </a:ext>
            </a:extLst>
          </p:cNvPr>
          <p:cNvSpPr>
            <a:spLocks noGrp="1"/>
          </p:cNvSpPr>
          <p:nvPr>
            <p:ph type="title"/>
          </p:nvPr>
        </p:nvSpPr>
        <p:spPr>
          <a:xfrm>
            <a:off x="913774" y="310741"/>
            <a:ext cx="10364451" cy="1596177"/>
          </a:xfrm>
        </p:spPr>
        <p:txBody>
          <a:bodyPr/>
          <a:lstStyle/>
          <a:p>
            <a:pPr algn="ctr"/>
            <a:r>
              <a:rPr lang="en-US" b="1" dirty="0">
                <a:latin typeface="Colonna MT" pitchFamily="82" charset="77"/>
              </a:rPr>
              <a:t>Programs Offered</a:t>
            </a:r>
          </a:p>
        </p:txBody>
      </p:sp>
      <p:sp>
        <p:nvSpPr>
          <p:cNvPr id="4" name="TextBox 3">
            <a:extLst>
              <a:ext uri="{FF2B5EF4-FFF2-40B4-BE49-F238E27FC236}">
                <a16:creationId xmlns:a16="http://schemas.microsoft.com/office/drawing/2014/main" id="{B55333BF-F61D-8F10-194C-AE942742FA0E}"/>
              </a:ext>
            </a:extLst>
          </p:cNvPr>
          <p:cNvSpPr txBox="1"/>
          <p:nvPr/>
        </p:nvSpPr>
        <p:spPr>
          <a:xfrm>
            <a:off x="5718718" y="2130194"/>
            <a:ext cx="6473282" cy="2800767"/>
          </a:xfrm>
          <a:prstGeom prst="rect">
            <a:avLst/>
          </a:prstGeom>
          <a:noFill/>
        </p:spPr>
        <p:txBody>
          <a:bodyPr wrap="square">
            <a:spAutoFit/>
          </a:bodyPr>
          <a:lstStyle/>
          <a:p>
            <a:pPr algn="ctr"/>
            <a:r>
              <a:rPr lang="en-IN" sz="2800" b="1" i="0" u="none" strike="noStrike" dirty="0">
                <a:effectLst/>
                <a:latin typeface="Work Sans" pitchFamily="2" charset="77"/>
              </a:rPr>
              <a:t>Diploma (After 10</a:t>
            </a:r>
            <a:r>
              <a:rPr lang="en-IN" sz="2800" b="1" i="0" u="none" strike="noStrike" baseline="30000" dirty="0">
                <a:effectLst/>
                <a:latin typeface="Work Sans" pitchFamily="2" charset="77"/>
              </a:rPr>
              <a:t>th</a:t>
            </a:r>
            <a:r>
              <a:rPr lang="en-IN" sz="2800" b="1" i="0" u="none" strike="noStrike" dirty="0">
                <a:effectLst/>
                <a:latin typeface="Work Sans" pitchFamily="2" charset="77"/>
              </a:rPr>
              <a:t>)</a:t>
            </a:r>
            <a:endParaRPr lang="en-IN" sz="2800" b="0" i="0" u="none" strike="noStrike" dirty="0">
              <a:effectLst/>
              <a:latin typeface="Work Sans" pitchFamily="2" charset="77"/>
            </a:endParaRPr>
          </a:p>
          <a:p>
            <a:pPr algn="ctr">
              <a:buFont typeface="Arial" panose="020B0604020202020204" pitchFamily="34" charset="0"/>
              <a:buChar char="•"/>
            </a:pPr>
            <a:r>
              <a:rPr lang="en-IN" sz="2800" b="0" i="0" u="none" strike="noStrike" dirty="0">
                <a:solidFill>
                  <a:srgbClr val="000000"/>
                </a:solidFill>
                <a:effectLst/>
                <a:latin typeface="Segoe UI" panose="020B0502040204020203" pitchFamily="34" charset="0"/>
                <a:hlinkClick r:id="rId2"/>
              </a:rPr>
              <a:t> Computer Engineering</a:t>
            </a:r>
            <a:endParaRPr lang="en-IN" sz="2800" b="0" i="0" u="none" strike="noStrike" dirty="0">
              <a:solidFill>
                <a:srgbClr val="333333"/>
              </a:solidFill>
              <a:effectLst/>
              <a:latin typeface="Segoe UI" panose="020B0502040204020203" pitchFamily="34" charset="0"/>
            </a:endParaRPr>
          </a:p>
          <a:p>
            <a:pPr algn="ctr">
              <a:buFont typeface="Arial" panose="020B0604020202020204" pitchFamily="34" charset="0"/>
              <a:buChar char="•"/>
            </a:pPr>
            <a:r>
              <a:rPr lang="en-IN" sz="2800" b="0" i="0" u="none" strike="noStrike" dirty="0">
                <a:solidFill>
                  <a:srgbClr val="FFFFFF"/>
                </a:solidFill>
                <a:effectLst/>
                <a:latin typeface="Segoe UI" panose="020B0502040204020203" pitchFamily="34" charset="0"/>
                <a:hlinkClick r:id="rId3"/>
              </a:rPr>
              <a:t> Civil Engineering</a:t>
            </a:r>
            <a:endParaRPr lang="en-IN" sz="2800" b="0" i="0" u="none" strike="noStrike" dirty="0">
              <a:solidFill>
                <a:srgbClr val="333333"/>
              </a:solidFill>
              <a:effectLst/>
              <a:latin typeface="Segoe UI" panose="020B0502040204020203" pitchFamily="34" charset="0"/>
            </a:endParaRPr>
          </a:p>
          <a:p>
            <a:pPr algn="ctr">
              <a:buFont typeface="Arial" panose="020B0604020202020204" pitchFamily="34" charset="0"/>
              <a:buChar char="•"/>
            </a:pPr>
            <a:r>
              <a:rPr lang="en-IN" sz="2800" b="0" i="0" u="none" strike="noStrike" dirty="0">
                <a:solidFill>
                  <a:srgbClr val="000000"/>
                </a:solidFill>
                <a:effectLst/>
                <a:latin typeface="Segoe UI" panose="020B0502040204020203" pitchFamily="34" charset="0"/>
                <a:hlinkClick r:id="rId4"/>
              </a:rPr>
              <a:t> Electrical Engineering</a:t>
            </a:r>
            <a:endParaRPr lang="en-IN" sz="2800" b="0" i="0" u="none" strike="noStrike" dirty="0">
              <a:solidFill>
                <a:srgbClr val="333333"/>
              </a:solidFill>
              <a:effectLst/>
              <a:latin typeface="Segoe UI" panose="020B0502040204020203" pitchFamily="34" charset="0"/>
            </a:endParaRPr>
          </a:p>
          <a:p>
            <a:pPr algn="ctr">
              <a:buFont typeface="Arial" panose="020B0604020202020204" pitchFamily="34" charset="0"/>
              <a:buChar char="•"/>
            </a:pPr>
            <a:r>
              <a:rPr lang="en-IN" sz="2800" b="0" i="0" u="none" strike="noStrike" dirty="0">
                <a:solidFill>
                  <a:srgbClr val="000000"/>
                </a:solidFill>
                <a:effectLst/>
                <a:latin typeface="Segoe UI" panose="020B0502040204020203" pitchFamily="34" charset="0"/>
                <a:hlinkClick r:id="rId5"/>
              </a:rPr>
              <a:t> Mechanical Engineering</a:t>
            </a:r>
            <a:endParaRPr lang="en-IN" sz="2800" b="0" i="0" u="none" strike="noStrike" dirty="0">
              <a:solidFill>
                <a:srgbClr val="333333"/>
              </a:solidFill>
              <a:effectLst/>
              <a:latin typeface="Segoe UI" panose="020B0502040204020203" pitchFamily="34" charset="0"/>
            </a:endParaRPr>
          </a:p>
          <a:p>
            <a:r>
              <a:rPr lang="en-IN" dirty="0"/>
              <a:t/>
            </a:r>
            <a:br>
              <a:rPr lang="en-IN" dirty="0"/>
            </a:br>
            <a:endParaRPr lang="en-US" dirty="0"/>
          </a:p>
        </p:txBody>
      </p:sp>
      <p:sp>
        <p:nvSpPr>
          <p:cNvPr id="5" name="TextBox 4">
            <a:extLst>
              <a:ext uri="{FF2B5EF4-FFF2-40B4-BE49-F238E27FC236}">
                <a16:creationId xmlns:a16="http://schemas.microsoft.com/office/drawing/2014/main" id="{AA8E6BE4-1081-C09B-2987-C84CE0BC6F6B}"/>
              </a:ext>
            </a:extLst>
          </p:cNvPr>
          <p:cNvSpPr txBox="1"/>
          <p:nvPr/>
        </p:nvSpPr>
        <p:spPr>
          <a:xfrm>
            <a:off x="661527" y="2060806"/>
            <a:ext cx="5434473" cy="3108543"/>
          </a:xfrm>
          <a:prstGeom prst="rect">
            <a:avLst/>
          </a:prstGeom>
          <a:noFill/>
        </p:spPr>
        <p:txBody>
          <a:bodyPr wrap="square">
            <a:spAutoFit/>
          </a:bodyPr>
          <a:lstStyle/>
          <a:p>
            <a:pPr algn="l"/>
            <a:r>
              <a:rPr lang="en-IN" sz="2800" b="1" i="0" u="none" strike="noStrike" dirty="0">
                <a:solidFill>
                  <a:srgbClr val="333333"/>
                </a:solidFill>
                <a:effectLst/>
                <a:latin typeface="Segoe UI" panose="020B0502040204020203" pitchFamily="34" charset="0"/>
              </a:rPr>
              <a:t>Admission 2025</a:t>
            </a:r>
            <a:endParaRPr lang="en-IN" sz="2800" b="0" i="0" u="none" strike="noStrike" dirty="0">
              <a:solidFill>
                <a:srgbClr val="333333"/>
              </a:solidFill>
              <a:effectLst/>
              <a:latin typeface="Segoe UI" panose="020B0502040204020203" pitchFamily="34" charset="0"/>
            </a:endParaRPr>
          </a:p>
          <a:p>
            <a:pPr algn="l"/>
            <a:r>
              <a:rPr lang="en-IN" sz="2800" b="0" i="0" u="none" strike="noStrike" dirty="0">
                <a:solidFill>
                  <a:srgbClr val="333333"/>
                </a:solidFill>
                <a:effectLst/>
                <a:latin typeface="Segoe UI" panose="020B0502040204020203" pitchFamily="34" charset="0"/>
              </a:rPr>
              <a:t>Direct Admission for all programs has already started.</a:t>
            </a:r>
          </a:p>
          <a:p>
            <a:pPr algn="l"/>
            <a:r>
              <a:rPr lang="en-IN" sz="2800" b="1" i="0" u="none" strike="noStrike" dirty="0">
                <a:solidFill>
                  <a:srgbClr val="333333"/>
                </a:solidFill>
                <a:effectLst/>
                <a:latin typeface="Segoe UI" panose="020B0502040204020203" pitchFamily="34" charset="0"/>
              </a:rPr>
              <a:t>For admission regarding query: </a:t>
            </a:r>
            <a:r>
              <a:rPr lang="en-IN" sz="2800" b="0" i="0" u="none" strike="noStrike" dirty="0">
                <a:solidFill>
                  <a:srgbClr val="333333"/>
                </a:solidFill>
                <a:effectLst/>
                <a:latin typeface="Segoe UI" panose="020B0502040204020203" pitchFamily="34" charset="0"/>
              </a:rPr>
              <a:t/>
            </a:r>
            <a:br>
              <a:rPr lang="en-IN" sz="2800" b="0" i="0" u="none" strike="noStrike" dirty="0">
                <a:solidFill>
                  <a:srgbClr val="333333"/>
                </a:solidFill>
                <a:effectLst/>
                <a:latin typeface="Segoe UI" panose="020B0502040204020203" pitchFamily="34" charset="0"/>
              </a:rPr>
            </a:br>
            <a:r>
              <a:rPr lang="en-IN" sz="2800" b="0" i="0" u="none" strike="noStrike" dirty="0">
                <a:solidFill>
                  <a:srgbClr val="333333"/>
                </a:solidFill>
                <a:effectLst/>
                <a:latin typeface="Segoe UI" panose="020B0502040204020203" pitchFamily="34" charset="0"/>
              </a:rPr>
              <a:t> </a:t>
            </a:r>
            <a:r>
              <a:rPr lang="en-IN" sz="2800" b="0" i="0" u="none" strike="noStrike" dirty="0">
                <a:solidFill>
                  <a:srgbClr val="333333"/>
                </a:solidFill>
                <a:effectLst/>
                <a:latin typeface="Segoe UI" panose="020B0502040204020203" pitchFamily="34" charset="0"/>
                <a:hlinkClick r:id="rId6"/>
              </a:rPr>
              <a:t>+91-7096979952</a:t>
            </a:r>
            <a:r>
              <a:rPr lang="en-IN" sz="2800" b="0" i="0" u="none" strike="noStrike" dirty="0">
                <a:solidFill>
                  <a:srgbClr val="333333"/>
                </a:solidFill>
                <a:effectLst/>
                <a:latin typeface="Segoe UI" panose="020B0502040204020203" pitchFamily="34" charset="0"/>
              </a:rPr>
              <a:t/>
            </a:r>
            <a:br>
              <a:rPr lang="en-IN" sz="2800" b="0" i="0" u="none" strike="noStrike" dirty="0">
                <a:solidFill>
                  <a:srgbClr val="333333"/>
                </a:solidFill>
                <a:effectLst/>
                <a:latin typeface="Segoe UI" panose="020B0502040204020203" pitchFamily="34" charset="0"/>
              </a:rPr>
            </a:br>
            <a:r>
              <a:rPr lang="en-IN" sz="2800" b="0" i="0" u="none" strike="noStrike" dirty="0">
                <a:solidFill>
                  <a:srgbClr val="333333"/>
                </a:solidFill>
                <a:effectLst/>
                <a:latin typeface="Segoe UI" panose="020B0502040204020203" pitchFamily="34" charset="0"/>
              </a:rPr>
              <a:t> </a:t>
            </a:r>
            <a:r>
              <a:rPr lang="en-IN" sz="2800" b="0" i="0" u="none" strike="noStrike" dirty="0">
                <a:solidFill>
                  <a:srgbClr val="333333"/>
                </a:solidFill>
                <a:effectLst/>
                <a:latin typeface="Segoe UI" panose="020B0502040204020203" pitchFamily="34" charset="0"/>
                <a:hlinkClick r:id="rId7"/>
              </a:rPr>
              <a:t>+91-7096979962</a:t>
            </a:r>
            <a:endParaRPr lang="en-IN" sz="2800" b="0" i="0" u="none" strike="noStrike" dirty="0">
              <a:solidFill>
                <a:srgbClr val="333333"/>
              </a:solidFill>
              <a:effectLst/>
              <a:latin typeface="Segoe UI" panose="020B0502040204020203" pitchFamily="34" charset="0"/>
            </a:endParaRPr>
          </a:p>
        </p:txBody>
      </p:sp>
      <p:sp>
        <p:nvSpPr>
          <p:cNvPr id="3" name="Footer Placeholder 2">
            <a:extLst>
              <a:ext uri="{FF2B5EF4-FFF2-40B4-BE49-F238E27FC236}">
                <a16:creationId xmlns:a16="http://schemas.microsoft.com/office/drawing/2014/main" id="{E341AF31-01C1-7E36-47E4-595951F0FD19}"/>
              </a:ext>
            </a:extLst>
          </p:cNvPr>
          <p:cNvSpPr>
            <a:spLocks noGrp="1"/>
          </p:cNvSpPr>
          <p:nvPr>
            <p:ph type="ftr" sz="quarter" idx="11"/>
          </p:nvPr>
        </p:nvSpPr>
        <p:spPr/>
        <p:txBody>
          <a:bodyPr/>
          <a:lstStyle/>
          <a:p>
            <a:r>
              <a:rPr lang="en-US" dirty="0" smtClean="0"/>
              <a:t>Ronit Bhadania</a:t>
            </a:r>
            <a:endParaRPr lang="en-US" dirty="0"/>
          </a:p>
          <a:p>
            <a:endParaRPr lang="en-US" dirty="0"/>
          </a:p>
        </p:txBody>
      </p:sp>
      <p:sp>
        <p:nvSpPr>
          <p:cNvPr id="6" name="Slide Number Placeholder 5">
            <a:extLst>
              <a:ext uri="{FF2B5EF4-FFF2-40B4-BE49-F238E27FC236}">
                <a16:creationId xmlns:a16="http://schemas.microsoft.com/office/drawing/2014/main" id="{1B989A19-4CC6-3ECF-1D51-8C6907EC91EE}"/>
              </a:ext>
            </a:extLst>
          </p:cNvPr>
          <p:cNvSpPr>
            <a:spLocks noGrp="1"/>
          </p:cNvSpPr>
          <p:nvPr>
            <p:ph type="sldNum" sz="quarter" idx="12"/>
          </p:nvPr>
        </p:nvSpPr>
        <p:spPr/>
        <p:txBody>
          <a:bodyPr/>
          <a:lstStyle/>
          <a:p>
            <a:fld id="{B27AE7D9-6458-7448-B055-3EE0D308DAE3}" type="slidenum">
              <a:rPr lang="en-US" smtClean="0"/>
              <a:t>6</a:t>
            </a:fld>
            <a:endParaRPr lang="en-US" dirty="0"/>
          </a:p>
        </p:txBody>
      </p:sp>
    </p:spTree>
    <p:extLst>
      <p:ext uri="{BB962C8B-B14F-4D97-AF65-F5344CB8AC3E}">
        <p14:creationId xmlns:p14="http://schemas.microsoft.com/office/powerpoint/2010/main" val="3335945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wipe(down)">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ounded Rectangle 8">
            <a:extLst>
              <a:ext uri="{FF2B5EF4-FFF2-40B4-BE49-F238E27FC236}">
                <a16:creationId xmlns:a16="http://schemas.microsoft.com/office/drawing/2014/main" id="{FFD40DB7-3F38-B50D-E09D-BE5CC27E65A6}"/>
              </a:ext>
            </a:extLst>
          </p:cNvPr>
          <p:cNvSpPr/>
          <p:nvPr/>
        </p:nvSpPr>
        <p:spPr>
          <a:xfrm>
            <a:off x="2755557" y="185351"/>
            <a:ext cx="7809470" cy="790832"/>
          </a:xfrm>
          <a:prstGeom prst="round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r>
              <a:rPr lang="en-US" sz="2800" dirty="0">
                <a:latin typeface="Colonna MT" pitchFamily="82" charset="77"/>
              </a:rPr>
              <a:t>WHY DARSHAN UNIVERSITY ?</a:t>
            </a:r>
          </a:p>
        </p:txBody>
      </p:sp>
      <p:graphicFrame>
        <p:nvGraphicFramePr>
          <p:cNvPr id="10" name="Table 9">
            <a:extLst>
              <a:ext uri="{FF2B5EF4-FFF2-40B4-BE49-F238E27FC236}">
                <a16:creationId xmlns:a16="http://schemas.microsoft.com/office/drawing/2014/main" id="{9DC44432-BD1B-DF59-C065-BA1237E10074}"/>
              </a:ext>
            </a:extLst>
          </p:cNvPr>
          <p:cNvGraphicFramePr>
            <a:graphicFrameLocks noGrp="1"/>
          </p:cNvGraphicFramePr>
          <p:nvPr>
            <p:extLst>
              <p:ext uri="{D42A27DB-BD31-4B8C-83A1-F6EECF244321}">
                <p14:modId xmlns:p14="http://schemas.microsoft.com/office/powerpoint/2010/main" val="3736152975"/>
              </p:ext>
            </p:extLst>
          </p:nvPr>
        </p:nvGraphicFramePr>
        <p:xfrm>
          <a:off x="1519881" y="1328995"/>
          <a:ext cx="8958649" cy="4832163"/>
        </p:xfrm>
        <a:graphic>
          <a:graphicData uri="http://schemas.openxmlformats.org/drawingml/2006/table">
            <a:tbl>
              <a:tblPr/>
              <a:tblGrid>
                <a:gridCol w="644864">
                  <a:extLst>
                    <a:ext uri="{9D8B030D-6E8A-4147-A177-3AD203B41FA5}">
                      <a16:colId xmlns:a16="http://schemas.microsoft.com/office/drawing/2014/main" val="2248796621"/>
                    </a:ext>
                  </a:extLst>
                </a:gridCol>
                <a:gridCol w="8313785">
                  <a:extLst>
                    <a:ext uri="{9D8B030D-6E8A-4147-A177-3AD203B41FA5}">
                      <a16:colId xmlns:a16="http://schemas.microsoft.com/office/drawing/2014/main" val="1018127681"/>
                    </a:ext>
                  </a:extLst>
                </a:gridCol>
              </a:tblGrid>
              <a:tr h="566826">
                <a:tc>
                  <a:txBody>
                    <a:bodyPr/>
                    <a:lstStyle/>
                    <a:p>
                      <a:pPr algn="ctr" fontAlgn="ctr"/>
                      <a:r>
                        <a:rPr lang="en-IN" sz="800" b="1" dirty="0">
                          <a:solidFill>
                            <a:schemeClr val="tx1"/>
                          </a:solidFill>
                          <a:effectLst/>
                          <a:latin typeface="Work Sans" pitchFamily="2" charset="77"/>
                        </a:rPr>
                        <a:t>1</a:t>
                      </a:r>
                      <a:endParaRPr lang="en-IN" sz="800" dirty="0">
                        <a:solidFill>
                          <a:schemeClr val="tx1"/>
                        </a:solidFill>
                        <a:effectLst/>
                        <a:latin typeface="Work Sans" pitchFamily="2" charset="77"/>
                      </a:endParaRPr>
                    </a:p>
                  </a:txBody>
                  <a:tcPr marL="40765" marR="40765" marT="20382" marB="20382">
                    <a:lnL>
                      <a:noFill/>
                    </a:lnL>
                    <a:lnR>
                      <a:noFill/>
                    </a:lnR>
                    <a:lnT>
                      <a:noFill/>
                    </a:lnT>
                    <a:lnB>
                      <a:noFill/>
                    </a:lnB>
                    <a:noFill/>
                  </a:tcPr>
                </a:tc>
                <a:tc>
                  <a:txBody>
                    <a:bodyPr/>
                    <a:lstStyle/>
                    <a:p>
                      <a:r>
                        <a:rPr lang="en-IN" sz="1600" b="1" dirty="0">
                          <a:effectLst/>
                        </a:rPr>
                        <a:t>Dedicated Faculties</a:t>
                      </a:r>
                      <a:r>
                        <a:rPr lang="en-IN" sz="1600" dirty="0">
                          <a:effectLst/>
                        </a:rPr>
                        <a:t/>
                      </a:r>
                      <a:br>
                        <a:rPr lang="en-IN" sz="1600" dirty="0">
                          <a:effectLst/>
                        </a:rPr>
                      </a:br>
                      <a:r>
                        <a:rPr lang="en-IN" sz="1600" dirty="0">
                          <a:effectLst/>
                        </a:rPr>
                        <a:t>We proudly hold the record of lowest attrition rate till date to accomplish dedication.</a:t>
                      </a:r>
                    </a:p>
                  </a:txBody>
                  <a:tcPr marL="40765" marR="40765" marT="20382" marB="20382" anchor="ctr">
                    <a:lnL>
                      <a:noFill/>
                    </a:lnL>
                    <a:lnR>
                      <a:noFill/>
                    </a:lnR>
                    <a:lnT>
                      <a:noFill/>
                    </a:lnT>
                    <a:lnB>
                      <a:noFill/>
                    </a:lnB>
                    <a:noFill/>
                  </a:tcPr>
                </a:tc>
                <a:extLst>
                  <a:ext uri="{0D108BD9-81ED-4DB2-BD59-A6C34878D82A}">
                    <a16:rowId xmlns:a16="http://schemas.microsoft.com/office/drawing/2014/main" val="1752371809"/>
                  </a:ext>
                </a:extLst>
              </a:tr>
              <a:tr h="906923">
                <a:tc>
                  <a:txBody>
                    <a:bodyPr/>
                    <a:lstStyle/>
                    <a:p>
                      <a:pPr algn="ctr" fontAlgn="ctr"/>
                      <a:r>
                        <a:rPr lang="en-IN" sz="800" b="1" dirty="0">
                          <a:solidFill>
                            <a:schemeClr val="tx1"/>
                          </a:solidFill>
                          <a:effectLst/>
                          <a:latin typeface="Work Sans" pitchFamily="2" charset="77"/>
                        </a:rPr>
                        <a:t>2</a:t>
                      </a:r>
                      <a:endParaRPr lang="en-IN" sz="800" dirty="0">
                        <a:solidFill>
                          <a:schemeClr val="tx1"/>
                        </a:solidFill>
                        <a:effectLst/>
                        <a:latin typeface="Work Sans" pitchFamily="2" charset="77"/>
                      </a:endParaRPr>
                    </a:p>
                  </a:txBody>
                  <a:tcPr marL="40765" marR="40765" marT="20382" marB="20382">
                    <a:lnL>
                      <a:noFill/>
                    </a:lnL>
                    <a:lnR>
                      <a:noFill/>
                    </a:lnR>
                    <a:lnT>
                      <a:noFill/>
                    </a:lnT>
                    <a:lnB>
                      <a:noFill/>
                    </a:lnB>
                    <a:noFill/>
                  </a:tcPr>
                </a:tc>
                <a:tc>
                  <a:txBody>
                    <a:bodyPr/>
                    <a:lstStyle/>
                    <a:p>
                      <a:r>
                        <a:rPr lang="en-IN" sz="1600" b="1" dirty="0">
                          <a:effectLst/>
                        </a:rPr>
                        <a:t>Disciplined Environment</a:t>
                      </a:r>
                      <a:r>
                        <a:rPr lang="en-IN" sz="1600" dirty="0">
                          <a:effectLst/>
                        </a:rPr>
                        <a:t/>
                      </a:r>
                      <a:br>
                        <a:rPr lang="en-IN" sz="1600" dirty="0">
                          <a:effectLst/>
                        </a:rPr>
                      </a:br>
                      <a:r>
                        <a:rPr lang="en-IN" sz="1600" dirty="0">
                          <a:effectLst/>
                        </a:rPr>
                        <a:t>Mobile App for parents to track the progression of students. Mobile phones and related gadgets are strictly prohibited for students within the institute premises.</a:t>
                      </a:r>
                    </a:p>
                  </a:txBody>
                  <a:tcPr marL="40765" marR="40765" marT="20382" marB="20382" anchor="ctr">
                    <a:lnL>
                      <a:noFill/>
                    </a:lnL>
                    <a:lnR>
                      <a:noFill/>
                    </a:lnR>
                    <a:lnT>
                      <a:noFill/>
                    </a:lnT>
                    <a:lnB>
                      <a:noFill/>
                    </a:lnB>
                    <a:noFill/>
                  </a:tcPr>
                </a:tc>
                <a:extLst>
                  <a:ext uri="{0D108BD9-81ED-4DB2-BD59-A6C34878D82A}">
                    <a16:rowId xmlns:a16="http://schemas.microsoft.com/office/drawing/2014/main" val="3996274035"/>
                  </a:ext>
                </a:extLst>
              </a:tr>
              <a:tr h="736874">
                <a:tc>
                  <a:txBody>
                    <a:bodyPr/>
                    <a:lstStyle/>
                    <a:p>
                      <a:pPr algn="ctr" fontAlgn="ctr"/>
                      <a:r>
                        <a:rPr lang="en-IN" sz="800" b="1" dirty="0">
                          <a:solidFill>
                            <a:schemeClr val="tx1"/>
                          </a:solidFill>
                          <a:effectLst/>
                          <a:latin typeface="Work Sans" pitchFamily="2" charset="77"/>
                        </a:rPr>
                        <a:t>3</a:t>
                      </a:r>
                      <a:endParaRPr lang="en-IN" sz="800" dirty="0">
                        <a:solidFill>
                          <a:schemeClr val="tx1"/>
                        </a:solidFill>
                        <a:effectLst/>
                        <a:latin typeface="Work Sans" pitchFamily="2" charset="77"/>
                      </a:endParaRPr>
                    </a:p>
                  </a:txBody>
                  <a:tcPr marL="40765" marR="40765" marT="20382" marB="20382">
                    <a:lnL>
                      <a:noFill/>
                    </a:lnL>
                    <a:lnR>
                      <a:noFill/>
                    </a:lnR>
                    <a:lnT>
                      <a:noFill/>
                    </a:lnT>
                    <a:lnB>
                      <a:noFill/>
                    </a:lnB>
                    <a:noFill/>
                  </a:tcPr>
                </a:tc>
                <a:tc>
                  <a:txBody>
                    <a:bodyPr/>
                    <a:lstStyle/>
                    <a:p>
                      <a:r>
                        <a:rPr lang="en-IN" sz="1600" b="1">
                          <a:effectLst/>
                        </a:rPr>
                        <a:t>Skill Development Activities</a:t>
                      </a:r>
                      <a:r>
                        <a:rPr lang="en-IN" sz="1600">
                          <a:effectLst/>
                        </a:rPr>
                        <a:t/>
                      </a:r>
                      <a:br>
                        <a:rPr lang="en-IN" sz="1600">
                          <a:effectLst/>
                        </a:rPr>
                      </a:br>
                      <a:r>
                        <a:rPr lang="en-IN" sz="1600">
                          <a:effectLst/>
                        </a:rPr>
                        <a:t>We address the opportunities and challenges to encounter new demands of changing global and innovative technologies.</a:t>
                      </a:r>
                    </a:p>
                  </a:txBody>
                  <a:tcPr marL="40765" marR="40765" marT="20382" marB="20382" anchor="ctr">
                    <a:lnL>
                      <a:noFill/>
                    </a:lnL>
                    <a:lnR>
                      <a:noFill/>
                    </a:lnR>
                    <a:lnT>
                      <a:noFill/>
                    </a:lnT>
                    <a:lnB>
                      <a:noFill/>
                    </a:lnB>
                    <a:noFill/>
                  </a:tcPr>
                </a:tc>
                <a:extLst>
                  <a:ext uri="{0D108BD9-81ED-4DB2-BD59-A6C34878D82A}">
                    <a16:rowId xmlns:a16="http://schemas.microsoft.com/office/drawing/2014/main" val="496560910"/>
                  </a:ext>
                </a:extLst>
              </a:tr>
              <a:tr h="906923">
                <a:tc>
                  <a:txBody>
                    <a:bodyPr/>
                    <a:lstStyle/>
                    <a:p>
                      <a:pPr algn="ctr" fontAlgn="ctr"/>
                      <a:r>
                        <a:rPr lang="en-IN" sz="800" b="1" dirty="0">
                          <a:solidFill>
                            <a:schemeClr val="tx1"/>
                          </a:solidFill>
                          <a:effectLst/>
                          <a:latin typeface="Work Sans" pitchFamily="2" charset="77"/>
                        </a:rPr>
                        <a:t>4</a:t>
                      </a:r>
                      <a:endParaRPr lang="en-IN" sz="800" dirty="0">
                        <a:solidFill>
                          <a:schemeClr val="tx1"/>
                        </a:solidFill>
                        <a:effectLst/>
                        <a:latin typeface="Work Sans" pitchFamily="2" charset="77"/>
                      </a:endParaRPr>
                    </a:p>
                  </a:txBody>
                  <a:tcPr marL="40765" marR="40765" marT="20382" marB="20382">
                    <a:lnL>
                      <a:noFill/>
                    </a:lnL>
                    <a:lnR>
                      <a:noFill/>
                    </a:lnR>
                    <a:lnT>
                      <a:noFill/>
                    </a:lnT>
                    <a:lnB>
                      <a:noFill/>
                    </a:lnB>
                    <a:noFill/>
                  </a:tcPr>
                </a:tc>
                <a:tc>
                  <a:txBody>
                    <a:bodyPr/>
                    <a:lstStyle/>
                    <a:p>
                      <a:r>
                        <a:rPr lang="en-IN" sz="1600" b="1">
                          <a:effectLst/>
                        </a:rPr>
                        <a:t>Industry Interaction &amp; Consultancy Work</a:t>
                      </a:r>
                      <a:r>
                        <a:rPr lang="en-IN" sz="1600">
                          <a:effectLst/>
                        </a:rPr>
                        <a:t/>
                      </a:r>
                      <a:br>
                        <a:rPr lang="en-IN" sz="1600">
                          <a:effectLst/>
                        </a:rPr>
                      </a:br>
                      <a:r>
                        <a:rPr lang="en-IN" sz="1600">
                          <a:effectLst/>
                        </a:rPr>
                        <a:t>We possess Civil Consultancy Cell, Energy Management Cell &amp; ASWDC that provide a platform for students to enhance their technical &amp; industrial skills.</a:t>
                      </a:r>
                    </a:p>
                  </a:txBody>
                  <a:tcPr marL="40765" marR="40765" marT="20382" marB="20382" anchor="ctr">
                    <a:lnL>
                      <a:noFill/>
                    </a:lnL>
                    <a:lnR>
                      <a:noFill/>
                    </a:lnR>
                    <a:lnT>
                      <a:noFill/>
                    </a:lnT>
                    <a:lnB>
                      <a:noFill/>
                    </a:lnB>
                    <a:noFill/>
                  </a:tcPr>
                </a:tc>
                <a:extLst>
                  <a:ext uri="{0D108BD9-81ED-4DB2-BD59-A6C34878D82A}">
                    <a16:rowId xmlns:a16="http://schemas.microsoft.com/office/drawing/2014/main" val="2399267825"/>
                  </a:ext>
                </a:extLst>
              </a:tr>
              <a:tr h="736874">
                <a:tc>
                  <a:txBody>
                    <a:bodyPr/>
                    <a:lstStyle/>
                    <a:p>
                      <a:pPr algn="ctr" fontAlgn="ctr"/>
                      <a:r>
                        <a:rPr lang="en-IN" sz="800" b="1" dirty="0">
                          <a:solidFill>
                            <a:schemeClr val="tx1"/>
                          </a:solidFill>
                          <a:effectLst/>
                          <a:latin typeface="Work Sans" pitchFamily="2" charset="77"/>
                        </a:rPr>
                        <a:t>5</a:t>
                      </a:r>
                      <a:endParaRPr lang="en-IN" sz="800" dirty="0">
                        <a:solidFill>
                          <a:schemeClr val="tx1"/>
                        </a:solidFill>
                        <a:effectLst/>
                        <a:latin typeface="Work Sans" pitchFamily="2" charset="77"/>
                      </a:endParaRPr>
                    </a:p>
                  </a:txBody>
                  <a:tcPr marL="40765" marR="40765" marT="20382" marB="20382">
                    <a:lnL>
                      <a:noFill/>
                    </a:lnL>
                    <a:lnR>
                      <a:noFill/>
                    </a:lnR>
                    <a:lnT>
                      <a:noFill/>
                    </a:lnT>
                    <a:lnB>
                      <a:noFill/>
                    </a:lnB>
                    <a:noFill/>
                  </a:tcPr>
                </a:tc>
                <a:tc>
                  <a:txBody>
                    <a:bodyPr/>
                    <a:lstStyle/>
                    <a:p>
                      <a:r>
                        <a:rPr lang="en-IN" sz="1600" b="1">
                          <a:effectLst/>
                        </a:rPr>
                        <a:t>Excellent Placement Record</a:t>
                      </a:r>
                      <a:r>
                        <a:rPr lang="en-IN" sz="1600">
                          <a:effectLst/>
                        </a:rPr>
                        <a:t/>
                      </a:r>
                      <a:br>
                        <a:rPr lang="en-IN" sz="1600">
                          <a:effectLst/>
                        </a:rPr>
                      </a:br>
                      <a:r>
                        <a:rPr lang="en-IN" sz="1600">
                          <a:effectLst/>
                        </a:rPr>
                        <a:t>We proudly hold a good placement record and assure that each eligible student gets an opportunity to be placed in a recognized firm.</a:t>
                      </a:r>
                    </a:p>
                  </a:txBody>
                  <a:tcPr marL="40765" marR="40765" marT="20382" marB="20382" anchor="ctr">
                    <a:lnL>
                      <a:noFill/>
                    </a:lnL>
                    <a:lnR>
                      <a:noFill/>
                    </a:lnR>
                    <a:lnT>
                      <a:noFill/>
                    </a:lnT>
                    <a:lnB>
                      <a:noFill/>
                    </a:lnB>
                    <a:noFill/>
                  </a:tcPr>
                </a:tc>
                <a:extLst>
                  <a:ext uri="{0D108BD9-81ED-4DB2-BD59-A6C34878D82A}">
                    <a16:rowId xmlns:a16="http://schemas.microsoft.com/office/drawing/2014/main" val="1358312408"/>
                  </a:ext>
                </a:extLst>
              </a:tr>
              <a:tr h="906923">
                <a:tc>
                  <a:txBody>
                    <a:bodyPr/>
                    <a:lstStyle/>
                    <a:p>
                      <a:pPr algn="ctr" fontAlgn="ctr"/>
                      <a:r>
                        <a:rPr lang="en-IN" sz="800" b="1" dirty="0">
                          <a:solidFill>
                            <a:schemeClr val="tx1"/>
                          </a:solidFill>
                          <a:effectLst/>
                          <a:latin typeface="Work Sans" pitchFamily="2" charset="77"/>
                        </a:rPr>
                        <a:t>6</a:t>
                      </a:r>
                      <a:endParaRPr lang="en-IN" sz="800" dirty="0">
                        <a:solidFill>
                          <a:schemeClr val="tx1"/>
                        </a:solidFill>
                        <a:effectLst/>
                        <a:latin typeface="Work Sans" pitchFamily="2" charset="77"/>
                      </a:endParaRPr>
                    </a:p>
                  </a:txBody>
                  <a:tcPr marL="40765" marR="40765" marT="20382" marB="20382">
                    <a:lnL>
                      <a:noFill/>
                    </a:lnL>
                    <a:lnR>
                      <a:noFill/>
                    </a:lnR>
                    <a:lnT>
                      <a:noFill/>
                    </a:lnT>
                    <a:lnB>
                      <a:noFill/>
                    </a:lnB>
                    <a:noFill/>
                  </a:tcPr>
                </a:tc>
                <a:tc>
                  <a:txBody>
                    <a:bodyPr/>
                    <a:lstStyle/>
                    <a:p>
                      <a:r>
                        <a:rPr lang="en-IN" sz="1600" b="1" dirty="0">
                          <a:effectLst/>
                        </a:rPr>
                        <a:t>Extra-curricular</a:t>
                      </a:r>
                      <a:r>
                        <a:rPr lang="en-IN" sz="1600" dirty="0">
                          <a:effectLst/>
                        </a:rPr>
                        <a:t/>
                      </a:r>
                      <a:br>
                        <a:rPr lang="en-IN" sz="1600" dirty="0">
                          <a:effectLst/>
                        </a:rPr>
                      </a:br>
                      <a:r>
                        <a:rPr lang="en-IN" sz="1600" dirty="0">
                          <a:effectLst/>
                        </a:rPr>
                        <a:t>We provide a platform for the cultural fest Udaan (Annual day), </a:t>
                      </a:r>
                      <a:r>
                        <a:rPr lang="en-IN" sz="1600" dirty="0" err="1">
                          <a:effectLst/>
                        </a:rPr>
                        <a:t>Thanganaat</a:t>
                      </a:r>
                      <a:r>
                        <a:rPr lang="en-IN" sz="1600" dirty="0">
                          <a:effectLst/>
                        </a:rPr>
                        <a:t> (Navratri Festival), Frolic (Technical Fest), Sprint (Annual Sports week), etc.</a:t>
                      </a:r>
                    </a:p>
                  </a:txBody>
                  <a:tcPr marL="40765" marR="40765" marT="20382" marB="20382" anchor="ctr">
                    <a:lnL>
                      <a:noFill/>
                    </a:lnL>
                    <a:lnR>
                      <a:noFill/>
                    </a:lnR>
                    <a:lnT>
                      <a:noFill/>
                    </a:lnT>
                    <a:lnB>
                      <a:noFill/>
                    </a:lnB>
                    <a:noFill/>
                  </a:tcPr>
                </a:tc>
                <a:extLst>
                  <a:ext uri="{0D108BD9-81ED-4DB2-BD59-A6C34878D82A}">
                    <a16:rowId xmlns:a16="http://schemas.microsoft.com/office/drawing/2014/main" val="3615144621"/>
                  </a:ext>
                </a:extLst>
              </a:tr>
            </a:tbl>
          </a:graphicData>
        </a:graphic>
      </p:graphicFrame>
      <p:sp>
        <p:nvSpPr>
          <p:cNvPr id="2" name="Footer Placeholder 1">
            <a:extLst>
              <a:ext uri="{FF2B5EF4-FFF2-40B4-BE49-F238E27FC236}">
                <a16:creationId xmlns:a16="http://schemas.microsoft.com/office/drawing/2014/main" id="{4F1F05E8-BCFD-6B30-9D4B-E8D4DA4AF221}"/>
              </a:ext>
            </a:extLst>
          </p:cNvPr>
          <p:cNvSpPr>
            <a:spLocks noGrp="1"/>
          </p:cNvSpPr>
          <p:nvPr>
            <p:ph type="ftr" sz="quarter" idx="11"/>
          </p:nvPr>
        </p:nvSpPr>
        <p:spPr/>
        <p:txBody>
          <a:bodyPr/>
          <a:lstStyle/>
          <a:p>
            <a:r>
              <a:rPr lang="en-US" dirty="0" smtClean="0"/>
              <a:t>Ronit Bhadania</a:t>
            </a:r>
            <a:endParaRPr lang="en-US" dirty="0"/>
          </a:p>
          <a:p>
            <a:endParaRPr lang="en-US" dirty="0"/>
          </a:p>
        </p:txBody>
      </p:sp>
      <p:sp>
        <p:nvSpPr>
          <p:cNvPr id="3" name="Slide Number Placeholder 2">
            <a:extLst>
              <a:ext uri="{FF2B5EF4-FFF2-40B4-BE49-F238E27FC236}">
                <a16:creationId xmlns:a16="http://schemas.microsoft.com/office/drawing/2014/main" id="{1064CFD7-1094-E058-8DD5-3F9D120B95A5}"/>
              </a:ext>
            </a:extLst>
          </p:cNvPr>
          <p:cNvSpPr>
            <a:spLocks noGrp="1"/>
          </p:cNvSpPr>
          <p:nvPr>
            <p:ph type="sldNum" sz="quarter" idx="12"/>
          </p:nvPr>
        </p:nvSpPr>
        <p:spPr/>
        <p:txBody>
          <a:bodyPr/>
          <a:lstStyle/>
          <a:p>
            <a:fld id="{B27AE7D9-6458-7448-B055-3EE0D308DAE3}" type="slidenum">
              <a:rPr lang="en-US" smtClean="0"/>
              <a:t>7</a:t>
            </a:fld>
            <a:endParaRPr lang="en-US" dirty="0"/>
          </a:p>
        </p:txBody>
      </p:sp>
    </p:spTree>
    <p:extLst>
      <p:ext uri="{BB962C8B-B14F-4D97-AF65-F5344CB8AC3E}">
        <p14:creationId xmlns:p14="http://schemas.microsoft.com/office/powerpoint/2010/main" val="1264796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9"/>
                                        </p:tgtEl>
                                      </p:cBhvr>
                                    </p:animEffect>
                                    <p:animScale>
                                      <p:cBhvr>
                                        <p:cTn id="7" dur="250" autoRev="1" fill="hold"/>
                                        <p:tgtEl>
                                          <p:spTgt spid="9"/>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wipe(down)">
                                      <p:cBhvr>
                                        <p:cTn id="12" dur="580">
                                          <p:stCondLst>
                                            <p:cond delay="0"/>
                                          </p:stCondLst>
                                        </p:cTn>
                                        <p:tgtEl>
                                          <p:spTgt spid="10"/>
                                        </p:tgtEl>
                                      </p:cBhvr>
                                    </p:animEffect>
                                    <p:anim calcmode="lin" valueType="num">
                                      <p:cBhvr>
                                        <p:cTn id="13" dur="1822" tmFilter="0,0; 0.14,0.36; 0.43,0.73; 0.71,0.91; 1.0,1.0">
                                          <p:stCondLst>
                                            <p:cond delay="0"/>
                                          </p:stCondLst>
                                        </p:cTn>
                                        <p:tgtEl>
                                          <p:spTgt spid="10"/>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10"/>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10"/>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10"/>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10"/>
                                        </p:tgtEl>
                                        <p:attrNameLst>
                                          <p:attrName>ppt_y</p:attrName>
                                        </p:attrNameLst>
                                      </p:cBhvr>
                                      <p:tavLst>
                                        <p:tav tm="0" fmla="#ppt_y-sin(pi*$)/81">
                                          <p:val>
                                            <p:fltVal val="0"/>
                                          </p:val>
                                        </p:tav>
                                        <p:tav tm="100000">
                                          <p:val>
                                            <p:fltVal val="1"/>
                                          </p:val>
                                        </p:tav>
                                      </p:tavLst>
                                    </p:anim>
                                    <p:animScale>
                                      <p:cBhvr>
                                        <p:cTn id="18" dur="26">
                                          <p:stCondLst>
                                            <p:cond delay="650"/>
                                          </p:stCondLst>
                                        </p:cTn>
                                        <p:tgtEl>
                                          <p:spTgt spid="10"/>
                                        </p:tgtEl>
                                      </p:cBhvr>
                                      <p:to x="100000" y="60000"/>
                                    </p:animScale>
                                    <p:animScale>
                                      <p:cBhvr>
                                        <p:cTn id="19" dur="166" decel="50000">
                                          <p:stCondLst>
                                            <p:cond delay="676"/>
                                          </p:stCondLst>
                                        </p:cTn>
                                        <p:tgtEl>
                                          <p:spTgt spid="10"/>
                                        </p:tgtEl>
                                      </p:cBhvr>
                                      <p:to x="100000" y="100000"/>
                                    </p:animScale>
                                    <p:animScale>
                                      <p:cBhvr>
                                        <p:cTn id="20" dur="26">
                                          <p:stCondLst>
                                            <p:cond delay="1312"/>
                                          </p:stCondLst>
                                        </p:cTn>
                                        <p:tgtEl>
                                          <p:spTgt spid="10"/>
                                        </p:tgtEl>
                                      </p:cBhvr>
                                      <p:to x="100000" y="80000"/>
                                    </p:animScale>
                                    <p:animScale>
                                      <p:cBhvr>
                                        <p:cTn id="21" dur="166" decel="50000">
                                          <p:stCondLst>
                                            <p:cond delay="1338"/>
                                          </p:stCondLst>
                                        </p:cTn>
                                        <p:tgtEl>
                                          <p:spTgt spid="10"/>
                                        </p:tgtEl>
                                      </p:cBhvr>
                                      <p:to x="100000" y="100000"/>
                                    </p:animScale>
                                    <p:animScale>
                                      <p:cBhvr>
                                        <p:cTn id="22" dur="26">
                                          <p:stCondLst>
                                            <p:cond delay="1642"/>
                                          </p:stCondLst>
                                        </p:cTn>
                                        <p:tgtEl>
                                          <p:spTgt spid="10"/>
                                        </p:tgtEl>
                                      </p:cBhvr>
                                      <p:to x="100000" y="90000"/>
                                    </p:animScale>
                                    <p:animScale>
                                      <p:cBhvr>
                                        <p:cTn id="23" dur="166" decel="50000">
                                          <p:stCondLst>
                                            <p:cond delay="1668"/>
                                          </p:stCondLst>
                                        </p:cTn>
                                        <p:tgtEl>
                                          <p:spTgt spid="10"/>
                                        </p:tgtEl>
                                      </p:cBhvr>
                                      <p:to x="100000" y="100000"/>
                                    </p:animScale>
                                    <p:animScale>
                                      <p:cBhvr>
                                        <p:cTn id="24" dur="26">
                                          <p:stCondLst>
                                            <p:cond delay="1808"/>
                                          </p:stCondLst>
                                        </p:cTn>
                                        <p:tgtEl>
                                          <p:spTgt spid="10"/>
                                        </p:tgtEl>
                                      </p:cBhvr>
                                      <p:to x="100000" y="95000"/>
                                    </p:animScale>
                                    <p:animScale>
                                      <p:cBhvr>
                                        <p:cTn id="25" dur="166" decel="50000">
                                          <p:stCondLst>
                                            <p:cond delay="1834"/>
                                          </p:stCondLst>
                                        </p:cTn>
                                        <p:tgtEl>
                                          <p:spTgt spid="10"/>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CA799-0E62-E103-B1F5-F74BA1A7C753}"/>
              </a:ext>
            </a:extLst>
          </p:cNvPr>
          <p:cNvSpPr>
            <a:spLocks noGrp="1"/>
          </p:cNvSpPr>
          <p:nvPr>
            <p:ph type="title"/>
          </p:nvPr>
        </p:nvSpPr>
        <p:spPr>
          <a:xfrm>
            <a:off x="913775" y="618517"/>
            <a:ext cx="10096095" cy="1309137"/>
          </a:xfrm>
        </p:spPr>
        <p:txBody>
          <a:bodyPr>
            <a:normAutofit/>
          </a:bodyPr>
          <a:lstStyle/>
          <a:p>
            <a:r>
              <a:rPr lang="en-US" sz="4800" b="1" dirty="0">
                <a:latin typeface="Colonna MT" pitchFamily="82" charset="77"/>
              </a:rPr>
              <a:t>SCHOLARSHIPS</a:t>
            </a:r>
          </a:p>
        </p:txBody>
      </p:sp>
      <p:sp>
        <p:nvSpPr>
          <p:cNvPr id="4" name="TextBox 3">
            <a:extLst>
              <a:ext uri="{FF2B5EF4-FFF2-40B4-BE49-F238E27FC236}">
                <a16:creationId xmlns:a16="http://schemas.microsoft.com/office/drawing/2014/main" id="{C3E30BB9-00B4-93E7-339E-6A0063A6D26D}"/>
              </a:ext>
            </a:extLst>
          </p:cNvPr>
          <p:cNvSpPr txBox="1"/>
          <p:nvPr/>
        </p:nvSpPr>
        <p:spPr>
          <a:xfrm>
            <a:off x="724078" y="1930611"/>
            <a:ext cx="9959546" cy="4124206"/>
          </a:xfrm>
          <a:prstGeom prst="rect">
            <a:avLst/>
          </a:prstGeom>
          <a:noFill/>
        </p:spPr>
        <p:txBody>
          <a:bodyPr wrap="square">
            <a:spAutoFit/>
          </a:bodyPr>
          <a:lstStyle/>
          <a:p>
            <a:pPr algn="l"/>
            <a:r>
              <a:rPr lang="en-IN" sz="2800" b="1" i="0" u="none" strike="noStrike" dirty="0">
                <a:solidFill>
                  <a:schemeClr val="accent5">
                    <a:lumMod val="75000"/>
                  </a:schemeClr>
                </a:solidFill>
                <a:effectLst/>
                <a:latin typeface="Work Sans" pitchFamily="2" charset="77"/>
              </a:rPr>
              <a:t>Government Scholarships</a:t>
            </a:r>
          </a:p>
          <a:p>
            <a:pPr algn="l"/>
            <a:r>
              <a:rPr lang="en-IN" b="1" i="0" u="none" strike="noStrike" dirty="0">
                <a:solidFill>
                  <a:srgbClr val="333333"/>
                </a:solidFill>
                <a:effectLst/>
                <a:latin typeface="Segoe UI" panose="020B0502040204020203" pitchFamily="34" charset="0"/>
              </a:rPr>
              <a:t>[1]</a:t>
            </a:r>
            <a:r>
              <a:rPr lang="en-IN" b="1" i="0" u="none" strike="noStrike" dirty="0">
                <a:solidFill>
                  <a:schemeClr val="accent3">
                    <a:lumMod val="75000"/>
                  </a:schemeClr>
                </a:solidFill>
                <a:effectLst/>
                <a:latin typeface="Segoe UI" panose="020B0502040204020203" pitchFamily="34" charset="0"/>
              </a:rPr>
              <a:t>   </a:t>
            </a:r>
            <a:r>
              <a:rPr lang="en-IN" b="1" i="0" u="none" strike="noStrike" dirty="0">
                <a:solidFill>
                  <a:schemeClr val="accent3">
                    <a:lumMod val="75000"/>
                  </a:schemeClr>
                </a:solidFill>
                <a:effectLst/>
                <a:latin typeface="Segoe UI" panose="020B0502040204020203" pitchFamily="34" charset="0"/>
                <a:hlinkClick r:id="rId2" tooltip="Mukhyamantri Yuva Swalamban Yojana">
                  <a:extLst>
                    <a:ext uri="{A12FA001-AC4F-418D-AE19-62706E023703}">
                      <ahyp:hlinkClr xmlns="" xmlns:ahyp="http://schemas.microsoft.com/office/drawing/2018/hyperlinkcolor" val="tx"/>
                    </a:ext>
                  </a:extLst>
                </a:hlinkClick>
              </a:rPr>
              <a:t>MYSY (Mukhyamantri Yuva Swalamban Yojana)</a:t>
            </a:r>
            <a:r>
              <a:rPr lang="en-IN" b="1" i="0" u="none" strike="noStrike" dirty="0">
                <a:solidFill>
                  <a:schemeClr val="accent3">
                    <a:lumMod val="75000"/>
                  </a:schemeClr>
                </a:solidFill>
                <a:effectLst/>
                <a:latin typeface="Segoe UI" panose="020B0502040204020203" pitchFamily="34" charset="0"/>
              </a:rPr>
              <a:t> </a:t>
            </a:r>
          </a:p>
          <a:p>
            <a:pPr algn="l">
              <a:buFont typeface="Arial" panose="020B0604020202020204" pitchFamily="34" charset="0"/>
              <a:buChar char="•"/>
            </a:pPr>
            <a:r>
              <a:rPr lang="en-IN" b="1" i="0" u="none" strike="noStrike" dirty="0">
                <a:solidFill>
                  <a:srgbClr val="333333"/>
                </a:solidFill>
                <a:effectLst/>
                <a:latin typeface="Segoe UI" panose="020B0502040204020203" pitchFamily="34" charset="0"/>
              </a:rPr>
              <a:t>Eligibility: </a:t>
            </a:r>
            <a:r>
              <a:rPr lang="en-IN" b="0" i="0" u="none" strike="noStrike" dirty="0">
                <a:solidFill>
                  <a:srgbClr val="333333"/>
                </a:solidFill>
                <a:effectLst/>
                <a:latin typeface="Segoe UI" panose="020B0502040204020203" pitchFamily="34" charset="0"/>
              </a:rPr>
              <a:t>Student must have secured 80 or more Percentile in 10</a:t>
            </a:r>
            <a:r>
              <a:rPr lang="en-IN" b="0" i="0" u="none" strike="noStrike" baseline="30000" dirty="0">
                <a:solidFill>
                  <a:srgbClr val="333333"/>
                </a:solidFill>
                <a:effectLst/>
                <a:latin typeface="Segoe UI" panose="020B0502040204020203" pitchFamily="34" charset="0"/>
              </a:rPr>
              <a:t>th</a:t>
            </a:r>
            <a:r>
              <a:rPr lang="en-IN" b="0" i="0" u="none" strike="noStrike" dirty="0">
                <a:solidFill>
                  <a:srgbClr val="333333"/>
                </a:solidFill>
                <a:effectLst/>
                <a:latin typeface="Segoe UI" panose="020B0502040204020203" pitchFamily="34" charset="0"/>
              </a:rPr>
              <a:t> / 12</a:t>
            </a:r>
            <a:r>
              <a:rPr lang="en-IN" b="0" i="0" u="none" strike="noStrike" baseline="30000" dirty="0">
                <a:solidFill>
                  <a:srgbClr val="333333"/>
                </a:solidFill>
                <a:effectLst/>
                <a:latin typeface="Segoe UI" panose="020B0502040204020203" pitchFamily="34" charset="0"/>
              </a:rPr>
              <a:t>th</a:t>
            </a:r>
            <a:r>
              <a:rPr lang="en-IN" b="0" i="0" u="none" strike="noStrike" dirty="0">
                <a:solidFill>
                  <a:srgbClr val="333333"/>
                </a:solidFill>
                <a:effectLst/>
                <a:latin typeface="Segoe UI" panose="020B0502040204020203" pitchFamily="34" charset="0"/>
              </a:rPr>
              <a:t> exam and family income must be less than Rs. 6 lakh/annum.</a:t>
            </a:r>
          </a:p>
          <a:p>
            <a:pPr algn="l">
              <a:buFont typeface="Arial" panose="020B0604020202020204" pitchFamily="34" charset="0"/>
              <a:buChar char="•"/>
            </a:pPr>
            <a:r>
              <a:rPr lang="en-IN" b="1" i="0" u="none" strike="noStrike" dirty="0">
                <a:solidFill>
                  <a:srgbClr val="333333"/>
                </a:solidFill>
                <a:effectLst/>
                <a:latin typeface="Segoe UI" panose="020B0502040204020203" pitchFamily="34" charset="0"/>
              </a:rPr>
              <a:t>Amount of Scholarship:</a:t>
            </a:r>
            <a:endParaRPr lang="en-IN" b="0" i="0" u="none" strike="noStrike" dirty="0">
              <a:solidFill>
                <a:srgbClr val="333333"/>
              </a:solidFill>
              <a:effectLst/>
              <a:latin typeface="Segoe UI" panose="020B0502040204020203" pitchFamily="34" charset="0"/>
            </a:endParaRPr>
          </a:p>
          <a:p>
            <a:pPr marL="742950" lvl="1" indent="-285750" algn="l">
              <a:buFont typeface="Arial" panose="020B0604020202020204" pitchFamily="34" charset="0"/>
              <a:buChar char="•"/>
            </a:pPr>
            <a:r>
              <a:rPr lang="en-IN" b="1" i="0" u="none" strike="noStrike" dirty="0">
                <a:solidFill>
                  <a:srgbClr val="333333"/>
                </a:solidFill>
                <a:effectLst/>
                <a:latin typeface="Segoe UI" panose="020B0502040204020203" pitchFamily="34" charset="0"/>
              </a:rPr>
              <a:t>For Degree Engineering:</a:t>
            </a:r>
            <a:r>
              <a:rPr lang="en-IN" b="0" i="0" u="none" strike="noStrike" dirty="0">
                <a:solidFill>
                  <a:srgbClr val="333333"/>
                </a:solidFill>
                <a:effectLst/>
                <a:latin typeface="Segoe UI" panose="020B0502040204020203" pitchFamily="34" charset="0"/>
              </a:rPr>
              <a:t> Rs. 50,000/- or 50% of tuition fees whichever is less.</a:t>
            </a:r>
          </a:p>
          <a:p>
            <a:pPr marL="742950" lvl="1" indent="-285750" algn="l">
              <a:buFont typeface="Arial" panose="020B0604020202020204" pitchFamily="34" charset="0"/>
              <a:buChar char="•"/>
            </a:pPr>
            <a:r>
              <a:rPr lang="en-IN" b="1" i="0" u="none" strike="noStrike" dirty="0">
                <a:solidFill>
                  <a:srgbClr val="333333"/>
                </a:solidFill>
                <a:effectLst/>
                <a:latin typeface="Segoe UI" panose="020B0502040204020203" pitchFamily="34" charset="0"/>
              </a:rPr>
              <a:t>For Diploma Engineering:</a:t>
            </a:r>
            <a:r>
              <a:rPr lang="en-IN" b="0" i="0" u="none" strike="noStrike" dirty="0">
                <a:solidFill>
                  <a:srgbClr val="333333"/>
                </a:solidFill>
                <a:effectLst/>
                <a:latin typeface="Segoe UI" panose="020B0502040204020203" pitchFamily="34" charset="0"/>
              </a:rPr>
              <a:t> Rs. 25,000/- or 50% of tuition fees whichever is less.</a:t>
            </a:r>
          </a:p>
          <a:p>
            <a:pPr marL="742950" lvl="1" indent="-285750" algn="l">
              <a:buFont typeface="Arial" panose="020B0604020202020204" pitchFamily="34" charset="0"/>
              <a:buChar char="•"/>
            </a:pPr>
            <a:r>
              <a:rPr lang="en-IN" b="1" i="0" u="none" strike="noStrike" dirty="0">
                <a:solidFill>
                  <a:srgbClr val="333333"/>
                </a:solidFill>
                <a:effectLst/>
                <a:latin typeface="Segoe UI" panose="020B0502040204020203" pitchFamily="34" charset="0"/>
              </a:rPr>
              <a:t>For </a:t>
            </a:r>
            <a:r>
              <a:rPr lang="en-IN" b="1" i="0" u="none" strike="noStrike" dirty="0" err="1">
                <a:solidFill>
                  <a:srgbClr val="333333"/>
                </a:solidFill>
                <a:effectLst/>
                <a:latin typeface="Segoe UI" panose="020B0502040204020203" pitchFamily="34" charset="0"/>
              </a:rPr>
              <a:t>B.Com</a:t>
            </a:r>
            <a:r>
              <a:rPr lang="en-IN" b="1" i="0" u="none" strike="noStrike" dirty="0">
                <a:solidFill>
                  <a:srgbClr val="333333"/>
                </a:solidFill>
                <a:effectLst/>
                <a:latin typeface="Segoe UI" panose="020B0502040204020203" pitchFamily="34" charset="0"/>
              </a:rPr>
              <a:t>./BBA/BCA/B.Sc.:</a:t>
            </a:r>
            <a:r>
              <a:rPr lang="en-IN" b="0" i="0" u="none" strike="noStrike" dirty="0">
                <a:solidFill>
                  <a:srgbClr val="333333"/>
                </a:solidFill>
                <a:effectLst/>
                <a:latin typeface="Segoe UI" panose="020B0502040204020203" pitchFamily="34" charset="0"/>
              </a:rPr>
              <a:t> Up to Rs. 10,000/- or 50% of tuition fees whichever is less.</a:t>
            </a:r>
          </a:p>
          <a:p>
            <a:pPr algn="l"/>
            <a:r>
              <a:rPr lang="en-IN" b="1" i="0" u="none" strike="noStrike" dirty="0">
                <a:solidFill>
                  <a:srgbClr val="333333"/>
                </a:solidFill>
                <a:effectLst/>
                <a:latin typeface="Segoe UI" panose="020B0502040204020203" pitchFamily="34" charset="0"/>
              </a:rPr>
              <a:t>[2]   </a:t>
            </a:r>
            <a:r>
              <a:rPr lang="en-IN" b="1" i="0" u="none" strike="noStrike" dirty="0">
                <a:solidFill>
                  <a:schemeClr val="accent3">
                    <a:lumMod val="75000"/>
                  </a:schemeClr>
                </a:solidFill>
                <a:effectLst/>
                <a:latin typeface="Segoe UI" panose="020B0502040204020203" pitchFamily="34" charset="0"/>
                <a:hlinkClick r:id="rId3" tooltip="Scholarships for Scheduled Caste Candidates">
                  <a:extLst>
                    <a:ext uri="{A12FA001-AC4F-418D-AE19-62706E023703}">
                      <ahyp:hlinkClr xmlns="" xmlns:ahyp="http://schemas.microsoft.com/office/drawing/2018/hyperlinkcolor" val="tx"/>
                    </a:ext>
                  </a:extLst>
                </a:hlinkClick>
              </a:rPr>
              <a:t>Scholarships for SC/ST Students</a:t>
            </a:r>
            <a:r>
              <a:rPr lang="en-IN" b="1" i="0" u="none" strike="noStrike" dirty="0">
                <a:solidFill>
                  <a:schemeClr val="accent3">
                    <a:lumMod val="75000"/>
                  </a:schemeClr>
                </a:solidFill>
                <a:effectLst/>
                <a:latin typeface="Segoe UI" panose="020B0502040204020203" pitchFamily="34" charset="0"/>
              </a:rPr>
              <a:t> </a:t>
            </a:r>
          </a:p>
          <a:p>
            <a:pPr algn="l">
              <a:buFont typeface="Arial" panose="020B0604020202020204" pitchFamily="34" charset="0"/>
              <a:buChar char="•"/>
            </a:pPr>
            <a:r>
              <a:rPr lang="en-IN" b="1" i="0" u="none" strike="noStrike" dirty="0">
                <a:solidFill>
                  <a:srgbClr val="333333"/>
                </a:solidFill>
                <a:effectLst/>
                <a:latin typeface="Segoe UI" panose="020B0502040204020203" pitchFamily="34" charset="0"/>
              </a:rPr>
              <a:t>Eligibility: </a:t>
            </a:r>
            <a:r>
              <a:rPr lang="en-IN" b="0" i="0" u="none" strike="noStrike" dirty="0">
                <a:solidFill>
                  <a:srgbClr val="333333"/>
                </a:solidFill>
                <a:effectLst/>
                <a:latin typeface="Segoe UI" panose="020B0502040204020203" pitchFamily="34" charset="0"/>
              </a:rPr>
              <a:t>Student must belong to SC or ST category and family income must be less than Rs. 2,50,000/annum.</a:t>
            </a:r>
          </a:p>
          <a:p>
            <a:pPr algn="l">
              <a:buFont typeface="Arial" panose="020B0604020202020204" pitchFamily="34" charset="0"/>
              <a:buChar char="•"/>
            </a:pPr>
            <a:r>
              <a:rPr lang="en-IN" b="1" i="0" u="none" strike="noStrike" dirty="0">
                <a:solidFill>
                  <a:srgbClr val="333333"/>
                </a:solidFill>
                <a:effectLst/>
                <a:latin typeface="Segoe UI" panose="020B0502040204020203" pitchFamily="34" charset="0"/>
              </a:rPr>
              <a:t>Amount of Scholarship:</a:t>
            </a:r>
            <a:r>
              <a:rPr lang="en-IN" b="0" i="0" u="none" strike="noStrike" dirty="0">
                <a:solidFill>
                  <a:srgbClr val="333333"/>
                </a:solidFill>
                <a:effectLst/>
                <a:latin typeface="Segoe UI" panose="020B0502040204020203" pitchFamily="34" charset="0"/>
              </a:rPr>
              <a:t> Approximately 100% of tuition fees as per Government norms.</a:t>
            </a:r>
          </a:p>
          <a:p>
            <a:r>
              <a:rPr lang="en-IN" dirty="0"/>
              <a:t/>
            </a:r>
            <a:br>
              <a:rPr lang="en-IN" dirty="0"/>
            </a:br>
            <a:endParaRPr lang="en-US" dirty="0"/>
          </a:p>
        </p:txBody>
      </p:sp>
      <p:sp>
        <p:nvSpPr>
          <p:cNvPr id="6" name="TextBox 5">
            <a:extLst>
              <a:ext uri="{FF2B5EF4-FFF2-40B4-BE49-F238E27FC236}">
                <a16:creationId xmlns:a16="http://schemas.microsoft.com/office/drawing/2014/main" id="{40A2D0D4-FFFA-224C-3111-B7C218C90A2A}"/>
              </a:ext>
            </a:extLst>
          </p:cNvPr>
          <p:cNvSpPr txBox="1"/>
          <p:nvPr/>
        </p:nvSpPr>
        <p:spPr>
          <a:xfrm>
            <a:off x="2912793" y="5870151"/>
            <a:ext cx="6098058" cy="369332"/>
          </a:xfrm>
          <a:prstGeom prst="rect">
            <a:avLst/>
          </a:prstGeom>
          <a:gradFill flip="none" rotWithShape="1">
            <a:gsLst>
              <a:gs pos="0">
                <a:schemeClr val="accent3">
                  <a:lumMod val="0"/>
                  <a:lumOff val="100000"/>
                </a:schemeClr>
              </a:gs>
              <a:gs pos="35000">
                <a:schemeClr val="accent3">
                  <a:lumMod val="0"/>
                  <a:lumOff val="100000"/>
                </a:schemeClr>
              </a:gs>
              <a:gs pos="100000">
                <a:schemeClr val="accent3">
                  <a:lumMod val="100000"/>
                </a:schemeClr>
              </a:gs>
            </a:gsLst>
            <a:path path="circle">
              <a:fillToRect l="50000" t="-80000" r="50000" b="180000"/>
            </a:path>
            <a:tileRect/>
          </a:gradFill>
        </p:spPr>
        <p:txBody>
          <a:bodyPr wrap="square">
            <a:spAutoFit/>
          </a:bodyPr>
          <a:lstStyle/>
          <a:p>
            <a:r>
              <a:rPr lang="en-IN" b="1" dirty="0">
                <a:solidFill>
                  <a:srgbClr val="000000"/>
                </a:solidFill>
                <a:effectLst/>
                <a:latin typeface="Times New Roman" panose="02020603050405020304" pitchFamily="18" charset="0"/>
              </a:rPr>
              <a:t>(Portal:</a:t>
            </a:r>
            <a:r>
              <a:rPr lang="en-IN" dirty="0">
                <a:solidFill>
                  <a:srgbClr val="000000"/>
                </a:solidFill>
                <a:effectLst/>
                <a:latin typeface="Times New Roman" panose="02020603050405020304" pitchFamily="18" charset="0"/>
              </a:rPr>
              <a:t> </a:t>
            </a:r>
            <a:r>
              <a:rPr lang="en-IN" b="1" dirty="0">
                <a:solidFill>
                  <a:schemeClr val="accent5">
                    <a:lumMod val="50000"/>
                  </a:schemeClr>
                </a:solidFill>
                <a:effectLst/>
                <a:latin typeface="Times New Roman" panose="02020603050405020304" pitchFamily="18" charset="0"/>
              </a:rPr>
              <a:t>https://</a:t>
            </a:r>
            <a:r>
              <a:rPr lang="en-IN" b="1" dirty="0" err="1">
                <a:solidFill>
                  <a:schemeClr val="accent5">
                    <a:lumMod val="50000"/>
                  </a:schemeClr>
                </a:solidFill>
                <a:effectLst/>
                <a:latin typeface="Times New Roman" panose="02020603050405020304" pitchFamily="18" charset="0"/>
              </a:rPr>
              <a:t>mysy.guj.nic.in</a:t>
            </a:r>
            <a:r>
              <a:rPr lang="en-IN" b="1" dirty="0">
                <a:solidFill>
                  <a:schemeClr val="accent5">
                    <a:lumMod val="50000"/>
                  </a:schemeClr>
                </a:solidFill>
                <a:effectLst/>
                <a:latin typeface="Times New Roman" panose="02020603050405020304" pitchFamily="18" charset="0"/>
              </a:rPr>
              <a:t>/)</a:t>
            </a:r>
            <a:endParaRPr lang="en-IN" dirty="0">
              <a:solidFill>
                <a:schemeClr val="accent5">
                  <a:lumMod val="50000"/>
                </a:schemeClr>
              </a:solidFill>
              <a:effectLst/>
              <a:latin typeface="Times New Roman" panose="02020603050405020304" pitchFamily="18" charset="0"/>
            </a:endParaRPr>
          </a:p>
        </p:txBody>
      </p:sp>
      <p:sp>
        <p:nvSpPr>
          <p:cNvPr id="3" name="Footer Placeholder 2">
            <a:extLst>
              <a:ext uri="{FF2B5EF4-FFF2-40B4-BE49-F238E27FC236}">
                <a16:creationId xmlns:a16="http://schemas.microsoft.com/office/drawing/2014/main" id="{22551CD7-9CEE-59E5-69B1-B8315007E23D}"/>
              </a:ext>
            </a:extLst>
          </p:cNvPr>
          <p:cNvSpPr>
            <a:spLocks noGrp="1"/>
          </p:cNvSpPr>
          <p:nvPr>
            <p:ph type="ftr" sz="quarter" idx="11"/>
          </p:nvPr>
        </p:nvSpPr>
        <p:spPr/>
        <p:txBody>
          <a:bodyPr/>
          <a:lstStyle/>
          <a:p>
            <a:r>
              <a:rPr lang="en-US" dirty="0" smtClean="0"/>
              <a:t>Ronit Bhadania</a:t>
            </a:r>
            <a:endParaRPr lang="en-US" dirty="0"/>
          </a:p>
          <a:p>
            <a:endParaRPr lang="en-US" dirty="0"/>
          </a:p>
        </p:txBody>
      </p:sp>
      <p:sp>
        <p:nvSpPr>
          <p:cNvPr id="5" name="Slide Number Placeholder 4">
            <a:extLst>
              <a:ext uri="{FF2B5EF4-FFF2-40B4-BE49-F238E27FC236}">
                <a16:creationId xmlns:a16="http://schemas.microsoft.com/office/drawing/2014/main" id="{A8D0626D-05FE-C2EC-E4C6-372EE5FD243B}"/>
              </a:ext>
            </a:extLst>
          </p:cNvPr>
          <p:cNvSpPr>
            <a:spLocks noGrp="1"/>
          </p:cNvSpPr>
          <p:nvPr>
            <p:ph type="sldNum" sz="quarter" idx="12"/>
          </p:nvPr>
        </p:nvSpPr>
        <p:spPr/>
        <p:txBody>
          <a:bodyPr/>
          <a:lstStyle/>
          <a:p>
            <a:fld id="{B27AE7D9-6458-7448-B055-3EE0D308DAE3}" type="slidenum">
              <a:rPr lang="en-US" smtClean="0"/>
              <a:t>8</a:t>
            </a:fld>
            <a:endParaRPr lang="en-US" dirty="0"/>
          </a:p>
        </p:txBody>
      </p:sp>
    </p:spTree>
    <p:extLst>
      <p:ext uri="{BB962C8B-B14F-4D97-AF65-F5344CB8AC3E}">
        <p14:creationId xmlns:p14="http://schemas.microsoft.com/office/powerpoint/2010/main" val="1655870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6" presetClass="emph" presetSubtype="0" fill="hold" grpId="0" nodeType="clickEffect">
                                  <p:stCondLst>
                                    <p:cond delay="0"/>
                                  </p:stCondLst>
                                  <p:iterate type="lt">
                                    <p:tmPct val="10000"/>
                                  </p:iterate>
                                  <p:childTnLst>
                                    <p:animScale>
                                      <p:cBhvr>
                                        <p:cTn id="6" dur="250" autoRev="1" fill="hold">
                                          <p:stCondLst>
                                            <p:cond delay="0"/>
                                          </p:stCondLst>
                                        </p:cTn>
                                        <p:tgtEl>
                                          <p:spTgt spid="2"/>
                                        </p:tgtEl>
                                      </p:cBhvr>
                                      <p:to x="80000" y="100000"/>
                                    </p:animScale>
                                    <p:anim by="(#ppt_w*0.10)" calcmode="lin" valueType="num">
                                      <p:cBhvr>
                                        <p:cTn id="7" dur="250" autoRev="1" fill="hold">
                                          <p:stCondLst>
                                            <p:cond delay="0"/>
                                          </p:stCondLst>
                                        </p:cTn>
                                        <p:tgtEl>
                                          <p:spTgt spid="2"/>
                                        </p:tgtEl>
                                        <p:attrNameLst>
                                          <p:attrName>ppt_x</p:attrName>
                                        </p:attrNameLst>
                                      </p:cBhvr>
                                    </p:anim>
                                    <p:anim by="(-#ppt_w*0.10)" calcmode="lin" valueType="num">
                                      <p:cBhvr>
                                        <p:cTn id="8" dur="250" autoRev="1" fill="hold">
                                          <p:stCondLst>
                                            <p:cond delay="0"/>
                                          </p:stCondLst>
                                        </p:cTn>
                                        <p:tgtEl>
                                          <p:spTgt spid="2"/>
                                        </p:tgtEl>
                                        <p:attrNameLst>
                                          <p:attrName>ppt_y</p:attrName>
                                        </p:attrNameLst>
                                      </p:cBhvr>
                                    </p:anim>
                                    <p:animRot by="-480000">
                                      <p:cBhvr>
                                        <p:cTn id="9" dur="250" autoRev="1" fill="hold">
                                          <p:stCondLst>
                                            <p:cond delay="0"/>
                                          </p:stCondLst>
                                        </p:cTn>
                                        <p:tgtEl>
                                          <p:spTgt spid="2"/>
                                        </p:tgtEl>
                                        <p:attrNameLst>
                                          <p:attrName>r</p:attrName>
                                        </p:attrNameLst>
                                      </p:cBhvr>
                                    </p:animRot>
                                  </p:childTnLst>
                                </p:cTn>
                              </p:par>
                            </p:childTnLst>
                          </p:cTn>
                        </p:par>
                      </p:childTnLst>
                    </p:cTn>
                  </p:par>
                  <p:par>
                    <p:cTn id="10" fill="hold">
                      <p:stCondLst>
                        <p:cond delay="indefinite"/>
                      </p:stCondLst>
                      <p:childTnLst>
                        <p:par>
                          <p:cTn id="11" fill="hold">
                            <p:stCondLst>
                              <p:cond delay="0"/>
                            </p:stCondLst>
                            <p:childTnLst>
                              <p:par>
                                <p:cTn id="12" presetID="20"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wedge">
                                      <p:cBhvr>
                                        <p:cTn id="14" dur="20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1000"/>
                                        <p:tgtEl>
                                          <p:spTgt spid="6"/>
                                        </p:tgtEl>
                                      </p:cBhvr>
                                    </p:animEffect>
                                    <p:anim calcmode="lin" valueType="num">
                                      <p:cBhvr>
                                        <p:cTn id="20" dur="1000" fill="hold"/>
                                        <p:tgtEl>
                                          <p:spTgt spid="6"/>
                                        </p:tgtEl>
                                        <p:attrNameLst>
                                          <p:attrName>ppt_x</p:attrName>
                                        </p:attrNameLst>
                                      </p:cBhvr>
                                      <p:tavLst>
                                        <p:tav tm="0">
                                          <p:val>
                                            <p:strVal val="#ppt_x"/>
                                          </p:val>
                                        </p:tav>
                                        <p:tav tm="100000">
                                          <p:val>
                                            <p:strVal val="#ppt_x"/>
                                          </p:val>
                                        </p:tav>
                                      </p:tavLst>
                                    </p:anim>
                                    <p:anim calcmode="lin" valueType="num">
                                      <p:cBhvr>
                                        <p:cTn id="21"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86235-FC81-3632-2918-42645E8F650B}"/>
              </a:ext>
            </a:extLst>
          </p:cNvPr>
          <p:cNvSpPr>
            <a:spLocks noGrp="1"/>
          </p:cNvSpPr>
          <p:nvPr>
            <p:ph type="title"/>
          </p:nvPr>
        </p:nvSpPr>
        <p:spPr>
          <a:xfrm>
            <a:off x="105103" y="0"/>
            <a:ext cx="10850280" cy="1596177"/>
          </a:xfrm>
        </p:spPr>
        <p:txBody>
          <a:bodyPr>
            <a:normAutofit/>
          </a:bodyPr>
          <a:lstStyle/>
          <a:p>
            <a:r>
              <a:rPr lang="en-US" sz="3200" b="1" dirty="0">
                <a:latin typeface="Colonna MT" pitchFamily="82" charset="77"/>
              </a:rPr>
              <a:t>COMPUTER DEPARTMENT PLACEMENT RECORD 2023</a:t>
            </a:r>
          </a:p>
        </p:txBody>
      </p:sp>
      <p:graphicFrame>
        <p:nvGraphicFramePr>
          <p:cNvPr id="3" name="Chart 2">
            <a:extLst>
              <a:ext uri="{FF2B5EF4-FFF2-40B4-BE49-F238E27FC236}">
                <a16:creationId xmlns:a16="http://schemas.microsoft.com/office/drawing/2014/main" id="{960D1A7E-AC44-C7C3-2919-EB5732190C82}"/>
              </a:ext>
            </a:extLst>
          </p:cNvPr>
          <p:cNvGraphicFramePr/>
          <p:nvPr>
            <p:extLst>
              <p:ext uri="{D42A27DB-BD31-4B8C-83A1-F6EECF244321}">
                <p14:modId xmlns:p14="http://schemas.microsoft.com/office/powerpoint/2010/main" val="359991480"/>
              </p:ext>
            </p:extLst>
          </p:nvPr>
        </p:nvGraphicFramePr>
        <p:xfrm>
          <a:off x="2032000" y="1078012"/>
          <a:ext cx="8128000" cy="5418667"/>
        </p:xfrm>
        <a:graphic>
          <a:graphicData uri="http://schemas.openxmlformats.org/drawingml/2006/chart">
            <c:chart xmlns:c="http://schemas.openxmlformats.org/drawingml/2006/chart" xmlns:r="http://schemas.openxmlformats.org/officeDocument/2006/relationships" r:id="rId2"/>
          </a:graphicData>
        </a:graphic>
      </p:graphicFrame>
      <p:sp>
        <p:nvSpPr>
          <p:cNvPr id="4" name="Footer Placeholder 3">
            <a:extLst>
              <a:ext uri="{FF2B5EF4-FFF2-40B4-BE49-F238E27FC236}">
                <a16:creationId xmlns:a16="http://schemas.microsoft.com/office/drawing/2014/main" id="{48E8A385-464B-4E78-6CC8-23F38B7D52EB}"/>
              </a:ext>
            </a:extLst>
          </p:cNvPr>
          <p:cNvSpPr>
            <a:spLocks noGrp="1"/>
          </p:cNvSpPr>
          <p:nvPr>
            <p:ph type="ftr" sz="quarter" idx="11"/>
          </p:nvPr>
        </p:nvSpPr>
        <p:spPr/>
        <p:txBody>
          <a:bodyPr/>
          <a:lstStyle/>
          <a:p>
            <a:r>
              <a:rPr lang="en-US" dirty="0" smtClean="0"/>
              <a:t>Ronit Bhadania</a:t>
            </a:r>
            <a:endParaRPr lang="en-US" dirty="0"/>
          </a:p>
        </p:txBody>
      </p:sp>
      <p:sp>
        <p:nvSpPr>
          <p:cNvPr id="5" name="Slide Number Placeholder 4">
            <a:extLst>
              <a:ext uri="{FF2B5EF4-FFF2-40B4-BE49-F238E27FC236}">
                <a16:creationId xmlns:a16="http://schemas.microsoft.com/office/drawing/2014/main" id="{793C0862-8862-6E77-5F47-513648F5AFF3}"/>
              </a:ext>
            </a:extLst>
          </p:cNvPr>
          <p:cNvSpPr>
            <a:spLocks noGrp="1"/>
          </p:cNvSpPr>
          <p:nvPr>
            <p:ph type="sldNum" sz="quarter" idx="12"/>
          </p:nvPr>
        </p:nvSpPr>
        <p:spPr/>
        <p:txBody>
          <a:bodyPr/>
          <a:lstStyle/>
          <a:p>
            <a:fld id="{B27AE7D9-6458-7448-B055-3EE0D308DAE3}" type="slidenum">
              <a:rPr lang="en-US" smtClean="0"/>
              <a:t>9</a:t>
            </a:fld>
            <a:endParaRPr lang="en-US" dirty="0"/>
          </a:p>
        </p:txBody>
      </p:sp>
    </p:spTree>
    <p:extLst>
      <p:ext uri="{BB962C8B-B14F-4D97-AF65-F5344CB8AC3E}">
        <p14:creationId xmlns:p14="http://schemas.microsoft.com/office/powerpoint/2010/main" val="989190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2"/>
                                        </p:tgtEl>
                                        <p:attrNameLst>
                                          <p:attrName>ppt_x</p:attrName>
                                          <p:attrName>ppt_y</p:attrName>
                                        </p:attrNameLst>
                                      </p:cBhvr>
                                    </p:animMotion>
                                    <p:animRot by="1500000">
                                      <p:cBhvr>
                                        <p:cTn id="7" dur="125" fill="hold">
                                          <p:stCondLst>
                                            <p:cond delay="0"/>
                                          </p:stCondLst>
                                        </p:cTn>
                                        <p:tgtEl>
                                          <p:spTgt spid="2"/>
                                        </p:tgtEl>
                                        <p:attrNameLst>
                                          <p:attrName>r</p:attrName>
                                        </p:attrNameLst>
                                      </p:cBhvr>
                                    </p:animRot>
                                    <p:animRot by="-1500000">
                                      <p:cBhvr>
                                        <p:cTn id="8" dur="125" fill="hold">
                                          <p:stCondLst>
                                            <p:cond delay="125"/>
                                          </p:stCondLst>
                                        </p:cTn>
                                        <p:tgtEl>
                                          <p:spTgt spid="2"/>
                                        </p:tgtEl>
                                        <p:attrNameLst>
                                          <p:attrName>r</p:attrName>
                                        </p:attrNameLst>
                                      </p:cBhvr>
                                    </p:animRot>
                                    <p:animRot by="-1500000">
                                      <p:cBhvr>
                                        <p:cTn id="9" dur="125" fill="hold">
                                          <p:stCondLst>
                                            <p:cond delay="250"/>
                                          </p:stCondLst>
                                        </p:cTn>
                                        <p:tgtEl>
                                          <p:spTgt spid="2"/>
                                        </p:tgtEl>
                                        <p:attrNameLst>
                                          <p:attrName>r</p:attrName>
                                        </p:attrNameLst>
                                      </p:cBhvr>
                                    </p:animRot>
                                    <p:animRot by="1500000">
                                      <p:cBhvr>
                                        <p:cTn id="10" dur="125" fill="hold">
                                          <p:stCondLst>
                                            <p:cond delay="375"/>
                                          </p:stCondLst>
                                        </p:cTn>
                                        <p:tgtEl>
                                          <p:spTgt spid="2"/>
                                        </p:tgtEl>
                                        <p:attrNameLst>
                                          <p:attrName>r</p:attrName>
                                        </p:attrNameLst>
                                      </p:cBhvr>
                                    </p:animRo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3" grpId="0">
        <p:bldAsOne/>
      </p:bldGraphic>
    </p:bldLst>
  </p:timing>
</p:sld>
</file>

<file path=ppt/theme/theme1.xml><?xml version="1.0" encoding="utf-8"?>
<a:theme xmlns:a="http://schemas.openxmlformats.org/drawingml/2006/main" name="Droplet">
  <a:themeElements>
    <a:clrScheme name="Droplet">
      <a:dk1>
        <a:sysClr val="windowText" lastClr="000000"/>
      </a:dk1>
      <a:lt1>
        <a:sysClr val="window" lastClr="FFFFFF"/>
      </a:lt1>
      <a:dk2>
        <a:srgbClr val="27537E"/>
      </a:dk2>
      <a:lt2>
        <a:srgbClr val="AABED7"/>
      </a:lt2>
      <a:accent1>
        <a:srgbClr val="E34B7A"/>
      </a:accent1>
      <a:accent2>
        <a:srgbClr val="AC339A"/>
      </a:accent2>
      <a:accent3>
        <a:srgbClr val="6953B7"/>
      </a:accent3>
      <a:accent4>
        <a:srgbClr val="1D7EAB"/>
      </a:accent4>
      <a:accent5>
        <a:srgbClr val="43AFD6"/>
      </a:accent5>
      <a:accent6>
        <a:srgbClr val="DE85E1"/>
      </a:accent6>
      <a:hlink>
        <a:srgbClr val="ED87A6"/>
      </a:hlink>
      <a:folHlink>
        <a:srgbClr val="C99EAC"/>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78000"/>
                <a:shade val="100000"/>
                <a:hueMod val="136000"/>
                <a:satMod val="160000"/>
                <a:lumMod val="105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C71B277C-C29A-4BA0-A7BA-43502DF21AB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{87BB9B2B-1F32-684B-84AD-ABFBD7A5A263}tf10001073</Template>
  <TotalTime>204</TotalTime>
  <Words>495</Words>
  <Application>Microsoft Office PowerPoint</Application>
  <PresentationFormat>Widescreen</PresentationFormat>
  <Paragraphs>164</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Arial</vt:lpstr>
      <vt:lpstr>Calibri</vt:lpstr>
      <vt:lpstr>Colonna MT</vt:lpstr>
      <vt:lpstr>Segoe UI</vt:lpstr>
      <vt:lpstr>Times New Roman</vt:lpstr>
      <vt:lpstr>Tw Cen MT</vt:lpstr>
      <vt:lpstr>Work Sans</vt:lpstr>
      <vt:lpstr>Droplet</vt:lpstr>
      <vt:lpstr>PowerPoint Presentation</vt:lpstr>
      <vt:lpstr>PowerPoint Presentation</vt:lpstr>
      <vt:lpstr>PowerPoint Presentation</vt:lpstr>
      <vt:lpstr>PowerPoint Presentation</vt:lpstr>
      <vt:lpstr>BoS - Mechanical Engineering </vt:lpstr>
      <vt:lpstr>Programs Offered</vt:lpstr>
      <vt:lpstr>PowerPoint Presentation</vt:lpstr>
      <vt:lpstr>SCHOLARSHIPS</vt:lpstr>
      <vt:lpstr>COMPUTER DEPARTMENT PLACEMENT RECORD 2023</vt:lpstr>
      <vt:lpstr>COMPUTER DEPARTMENT PLACEMENT RECORD 2024</vt:lpstr>
      <vt:lpstr>COMPUTER DEPARTMENT PLACEMENT RECORD 2025</vt:lpstr>
      <vt:lpstr>COMPUTER DEPARTMENT 2024 PLACEMENT RECORD </vt:lpstr>
      <vt:lpstr>PLACEMENT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8</cp:revision>
  <dcterms:created xsi:type="dcterms:W3CDTF">2025-09-11T03:34:01Z</dcterms:created>
  <dcterms:modified xsi:type="dcterms:W3CDTF">2025-09-17T11:10:30Z</dcterms:modified>
</cp:coreProperties>
</file>