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3"/>
  </p:notesMasterIdLst>
  <p:sldIdLst>
    <p:sldId id="256" r:id="rId2"/>
    <p:sldId id="257" r:id="rId3"/>
    <p:sldId id="258" r:id="rId4"/>
    <p:sldId id="266" r:id="rId5"/>
    <p:sldId id="267" r:id="rId6"/>
    <p:sldId id="268" r:id="rId7"/>
    <p:sldId id="269" r:id="rId8"/>
    <p:sldId id="272" r:id="rId9"/>
    <p:sldId id="270" r:id="rId10"/>
    <p:sldId id="271" r:id="rId11"/>
    <p:sldId id="281" r:id="rId12"/>
    <p:sldId id="280" r:id="rId13"/>
    <p:sldId id="276" r:id="rId14"/>
    <p:sldId id="274" r:id="rId15"/>
    <p:sldId id="275" r:id="rId16"/>
    <p:sldId id="277" r:id="rId17"/>
    <p:sldId id="282" r:id="rId18"/>
    <p:sldId id="278" r:id="rId19"/>
    <p:sldId id="284" r:id="rId20"/>
    <p:sldId id="279" r:id="rId21"/>
    <p:sldId id="28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0" autoAdjust="0"/>
    <p:restoredTop sz="94607" autoAdjust="0"/>
  </p:normalViewPr>
  <p:slideViewPr>
    <p:cSldViewPr snapToGrid="0">
      <p:cViewPr varScale="1">
        <p:scale>
          <a:sx n="57" d="100"/>
          <a:sy n="57" d="100"/>
        </p:scale>
        <p:origin x="78" y="12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03C6A5-2198-4C5F-AE72-A618997927F3}" type="datetimeFigureOut">
              <a:rPr lang="en-US" smtClean="0"/>
              <a:t>12/3/2020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525F3A-E0C0-4ABD-B2D4-40B1870D1BF5}" type="slidenum">
              <a:rPr lang="en-US" smtClean="0"/>
              <a:t>‹#›</a:t>
            </a:fld>
            <a:endParaRPr lang="en-US"/>
          </a:p>
        </p:txBody>
      </p:sp>
    </p:spTree>
    <p:extLst>
      <p:ext uri="{BB962C8B-B14F-4D97-AF65-F5344CB8AC3E}">
        <p14:creationId xmlns:p14="http://schemas.microsoft.com/office/powerpoint/2010/main" val="2156022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525F3A-E0C0-4ABD-B2D4-40B1870D1BF5}" type="slidenum">
              <a:rPr lang="en-US" smtClean="0"/>
              <a:t>2</a:t>
            </a:fld>
            <a:endParaRPr lang="en-US"/>
          </a:p>
        </p:txBody>
      </p:sp>
    </p:spTree>
    <p:extLst>
      <p:ext uri="{BB962C8B-B14F-4D97-AF65-F5344CB8AC3E}">
        <p14:creationId xmlns:p14="http://schemas.microsoft.com/office/powerpoint/2010/main" val="395189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F49AA3-3CBF-4265-9CC0-D693F172FA66}" type="datetimeFigureOut">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9EF8A30-5698-44B7-966D-09673BF9A432}" type="slidenum">
              <a:rPr lang="en-US" smtClean="0"/>
              <a:t>‹#›</a:t>
            </a:fld>
            <a:endParaRPr lang="en-US" dirty="0"/>
          </a:p>
        </p:txBody>
      </p:sp>
    </p:spTree>
    <p:extLst>
      <p:ext uri="{BB962C8B-B14F-4D97-AF65-F5344CB8AC3E}">
        <p14:creationId xmlns:p14="http://schemas.microsoft.com/office/powerpoint/2010/main" val="1685546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49AA3-3CBF-4265-9CC0-D693F172FA66}" type="datetimeFigureOut">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9EF8A30-5698-44B7-966D-09673BF9A432}" type="slidenum">
              <a:rPr lang="en-US" smtClean="0"/>
              <a:t>‹#›</a:t>
            </a:fld>
            <a:endParaRPr lang="en-US" dirty="0"/>
          </a:p>
        </p:txBody>
      </p:sp>
    </p:spTree>
    <p:extLst>
      <p:ext uri="{BB962C8B-B14F-4D97-AF65-F5344CB8AC3E}">
        <p14:creationId xmlns:p14="http://schemas.microsoft.com/office/powerpoint/2010/main" val="3688840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49AA3-3CBF-4265-9CC0-D693F172FA66}" type="datetimeFigureOut">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9EF8A30-5698-44B7-966D-09673BF9A432}"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63384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DF49AA3-3CBF-4265-9CC0-D693F172FA66}" type="datetimeFigureOut">
              <a:rPr lang="en-US" smtClean="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9EF8A30-5698-44B7-966D-09673BF9A432}" type="slidenum">
              <a:rPr lang="en-US" smtClean="0"/>
              <a:t>‹#›</a:t>
            </a:fld>
            <a:endParaRPr lang="en-US" dirty="0"/>
          </a:p>
        </p:txBody>
      </p:sp>
    </p:spTree>
    <p:extLst>
      <p:ext uri="{BB962C8B-B14F-4D97-AF65-F5344CB8AC3E}">
        <p14:creationId xmlns:p14="http://schemas.microsoft.com/office/powerpoint/2010/main" val="39634282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DF49AA3-3CBF-4265-9CC0-D693F172FA66}" type="datetimeFigureOut">
              <a:rPr lang="en-US" smtClean="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9EF8A30-5698-44B7-966D-09673BF9A432}"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645277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DF49AA3-3CBF-4265-9CC0-D693F172FA66}" type="datetimeFigureOut">
              <a:rPr lang="en-US" smtClean="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9EF8A30-5698-44B7-966D-09673BF9A432}" type="slidenum">
              <a:rPr lang="en-US" smtClean="0"/>
              <a:t>‹#›</a:t>
            </a:fld>
            <a:endParaRPr lang="en-US" dirty="0"/>
          </a:p>
        </p:txBody>
      </p:sp>
    </p:spTree>
    <p:extLst>
      <p:ext uri="{BB962C8B-B14F-4D97-AF65-F5344CB8AC3E}">
        <p14:creationId xmlns:p14="http://schemas.microsoft.com/office/powerpoint/2010/main" val="2513053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F49AA3-3CBF-4265-9CC0-D693F172FA66}" type="datetimeFigureOut">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9EF8A30-5698-44B7-966D-09673BF9A432}" type="slidenum">
              <a:rPr lang="en-US" smtClean="0"/>
              <a:t>‹#›</a:t>
            </a:fld>
            <a:endParaRPr lang="en-US" dirty="0"/>
          </a:p>
        </p:txBody>
      </p:sp>
    </p:spTree>
    <p:extLst>
      <p:ext uri="{BB962C8B-B14F-4D97-AF65-F5344CB8AC3E}">
        <p14:creationId xmlns:p14="http://schemas.microsoft.com/office/powerpoint/2010/main" val="2557950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F49AA3-3CBF-4265-9CC0-D693F172FA66}" type="datetimeFigureOut">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9EF8A30-5698-44B7-966D-09673BF9A432}" type="slidenum">
              <a:rPr lang="en-US" smtClean="0"/>
              <a:t>‹#›</a:t>
            </a:fld>
            <a:endParaRPr lang="en-US" dirty="0"/>
          </a:p>
        </p:txBody>
      </p:sp>
    </p:spTree>
    <p:extLst>
      <p:ext uri="{BB962C8B-B14F-4D97-AF65-F5344CB8AC3E}">
        <p14:creationId xmlns:p14="http://schemas.microsoft.com/office/powerpoint/2010/main" val="2176856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F49AA3-3CBF-4265-9CC0-D693F172FA66}" type="datetimeFigureOut">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9EF8A30-5698-44B7-966D-09673BF9A432}" type="slidenum">
              <a:rPr lang="en-US" smtClean="0"/>
              <a:t>‹#›</a:t>
            </a:fld>
            <a:endParaRPr lang="en-US" dirty="0"/>
          </a:p>
        </p:txBody>
      </p:sp>
    </p:spTree>
    <p:extLst>
      <p:ext uri="{BB962C8B-B14F-4D97-AF65-F5344CB8AC3E}">
        <p14:creationId xmlns:p14="http://schemas.microsoft.com/office/powerpoint/2010/main" val="349172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49AA3-3CBF-4265-9CC0-D693F172FA66}" type="datetimeFigureOut">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9EF8A30-5698-44B7-966D-09673BF9A432}" type="slidenum">
              <a:rPr lang="en-US" smtClean="0"/>
              <a:t>‹#›</a:t>
            </a:fld>
            <a:endParaRPr lang="en-US" dirty="0"/>
          </a:p>
        </p:txBody>
      </p:sp>
    </p:spTree>
    <p:extLst>
      <p:ext uri="{BB962C8B-B14F-4D97-AF65-F5344CB8AC3E}">
        <p14:creationId xmlns:p14="http://schemas.microsoft.com/office/powerpoint/2010/main" val="433905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F49AA3-3CBF-4265-9CC0-D693F172FA66}" type="datetimeFigureOut">
              <a:rPr lang="en-US" smtClean="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9EF8A30-5698-44B7-966D-09673BF9A432}" type="slidenum">
              <a:rPr lang="en-US" smtClean="0"/>
              <a:t>‹#›</a:t>
            </a:fld>
            <a:endParaRPr lang="en-US" dirty="0"/>
          </a:p>
        </p:txBody>
      </p:sp>
    </p:spTree>
    <p:extLst>
      <p:ext uri="{BB962C8B-B14F-4D97-AF65-F5344CB8AC3E}">
        <p14:creationId xmlns:p14="http://schemas.microsoft.com/office/powerpoint/2010/main" val="1426586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F49AA3-3CBF-4265-9CC0-D693F172FA66}" type="datetimeFigureOut">
              <a:rPr lang="en-US" smtClean="0"/>
              <a:t>12/3/2020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9EF8A30-5698-44B7-966D-09673BF9A432}" type="slidenum">
              <a:rPr lang="en-US" smtClean="0"/>
              <a:t>‹#›</a:t>
            </a:fld>
            <a:endParaRPr lang="en-US" dirty="0"/>
          </a:p>
        </p:txBody>
      </p:sp>
    </p:spTree>
    <p:extLst>
      <p:ext uri="{BB962C8B-B14F-4D97-AF65-F5344CB8AC3E}">
        <p14:creationId xmlns:p14="http://schemas.microsoft.com/office/powerpoint/2010/main" val="411079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F49AA3-3CBF-4265-9CC0-D693F172FA66}" type="datetimeFigureOut">
              <a:rPr lang="en-US" smtClean="0"/>
              <a:t>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9EF8A30-5698-44B7-966D-09673BF9A432}" type="slidenum">
              <a:rPr lang="en-US" smtClean="0"/>
              <a:t>‹#›</a:t>
            </a:fld>
            <a:endParaRPr lang="en-US" dirty="0"/>
          </a:p>
        </p:txBody>
      </p:sp>
    </p:spTree>
    <p:extLst>
      <p:ext uri="{BB962C8B-B14F-4D97-AF65-F5344CB8AC3E}">
        <p14:creationId xmlns:p14="http://schemas.microsoft.com/office/powerpoint/2010/main" val="1145848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F49AA3-3CBF-4265-9CC0-D693F172FA66}" type="datetimeFigureOut">
              <a:rPr lang="en-US" smtClean="0"/>
              <a:t>12/3/2020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9EF8A30-5698-44B7-966D-09673BF9A432}" type="slidenum">
              <a:rPr lang="en-US" smtClean="0"/>
              <a:t>‹#›</a:t>
            </a:fld>
            <a:endParaRPr lang="en-US" dirty="0"/>
          </a:p>
        </p:txBody>
      </p:sp>
    </p:spTree>
    <p:extLst>
      <p:ext uri="{BB962C8B-B14F-4D97-AF65-F5344CB8AC3E}">
        <p14:creationId xmlns:p14="http://schemas.microsoft.com/office/powerpoint/2010/main" val="22638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F49AA3-3CBF-4265-9CC0-D693F172FA66}" type="datetimeFigureOut">
              <a:rPr lang="en-US" smtClean="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9EF8A30-5698-44B7-966D-09673BF9A432}" type="slidenum">
              <a:rPr lang="en-US" smtClean="0"/>
              <a:t>‹#›</a:t>
            </a:fld>
            <a:endParaRPr lang="en-US" dirty="0"/>
          </a:p>
        </p:txBody>
      </p:sp>
    </p:spTree>
    <p:extLst>
      <p:ext uri="{BB962C8B-B14F-4D97-AF65-F5344CB8AC3E}">
        <p14:creationId xmlns:p14="http://schemas.microsoft.com/office/powerpoint/2010/main" val="27565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F49AA3-3CBF-4265-9CC0-D693F172FA66}" type="datetimeFigureOut">
              <a:rPr lang="en-US" smtClean="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9EF8A30-5698-44B7-966D-09673BF9A432}" type="slidenum">
              <a:rPr lang="en-US" smtClean="0"/>
              <a:t>‹#›</a:t>
            </a:fld>
            <a:endParaRPr lang="en-US" dirty="0"/>
          </a:p>
        </p:txBody>
      </p:sp>
    </p:spTree>
    <p:extLst>
      <p:ext uri="{BB962C8B-B14F-4D97-AF65-F5344CB8AC3E}">
        <p14:creationId xmlns:p14="http://schemas.microsoft.com/office/powerpoint/2010/main" val="1239596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DF49AA3-3CBF-4265-9CC0-D693F172FA66}" type="datetimeFigureOut">
              <a:rPr lang="en-US" smtClean="0"/>
              <a:t>12/3/2020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9EF8A30-5698-44B7-966D-09673BF9A432}" type="slidenum">
              <a:rPr lang="en-US" smtClean="0"/>
              <a:t>‹#›</a:t>
            </a:fld>
            <a:endParaRPr lang="en-US" dirty="0"/>
          </a:p>
        </p:txBody>
      </p:sp>
    </p:spTree>
    <p:extLst>
      <p:ext uri="{BB962C8B-B14F-4D97-AF65-F5344CB8AC3E}">
        <p14:creationId xmlns:p14="http://schemas.microsoft.com/office/powerpoint/2010/main" val="143472607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6B9D5-0674-4CAA-9CB7-B8445C9F82D8}"/>
              </a:ext>
            </a:extLst>
          </p:cNvPr>
          <p:cNvSpPr>
            <a:spLocks noGrp="1"/>
          </p:cNvSpPr>
          <p:nvPr>
            <p:ph type="ctrTitle"/>
          </p:nvPr>
        </p:nvSpPr>
        <p:spPr>
          <a:xfrm>
            <a:off x="1565560" y="345025"/>
            <a:ext cx="9085507" cy="1602307"/>
          </a:xfrm>
          <a:noFill/>
        </p:spPr>
        <p:txBody>
          <a:bodyPr anchor="ctr">
            <a:noAutofit/>
          </a:bodyPr>
          <a:lstStyle/>
          <a:p>
            <a:r>
              <a:rPr lang="en-US" sz="6000" dirty="0">
                <a:solidFill>
                  <a:srgbClr val="080808"/>
                </a:solidFill>
                <a:latin typeface="Forte" panose="03060902040502070203" pitchFamily="66" charset="0"/>
              </a:rPr>
              <a:t> Fingerprint Voting System</a:t>
            </a:r>
          </a:p>
        </p:txBody>
      </p:sp>
      <p:sp>
        <p:nvSpPr>
          <p:cNvPr id="3" name="Subtitle 2">
            <a:extLst>
              <a:ext uri="{FF2B5EF4-FFF2-40B4-BE49-F238E27FC236}">
                <a16:creationId xmlns:a16="http://schemas.microsoft.com/office/drawing/2014/main" id="{D20086D3-65C0-4AE8-B04E-D2B12018A4DE}"/>
              </a:ext>
            </a:extLst>
          </p:cNvPr>
          <p:cNvSpPr>
            <a:spLocks noGrp="1"/>
          </p:cNvSpPr>
          <p:nvPr>
            <p:ph type="subTitle" idx="1"/>
          </p:nvPr>
        </p:nvSpPr>
        <p:spPr>
          <a:xfrm>
            <a:off x="1062181" y="2487091"/>
            <a:ext cx="10067637" cy="3234267"/>
          </a:xfrm>
          <a:noFill/>
        </p:spPr>
        <p:txBody>
          <a:bodyPr>
            <a:normAutofit/>
          </a:bodyPr>
          <a:lstStyle/>
          <a:p>
            <a:pPr algn="ctr"/>
            <a:r>
              <a:rPr lang="en-US" sz="2300" dirty="0">
                <a:solidFill>
                  <a:srgbClr val="080808"/>
                </a:solidFill>
                <a:latin typeface="Times New Roman" panose="02020603050405020304" pitchFamily="18" charset="0"/>
                <a:cs typeface="Times New Roman" panose="02020603050405020304" pitchFamily="18" charset="0"/>
              </a:rPr>
              <a:t>Ronit Prasad</a:t>
            </a:r>
          </a:p>
          <a:p>
            <a:pPr algn="ctr"/>
            <a:r>
              <a:rPr lang="en-US" sz="2300" dirty="0">
                <a:solidFill>
                  <a:srgbClr val="080808"/>
                </a:solidFill>
                <a:latin typeface="Times New Roman" panose="02020603050405020304" pitchFamily="18" charset="0"/>
                <a:cs typeface="Times New Roman" panose="02020603050405020304" pitchFamily="18" charset="0"/>
              </a:rPr>
              <a:t>Concordia University Chicago: Computer Science – Software Engineering</a:t>
            </a:r>
          </a:p>
          <a:p>
            <a:pPr algn="ctr"/>
            <a:r>
              <a:rPr lang="en-US" sz="2300" dirty="0">
                <a:solidFill>
                  <a:srgbClr val="080808"/>
                </a:solidFill>
                <a:latin typeface="Times New Roman" panose="02020603050405020304" pitchFamily="18" charset="0"/>
                <a:cs typeface="Times New Roman" panose="02020603050405020304" pitchFamily="18" charset="0"/>
              </a:rPr>
              <a:t>Dr. Selvanayaki KS</a:t>
            </a:r>
          </a:p>
          <a:p>
            <a:pPr algn="ctr"/>
            <a:r>
              <a:rPr lang="en-US" sz="2300" dirty="0">
                <a:solidFill>
                  <a:srgbClr val="080808"/>
                </a:solidFill>
                <a:latin typeface="Times New Roman" panose="02020603050405020304" pitchFamily="18" charset="0"/>
                <a:cs typeface="Times New Roman" panose="02020603050405020304" pitchFamily="18" charset="0"/>
              </a:rPr>
              <a:t>November 11th, 2020</a:t>
            </a:r>
          </a:p>
          <a:p>
            <a:pPr algn="ctr"/>
            <a:endParaRPr lang="en-US" sz="2000" dirty="0">
              <a:solidFill>
                <a:srgbClr val="080808"/>
              </a:solidFill>
            </a:endParaRPr>
          </a:p>
        </p:txBody>
      </p:sp>
    </p:spTree>
    <p:extLst>
      <p:ext uri="{BB962C8B-B14F-4D97-AF65-F5344CB8AC3E}">
        <p14:creationId xmlns:p14="http://schemas.microsoft.com/office/powerpoint/2010/main" val="733040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AD603-12B9-4713-B7B2-EA1B27BA4B47}"/>
              </a:ext>
            </a:extLst>
          </p:cNvPr>
          <p:cNvSpPr>
            <a:spLocks noGrp="1"/>
          </p:cNvSpPr>
          <p:nvPr>
            <p:ph type="title"/>
          </p:nvPr>
        </p:nvSpPr>
        <p:spPr>
          <a:xfrm>
            <a:off x="1640156" y="173079"/>
            <a:ext cx="8911687" cy="1280890"/>
          </a:xfrm>
        </p:spPr>
        <p:txBody>
          <a:bodyPr>
            <a:normAutofit/>
          </a:bodyPr>
          <a:lstStyle/>
          <a:p>
            <a:pPr algn="ctr"/>
            <a:r>
              <a:rPr lang="en-US" sz="4800" dirty="0">
                <a:latin typeface="Forte" panose="03060902040502070203" pitchFamily="66" charset="0"/>
              </a:rPr>
              <a:t>Context Model</a:t>
            </a:r>
          </a:p>
        </p:txBody>
      </p:sp>
      <p:pic>
        <p:nvPicPr>
          <p:cNvPr id="5" name="Picture 4">
            <a:extLst>
              <a:ext uri="{FF2B5EF4-FFF2-40B4-BE49-F238E27FC236}">
                <a16:creationId xmlns:a16="http://schemas.microsoft.com/office/drawing/2014/main" id="{E6098176-11BE-4D5F-A8CC-75CC958199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190" y="1453969"/>
            <a:ext cx="5527767" cy="5003900"/>
          </a:xfrm>
          <a:prstGeom prst="rect">
            <a:avLst/>
          </a:prstGeom>
        </p:spPr>
      </p:pic>
      <p:pic>
        <p:nvPicPr>
          <p:cNvPr id="3" name="Picture 2">
            <a:extLst>
              <a:ext uri="{FF2B5EF4-FFF2-40B4-BE49-F238E27FC236}">
                <a16:creationId xmlns:a16="http://schemas.microsoft.com/office/drawing/2014/main" id="{6E9A4ECE-8AEF-419D-8ACF-BACFC342668B}"/>
              </a:ext>
            </a:extLst>
          </p:cNvPr>
          <p:cNvPicPr>
            <a:picLocks noChangeAspect="1"/>
          </p:cNvPicPr>
          <p:nvPr/>
        </p:nvPicPr>
        <p:blipFill>
          <a:blip r:embed="rId3"/>
          <a:stretch>
            <a:fillRect/>
          </a:stretch>
        </p:blipFill>
        <p:spPr>
          <a:xfrm>
            <a:off x="6095999" y="1453969"/>
            <a:ext cx="5828866" cy="5003900"/>
          </a:xfrm>
          <a:prstGeom prst="rect">
            <a:avLst/>
          </a:prstGeom>
        </p:spPr>
      </p:pic>
    </p:spTree>
    <p:extLst>
      <p:ext uri="{BB962C8B-B14F-4D97-AF65-F5344CB8AC3E}">
        <p14:creationId xmlns:p14="http://schemas.microsoft.com/office/powerpoint/2010/main" val="1899896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B46A6-6B85-4B20-B661-BBC6D8D99417}"/>
              </a:ext>
            </a:extLst>
          </p:cNvPr>
          <p:cNvSpPr>
            <a:spLocks noGrp="1"/>
          </p:cNvSpPr>
          <p:nvPr>
            <p:ph type="title"/>
          </p:nvPr>
        </p:nvSpPr>
        <p:spPr>
          <a:xfrm>
            <a:off x="1640155" y="240133"/>
            <a:ext cx="8911687" cy="640445"/>
          </a:xfrm>
        </p:spPr>
        <p:txBody>
          <a:bodyPr/>
          <a:lstStyle/>
          <a:p>
            <a:pPr algn="ctr"/>
            <a:r>
              <a:rPr lang="en-US" dirty="0">
                <a:latin typeface="Forte" panose="03060902040502070203" pitchFamily="66" charset="0"/>
              </a:rPr>
              <a:t>Level 1 Data Flow Diagram</a:t>
            </a:r>
          </a:p>
        </p:txBody>
      </p:sp>
      <p:pic>
        <p:nvPicPr>
          <p:cNvPr id="7" name="Picture 6">
            <a:extLst>
              <a:ext uri="{FF2B5EF4-FFF2-40B4-BE49-F238E27FC236}">
                <a16:creationId xmlns:a16="http://schemas.microsoft.com/office/drawing/2014/main" id="{4D24C94F-7F13-4884-97DD-56A01CB43807}"/>
              </a:ext>
            </a:extLst>
          </p:cNvPr>
          <p:cNvPicPr>
            <a:picLocks noChangeAspect="1"/>
          </p:cNvPicPr>
          <p:nvPr/>
        </p:nvPicPr>
        <p:blipFill>
          <a:blip r:embed="rId2"/>
          <a:stretch>
            <a:fillRect/>
          </a:stretch>
        </p:blipFill>
        <p:spPr>
          <a:xfrm>
            <a:off x="2346186" y="1117600"/>
            <a:ext cx="7499623" cy="5500267"/>
          </a:xfrm>
          <a:prstGeom prst="rect">
            <a:avLst/>
          </a:prstGeom>
        </p:spPr>
      </p:pic>
    </p:spTree>
    <p:extLst>
      <p:ext uri="{BB962C8B-B14F-4D97-AF65-F5344CB8AC3E}">
        <p14:creationId xmlns:p14="http://schemas.microsoft.com/office/powerpoint/2010/main" val="81752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22B2D-C17C-48A8-A7F5-2712645175E2}"/>
              </a:ext>
            </a:extLst>
          </p:cNvPr>
          <p:cNvSpPr>
            <a:spLocks noGrp="1"/>
          </p:cNvSpPr>
          <p:nvPr>
            <p:ph type="title"/>
          </p:nvPr>
        </p:nvSpPr>
        <p:spPr>
          <a:xfrm>
            <a:off x="1624411" y="50800"/>
            <a:ext cx="8943177" cy="728133"/>
          </a:xfrm>
        </p:spPr>
        <p:txBody>
          <a:bodyPr>
            <a:normAutofit fontScale="90000"/>
          </a:bodyPr>
          <a:lstStyle/>
          <a:p>
            <a:pPr algn="ctr"/>
            <a:r>
              <a:rPr lang="en-US" sz="4800" dirty="0">
                <a:latin typeface="Forte" panose="03060902040502070203" pitchFamily="66" charset="0"/>
              </a:rPr>
              <a:t>Level 2 Data Flow Diagram</a:t>
            </a:r>
          </a:p>
        </p:txBody>
      </p:sp>
      <p:pic>
        <p:nvPicPr>
          <p:cNvPr id="5" name="Picture 4">
            <a:extLst>
              <a:ext uri="{FF2B5EF4-FFF2-40B4-BE49-F238E27FC236}">
                <a16:creationId xmlns:a16="http://schemas.microsoft.com/office/drawing/2014/main" id="{F4B44CB9-02C7-4988-8E17-E8A01A9F3BDC}"/>
              </a:ext>
            </a:extLst>
          </p:cNvPr>
          <p:cNvPicPr>
            <a:picLocks noChangeAspect="1"/>
          </p:cNvPicPr>
          <p:nvPr/>
        </p:nvPicPr>
        <p:blipFill>
          <a:blip r:embed="rId2"/>
          <a:stretch>
            <a:fillRect/>
          </a:stretch>
        </p:blipFill>
        <p:spPr>
          <a:xfrm>
            <a:off x="1307042" y="778933"/>
            <a:ext cx="9953625" cy="5976014"/>
          </a:xfrm>
          <a:prstGeom prst="rect">
            <a:avLst/>
          </a:prstGeom>
        </p:spPr>
      </p:pic>
    </p:spTree>
    <p:extLst>
      <p:ext uri="{BB962C8B-B14F-4D97-AF65-F5344CB8AC3E}">
        <p14:creationId xmlns:p14="http://schemas.microsoft.com/office/powerpoint/2010/main" val="1908092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71839-D31B-4B23-A68F-02433AEB5B09}"/>
              </a:ext>
            </a:extLst>
          </p:cNvPr>
          <p:cNvSpPr>
            <a:spLocks noGrp="1"/>
          </p:cNvSpPr>
          <p:nvPr>
            <p:ph type="title"/>
          </p:nvPr>
        </p:nvSpPr>
        <p:spPr>
          <a:xfrm>
            <a:off x="1640156" y="102259"/>
            <a:ext cx="8911687" cy="879000"/>
          </a:xfrm>
        </p:spPr>
        <p:txBody>
          <a:bodyPr>
            <a:normAutofit/>
          </a:bodyPr>
          <a:lstStyle/>
          <a:p>
            <a:pPr algn="ctr"/>
            <a:r>
              <a:rPr lang="en-US" sz="4800" dirty="0">
                <a:latin typeface="Forte" panose="03060902040502070203" pitchFamily="66" charset="0"/>
              </a:rPr>
              <a:t>Sequence Diagram</a:t>
            </a:r>
          </a:p>
        </p:txBody>
      </p:sp>
      <p:pic>
        <p:nvPicPr>
          <p:cNvPr id="5" name="Picture 4">
            <a:extLst>
              <a:ext uri="{FF2B5EF4-FFF2-40B4-BE49-F238E27FC236}">
                <a16:creationId xmlns:a16="http://schemas.microsoft.com/office/drawing/2014/main" id="{58999650-5851-4535-86DB-D42D86F2D4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732" y="1072822"/>
            <a:ext cx="8500534" cy="5682919"/>
          </a:xfrm>
          <a:prstGeom prst="rect">
            <a:avLst/>
          </a:prstGeom>
        </p:spPr>
      </p:pic>
    </p:spTree>
    <p:extLst>
      <p:ext uri="{BB962C8B-B14F-4D97-AF65-F5344CB8AC3E}">
        <p14:creationId xmlns:p14="http://schemas.microsoft.com/office/powerpoint/2010/main" val="1732140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68DE3-7C2C-4B57-B5F5-9EB952F33E27}"/>
              </a:ext>
            </a:extLst>
          </p:cNvPr>
          <p:cNvSpPr>
            <a:spLocks noGrp="1"/>
          </p:cNvSpPr>
          <p:nvPr>
            <p:ph type="title"/>
          </p:nvPr>
        </p:nvSpPr>
        <p:spPr>
          <a:xfrm>
            <a:off x="792580" y="99177"/>
            <a:ext cx="10606837" cy="882958"/>
          </a:xfrm>
        </p:spPr>
        <p:txBody>
          <a:bodyPr>
            <a:normAutofit/>
          </a:bodyPr>
          <a:lstStyle/>
          <a:p>
            <a:pPr algn="ctr"/>
            <a:r>
              <a:rPr lang="en-US" sz="4800" dirty="0">
                <a:latin typeface="Forte" panose="03060902040502070203" pitchFamily="66" charset="0"/>
              </a:rPr>
              <a:t>Use Case Diagram</a:t>
            </a:r>
          </a:p>
        </p:txBody>
      </p:sp>
      <p:pic>
        <p:nvPicPr>
          <p:cNvPr id="9" name="Picture 8">
            <a:extLst>
              <a:ext uri="{FF2B5EF4-FFF2-40B4-BE49-F238E27FC236}">
                <a16:creationId xmlns:a16="http://schemas.microsoft.com/office/drawing/2014/main" id="{7E93AC91-D600-48DE-9A50-C704651D3BCB}"/>
              </a:ext>
            </a:extLst>
          </p:cNvPr>
          <p:cNvPicPr>
            <a:picLocks noChangeAspect="1"/>
          </p:cNvPicPr>
          <p:nvPr/>
        </p:nvPicPr>
        <p:blipFill>
          <a:blip r:embed="rId2"/>
          <a:stretch>
            <a:fillRect/>
          </a:stretch>
        </p:blipFill>
        <p:spPr>
          <a:xfrm>
            <a:off x="2016713" y="982135"/>
            <a:ext cx="8158574" cy="5723986"/>
          </a:xfrm>
          <a:prstGeom prst="rect">
            <a:avLst/>
          </a:prstGeom>
        </p:spPr>
      </p:pic>
    </p:spTree>
    <p:extLst>
      <p:ext uri="{BB962C8B-B14F-4D97-AF65-F5344CB8AC3E}">
        <p14:creationId xmlns:p14="http://schemas.microsoft.com/office/powerpoint/2010/main" val="2910542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C486-C680-42DD-9B2A-286D2AE2BE17}"/>
              </a:ext>
            </a:extLst>
          </p:cNvPr>
          <p:cNvSpPr>
            <a:spLocks noGrp="1"/>
          </p:cNvSpPr>
          <p:nvPr>
            <p:ph type="title"/>
          </p:nvPr>
        </p:nvSpPr>
        <p:spPr>
          <a:xfrm>
            <a:off x="1775623" y="50800"/>
            <a:ext cx="8911687" cy="879000"/>
          </a:xfrm>
        </p:spPr>
        <p:txBody>
          <a:bodyPr>
            <a:normAutofit/>
          </a:bodyPr>
          <a:lstStyle/>
          <a:p>
            <a:pPr algn="ctr"/>
            <a:r>
              <a:rPr lang="en-US" sz="4800" dirty="0">
                <a:latin typeface="Forte" panose="03060902040502070203" pitchFamily="66" charset="0"/>
              </a:rPr>
              <a:t>Class Diagram</a:t>
            </a:r>
          </a:p>
        </p:txBody>
      </p:sp>
      <p:pic>
        <p:nvPicPr>
          <p:cNvPr id="3" name="Picture 2">
            <a:extLst>
              <a:ext uri="{FF2B5EF4-FFF2-40B4-BE49-F238E27FC236}">
                <a16:creationId xmlns:a16="http://schemas.microsoft.com/office/drawing/2014/main" id="{5A6357BD-7867-4880-B905-30A1BA626928}"/>
              </a:ext>
            </a:extLst>
          </p:cNvPr>
          <p:cNvPicPr>
            <a:picLocks noChangeAspect="1"/>
          </p:cNvPicPr>
          <p:nvPr/>
        </p:nvPicPr>
        <p:blipFill>
          <a:blip r:embed="rId2"/>
          <a:stretch>
            <a:fillRect/>
          </a:stretch>
        </p:blipFill>
        <p:spPr>
          <a:xfrm>
            <a:off x="2109519" y="929800"/>
            <a:ext cx="8306858" cy="5848442"/>
          </a:xfrm>
          <a:prstGeom prst="rect">
            <a:avLst/>
          </a:prstGeom>
        </p:spPr>
      </p:pic>
    </p:spTree>
    <p:extLst>
      <p:ext uri="{BB962C8B-B14F-4D97-AF65-F5344CB8AC3E}">
        <p14:creationId xmlns:p14="http://schemas.microsoft.com/office/powerpoint/2010/main" val="3713137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D8D6A-E15A-4603-B26C-95F1928EE885}"/>
              </a:ext>
            </a:extLst>
          </p:cNvPr>
          <p:cNvSpPr>
            <a:spLocks noGrp="1"/>
          </p:cNvSpPr>
          <p:nvPr>
            <p:ph type="title"/>
          </p:nvPr>
        </p:nvSpPr>
        <p:spPr>
          <a:xfrm>
            <a:off x="1640155" y="204733"/>
            <a:ext cx="8911687" cy="895934"/>
          </a:xfrm>
        </p:spPr>
        <p:txBody>
          <a:bodyPr>
            <a:normAutofit/>
          </a:bodyPr>
          <a:lstStyle/>
          <a:p>
            <a:pPr algn="ctr"/>
            <a:r>
              <a:rPr lang="en-US" sz="4800" dirty="0">
                <a:latin typeface="Forte" panose="03060902040502070203" pitchFamily="66" charset="0"/>
              </a:rPr>
              <a:t>Database Design + DBDM</a:t>
            </a:r>
          </a:p>
        </p:txBody>
      </p:sp>
      <p:sp>
        <p:nvSpPr>
          <p:cNvPr id="3" name="Content Placeholder 2">
            <a:extLst>
              <a:ext uri="{FF2B5EF4-FFF2-40B4-BE49-F238E27FC236}">
                <a16:creationId xmlns:a16="http://schemas.microsoft.com/office/drawing/2014/main" id="{EED93C61-F228-4317-ACE9-F3B95D150290}"/>
              </a:ext>
            </a:extLst>
          </p:cNvPr>
          <p:cNvSpPr>
            <a:spLocks noGrp="1"/>
          </p:cNvSpPr>
          <p:nvPr>
            <p:ph idx="1"/>
          </p:nvPr>
        </p:nvSpPr>
        <p:spPr>
          <a:xfrm>
            <a:off x="442647" y="1175198"/>
            <a:ext cx="4245241" cy="5366334"/>
          </a:xfrm>
        </p:spPr>
        <p:txBody>
          <a:bodyPr>
            <a:normAutofit/>
          </a:bodyPr>
          <a:lstStyle/>
          <a:p>
            <a:pPr marL="0" indent="0">
              <a:buNone/>
            </a:pPr>
            <a:r>
              <a:rPr lang="en-US" sz="2300" dirty="0">
                <a:latin typeface="Times New Roman" panose="02020603050405020304" pitchFamily="18" charset="0"/>
                <a:cs typeface="Times New Roman" panose="02020603050405020304" pitchFamily="18" charset="0"/>
              </a:rPr>
              <a:t>Database Design is how data is organized, stored, and how data elements are correlated to each other. Mostly all DBDM show how they all correlate with each and affect each other. </a:t>
            </a:r>
          </a:p>
          <a:p>
            <a:pPr marL="0" indent="0">
              <a:buNone/>
            </a:pPr>
            <a:r>
              <a:rPr lang="en-US" sz="2300" dirty="0">
                <a:latin typeface="Times New Roman" panose="02020603050405020304" pitchFamily="18" charset="0"/>
                <a:cs typeface="Times New Roman" panose="02020603050405020304" pitchFamily="18" charset="0"/>
              </a:rPr>
              <a:t>In my case, the user cannot vote without giving information, but the information has to be processed, and therefore the poll cannot happen and the votes cannot be tallied if we don’t have unique voters.</a:t>
            </a:r>
          </a:p>
        </p:txBody>
      </p:sp>
      <p:pic>
        <p:nvPicPr>
          <p:cNvPr id="4" name="Picture 3">
            <a:extLst>
              <a:ext uri="{FF2B5EF4-FFF2-40B4-BE49-F238E27FC236}">
                <a16:creationId xmlns:a16="http://schemas.microsoft.com/office/drawing/2014/main" id="{101E684A-AB94-4D3C-BD91-844AF9CBCB02}"/>
              </a:ext>
            </a:extLst>
          </p:cNvPr>
          <p:cNvPicPr>
            <a:picLocks noChangeAspect="1"/>
          </p:cNvPicPr>
          <p:nvPr/>
        </p:nvPicPr>
        <p:blipFill>
          <a:blip r:embed="rId2"/>
          <a:stretch>
            <a:fillRect/>
          </a:stretch>
        </p:blipFill>
        <p:spPr>
          <a:xfrm>
            <a:off x="4961467" y="1100666"/>
            <a:ext cx="6891864" cy="5515397"/>
          </a:xfrm>
          <a:prstGeom prst="rect">
            <a:avLst/>
          </a:prstGeom>
        </p:spPr>
      </p:pic>
    </p:spTree>
    <p:extLst>
      <p:ext uri="{BB962C8B-B14F-4D97-AF65-F5344CB8AC3E}">
        <p14:creationId xmlns:p14="http://schemas.microsoft.com/office/powerpoint/2010/main" val="3627659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96CED-EC6F-4E38-9879-803F1016D3CD}"/>
              </a:ext>
            </a:extLst>
          </p:cNvPr>
          <p:cNvSpPr>
            <a:spLocks noGrp="1"/>
          </p:cNvSpPr>
          <p:nvPr>
            <p:ph type="title"/>
          </p:nvPr>
        </p:nvSpPr>
        <p:spPr>
          <a:xfrm>
            <a:off x="1952629" y="223202"/>
            <a:ext cx="8952438" cy="1029865"/>
          </a:xfrm>
        </p:spPr>
        <p:txBody>
          <a:bodyPr>
            <a:normAutofit/>
          </a:bodyPr>
          <a:lstStyle/>
          <a:p>
            <a:r>
              <a:rPr lang="en-US" sz="4800" dirty="0">
                <a:latin typeface="Forte" panose="03060902040502070203" pitchFamily="66" charset="0"/>
              </a:rPr>
              <a:t>Database Design Data Types</a:t>
            </a:r>
            <a:endParaRPr lang="en-US" sz="4800" dirty="0"/>
          </a:p>
        </p:txBody>
      </p:sp>
      <p:sp>
        <p:nvSpPr>
          <p:cNvPr id="3" name="Content Placeholder 2">
            <a:extLst>
              <a:ext uri="{FF2B5EF4-FFF2-40B4-BE49-F238E27FC236}">
                <a16:creationId xmlns:a16="http://schemas.microsoft.com/office/drawing/2014/main" id="{52681E45-C9C4-4179-87F4-B6E9A46362D1}"/>
              </a:ext>
            </a:extLst>
          </p:cNvPr>
          <p:cNvSpPr>
            <a:spLocks noGrp="1"/>
          </p:cNvSpPr>
          <p:nvPr>
            <p:ph idx="1"/>
          </p:nvPr>
        </p:nvSpPr>
        <p:spPr>
          <a:xfrm>
            <a:off x="914400" y="1253067"/>
            <a:ext cx="10464799" cy="5246265"/>
          </a:xfrm>
        </p:spPr>
        <p:txBody>
          <a:bodyPr>
            <a:normAutofit/>
          </a:bodyPr>
          <a:lstStyle/>
          <a:p>
            <a:r>
              <a:rPr lang="en-US" sz="2300" i="1" dirty="0">
                <a:latin typeface="Times New Roman" panose="02020603050405020304" pitchFamily="18" charset="0"/>
                <a:cs typeface="Times New Roman" panose="02020603050405020304" pitchFamily="18" charset="0"/>
              </a:rPr>
              <a:t>User</a:t>
            </a:r>
            <a:r>
              <a:rPr lang="en-US" sz="2300" dirty="0">
                <a:latin typeface="Times New Roman" panose="02020603050405020304" pitchFamily="18" charset="0"/>
                <a:cs typeface="Times New Roman" panose="02020603050405020304" pitchFamily="18" charset="0"/>
              </a:rPr>
              <a:t> – The user would be a string and the user would vote for a specific party, which would be a (string) [letters only / (lowercase/capital letters)].</a:t>
            </a:r>
          </a:p>
          <a:p>
            <a:r>
              <a:rPr lang="en-US" sz="2300" i="1" dirty="0">
                <a:latin typeface="Times New Roman" panose="02020603050405020304" pitchFamily="18" charset="0"/>
                <a:cs typeface="Times New Roman" panose="02020603050405020304" pitchFamily="18" charset="0"/>
              </a:rPr>
              <a:t>Vote</a:t>
            </a:r>
            <a:r>
              <a:rPr lang="en-US" sz="2300" dirty="0">
                <a:latin typeface="Times New Roman" panose="02020603050405020304" pitchFamily="18" charset="0"/>
                <a:cs typeface="Times New Roman" panose="02020603050405020304" pitchFamily="18" charset="0"/>
              </a:rPr>
              <a:t> – Votes would in the form of a number, so it would be an (int).</a:t>
            </a:r>
          </a:p>
          <a:p>
            <a:pPr lvl="1"/>
            <a:r>
              <a:rPr lang="en-US" sz="2300" dirty="0">
                <a:latin typeface="Times New Roman" panose="02020603050405020304" pitchFamily="18" charset="0"/>
                <a:cs typeface="Times New Roman" panose="02020603050405020304" pitchFamily="18" charset="0"/>
              </a:rPr>
              <a:t>We would validate the votes based on the person’s information and whether it’s not a duplicate.</a:t>
            </a:r>
          </a:p>
          <a:p>
            <a:r>
              <a:rPr lang="en-US" sz="2300" i="1" dirty="0">
                <a:latin typeface="Times New Roman" panose="02020603050405020304" pitchFamily="18" charset="0"/>
                <a:cs typeface="Times New Roman" panose="02020603050405020304" pitchFamily="18" charset="0"/>
              </a:rPr>
              <a:t>Ballot – </a:t>
            </a:r>
            <a:r>
              <a:rPr lang="en-US" sz="2300" dirty="0">
                <a:latin typeface="Times New Roman" panose="02020603050405020304" pitchFamily="18" charset="0"/>
                <a:cs typeface="Times New Roman" panose="02020603050405020304" pitchFamily="18" charset="0"/>
              </a:rPr>
              <a:t>The collection of votes would be as an (int).</a:t>
            </a:r>
          </a:p>
          <a:p>
            <a:r>
              <a:rPr lang="en-US" sz="2300" i="1" dirty="0">
                <a:latin typeface="Times New Roman" panose="02020603050405020304" pitchFamily="18" charset="0"/>
                <a:cs typeface="Times New Roman" panose="02020603050405020304" pitchFamily="18" charset="0"/>
              </a:rPr>
              <a:t>Validate Information </a:t>
            </a:r>
            <a:r>
              <a:rPr lang="en-US" sz="2300" dirty="0">
                <a:latin typeface="Times New Roman" panose="02020603050405020304" pitchFamily="18" charset="0"/>
                <a:cs typeface="Times New Roman" panose="02020603050405020304" pitchFamily="18" charset="0"/>
              </a:rPr>
              <a:t>– We would check if the person hasn’t voted twice and check if the string matches our constraint. </a:t>
            </a:r>
          </a:p>
          <a:p>
            <a:pPr lvl="1"/>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4969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A576F-F1C0-42BD-B065-B8A537D8EED5}"/>
              </a:ext>
            </a:extLst>
          </p:cNvPr>
          <p:cNvSpPr>
            <a:spLocks noGrp="1"/>
          </p:cNvSpPr>
          <p:nvPr>
            <p:ph type="title"/>
          </p:nvPr>
        </p:nvSpPr>
        <p:spPr>
          <a:xfrm>
            <a:off x="1640156" y="50800"/>
            <a:ext cx="8911687" cy="950689"/>
          </a:xfrm>
        </p:spPr>
        <p:txBody>
          <a:bodyPr>
            <a:normAutofit/>
          </a:bodyPr>
          <a:lstStyle/>
          <a:p>
            <a:pPr algn="ctr"/>
            <a:r>
              <a:rPr lang="en-US" sz="4800" dirty="0">
                <a:latin typeface="Forte" panose="03060902040502070203" pitchFamily="66" charset="0"/>
              </a:rPr>
              <a:t>System Architect Design</a:t>
            </a:r>
          </a:p>
        </p:txBody>
      </p:sp>
      <p:pic>
        <p:nvPicPr>
          <p:cNvPr id="13" name="Picture 12">
            <a:extLst>
              <a:ext uri="{FF2B5EF4-FFF2-40B4-BE49-F238E27FC236}">
                <a16:creationId xmlns:a16="http://schemas.microsoft.com/office/drawing/2014/main" id="{590A71A0-C17F-4F04-93F3-B6D38711A7D2}"/>
              </a:ext>
            </a:extLst>
          </p:cNvPr>
          <p:cNvPicPr>
            <a:picLocks noChangeAspect="1"/>
          </p:cNvPicPr>
          <p:nvPr/>
        </p:nvPicPr>
        <p:blipFill>
          <a:blip r:embed="rId2"/>
          <a:stretch>
            <a:fillRect/>
          </a:stretch>
        </p:blipFill>
        <p:spPr>
          <a:xfrm>
            <a:off x="1640156" y="874743"/>
            <a:ext cx="9624482" cy="5786498"/>
          </a:xfrm>
          <a:prstGeom prst="rect">
            <a:avLst/>
          </a:prstGeom>
        </p:spPr>
      </p:pic>
    </p:spTree>
    <p:extLst>
      <p:ext uri="{BB962C8B-B14F-4D97-AF65-F5344CB8AC3E}">
        <p14:creationId xmlns:p14="http://schemas.microsoft.com/office/powerpoint/2010/main" val="2831295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4B5A7-00BE-4994-ABAE-302EB4D3C55A}"/>
              </a:ext>
            </a:extLst>
          </p:cNvPr>
          <p:cNvSpPr>
            <a:spLocks noGrp="1"/>
          </p:cNvSpPr>
          <p:nvPr>
            <p:ph type="title"/>
          </p:nvPr>
        </p:nvSpPr>
        <p:spPr>
          <a:xfrm>
            <a:off x="1640156" y="213711"/>
            <a:ext cx="8911687" cy="911378"/>
          </a:xfrm>
        </p:spPr>
        <p:txBody>
          <a:bodyPr>
            <a:normAutofit/>
          </a:bodyPr>
          <a:lstStyle/>
          <a:p>
            <a:pPr algn="ctr"/>
            <a:r>
              <a:rPr lang="en-US" sz="4800" dirty="0">
                <a:latin typeface="Forte" panose="03060902040502070203" pitchFamily="66" charset="0"/>
              </a:rPr>
              <a:t>Test Cases</a:t>
            </a:r>
          </a:p>
        </p:txBody>
      </p:sp>
      <p:sp>
        <p:nvSpPr>
          <p:cNvPr id="3" name="Content Placeholder 2">
            <a:extLst>
              <a:ext uri="{FF2B5EF4-FFF2-40B4-BE49-F238E27FC236}">
                <a16:creationId xmlns:a16="http://schemas.microsoft.com/office/drawing/2014/main" id="{1C5B387B-6056-42A7-BC5B-CE38C83A9EEB}"/>
              </a:ext>
            </a:extLst>
          </p:cNvPr>
          <p:cNvSpPr>
            <a:spLocks noGrp="1"/>
          </p:cNvSpPr>
          <p:nvPr>
            <p:ph idx="1"/>
          </p:nvPr>
        </p:nvSpPr>
        <p:spPr>
          <a:xfrm>
            <a:off x="406400" y="1264044"/>
            <a:ext cx="4030133" cy="5333956"/>
          </a:xfrm>
        </p:spPr>
        <p:txBody>
          <a:bodyPr>
            <a:normAutofit/>
          </a:bodyPr>
          <a:lstStyle/>
          <a:p>
            <a:r>
              <a:rPr lang="en-US" sz="2200" dirty="0">
                <a:latin typeface="Times New Roman" panose="02020603050405020304" pitchFamily="18" charset="0"/>
                <a:cs typeface="Times New Roman" panose="02020603050405020304" pitchFamily="18" charset="0"/>
              </a:rPr>
              <a:t>Test Case 1: </a:t>
            </a:r>
            <a:r>
              <a:rPr lang="en-US" sz="2200" i="1" dirty="0">
                <a:latin typeface="Times New Roman" panose="02020603050405020304" pitchFamily="18" charset="0"/>
                <a:cs typeface="Times New Roman" panose="02020603050405020304" pitchFamily="18" charset="0"/>
              </a:rPr>
              <a:t>Voting for president / nominee</a:t>
            </a:r>
          </a:p>
          <a:p>
            <a:pPr lvl="1"/>
            <a:r>
              <a:rPr lang="en-US" sz="2200" dirty="0">
                <a:latin typeface="Times New Roman" panose="02020603050405020304" pitchFamily="18" charset="0"/>
                <a:cs typeface="Times New Roman" panose="02020603050405020304" pitchFamily="18" charset="0"/>
              </a:rPr>
              <a:t>Doesn’t Work: Pres9ent Tr3mp </a:t>
            </a:r>
          </a:p>
          <a:p>
            <a:pPr lvl="1"/>
            <a:r>
              <a:rPr lang="en-US" sz="2200" dirty="0">
                <a:latin typeface="Times New Roman" panose="02020603050405020304" pitchFamily="18" charset="0"/>
                <a:cs typeface="Times New Roman" panose="02020603050405020304" pitchFamily="18" charset="0"/>
              </a:rPr>
              <a:t>Works: President Biden</a:t>
            </a:r>
          </a:p>
          <a:p>
            <a:pPr lvl="1"/>
            <a:endParaRPr lang="en-US" sz="2200" dirty="0">
              <a:latin typeface="Times New Roman" panose="02020603050405020304" pitchFamily="18" charset="0"/>
              <a:cs typeface="Times New Roman" panose="02020603050405020304" pitchFamily="18" charset="0"/>
            </a:endParaRPr>
          </a:p>
          <a:p>
            <a:pPr marL="457200" lvl="1" indent="0">
              <a:buNone/>
            </a:pPr>
            <a:r>
              <a:rPr lang="en-US" sz="2200" dirty="0">
                <a:latin typeface="Times New Roman" panose="02020603050405020304" pitchFamily="18" charset="0"/>
                <a:cs typeface="Times New Roman" panose="02020603050405020304" pitchFamily="18" charset="0"/>
              </a:rPr>
              <a:t>[Should only have Letters (Lowercase/Uppercase Letters)]</a:t>
            </a:r>
            <a:endParaRPr lang="en-US" sz="2300"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E0AEB6D5-58D4-4CD3-8E2D-9D48AE73296D}"/>
              </a:ext>
            </a:extLst>
          </p:cNvPr>
          <p:cNvSpPr txBox="1">
            <a:spLocks/>
          </p:cNvSpPr>
          <p:nvPr/>
        </p:nvSpPr>
        <p:spPr>
          <a:xfrm>
            <a:off x="4080934" y="1316333"/>
            <a:ext cx="4030133" cy="53339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Test Case 2: User Name</a:t>
            </a:r>
          </a:p>
          <a:p>
            <a:pPr lvl="1"/>
            <a:r>
              <a:rPr lang="en-US" sz="2200" dirty="0">
                <a:latin typeface="Times New Roman" panose="02020603050405020304" pitchFamily="18" charset="0"/>
                <a:cs typeface="Times New Roman" panose="02020603050405020304" pitchFamily="18" charset="0"/>
              </a:rPr>
              <a:t>Doesn’t Work: Tes3tUsername3</a:t>
            </a:r>
          </a:p>
          <a:p>
            <a:pPr lvl="1"/>
            <a:r>
              <a:rPr lang="en-US" sz="2200" dirty="0">
                <a:latin typeface="Times New Roman" panose="02020603050405020304" pitchFamily="18" charset="0"/>
                <a:cs typeface="Times New Roman" panose="02020603050405020304" pitchFamily="18" charset="0"/>
              </a:rPr>
              <a:t>Works: TestUser </a:t>
            </a:r>
          </a:p>
          <a:p>
            <a:pPr lvl="1"/>
            <a:endParaRPr lang="en-US" sz="2200" dirty="0">
              <a:latin typeface="Times New Roman" panose="02020603050405020304" pitchFamily="18" charset="0"/>
              <a:cs typeface="Times New Roman" panose="02020603050405020304" pitchFamily="18" charset="0"/>
            </a:endParaRPr>
          </a:p>
          <a:p>
            <a:pPr marL="457200" lvl="1" indent="0">
              <a:buNone/>
            </a:pPr>
            <a:r>
              <a:rPr lang="en-US" sz="2200" dirty="0">
                <a:latin typeface="Times New Roman" panose="02020603050405020304" pitchFamily="18" charset="0"/>
                <a:cs typeface="Times New Roman" panose="02020603050405020304" pitchFamily="18" charset="0"/>
              </a:rPr>
              <a:t>[Username can only have Lowercase/Uppercase Letters, not numbers as well]</a:t>
            </a:r>
          </a:p>
        </p:txBody>
      </p:sp>
      <p:sp>
        <p:nvSpPr>
          <p:cNvPr id="5" name="Content Placeholder 2">
            <a:extLst>
              <a:ext uri="{FF2B5EF4-FFF2-40B4-BE49-F238E27FC236}">
                <a16:creationId xmlns:a16="http://schemas.microsoft.com/office/drawing/2014/main" id="{C35C971C-8198-439E-94DA-7975D040BD65}"/>
              </a:ext>
            </a:extLst>
          </p:cNvPr>
          <p:cNvSpPr txBox="1">
            <a:spLocks/>
          </p:cNvSpPr>
          <p:nvPr/>
        </p:nvSpPr>
        <p:spPr>
          <a:xfrm>
            <a:off x="7755467" y="1279488"/>
            <a:ext cx="4030133" cy="528464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Test Case 3: Password</a:t>
            </a:r>
            <a:endParaRPr lang="en-US" sz="2300" dirty="0">
              <a:latin typeface="Times New Roman" panose="02020603050405020304" pitchFamily="18" charset="0"/>
              <a:cs typeface="Times New Roman" panose="02020603050405020304" pitchFamily="18" charset="0"/>
            </a:endParaRPr>
          </a:p>
          <a:p>
            <a:pPr lvl="1"/>
            <a:r>
              <a:rPr lang="en-US" sz="2200" dirty="0">
                <a:latin typeface="Times New Roman" panose="02020603050405020304" pitchFamily="18" charset="0"/>
                <a:cs typeface="Times New Roman" panose="02020603050405020304" pitchFamily="18" charset="0"/>
              </a:rPr>
              <a:t>Doesn’t Work: G3%myPassword321</a:t>
            </a:r>
          </a:p>
          <a:p>
            <a:pPr lvl="1"/>
            <a:r>
              <a:rPr lang="en-US" sz="2200" dirty="0">
                <a:latin typeface="Times New Roman" panose="02020603050405020304" pitchFamily="18" charset="0"/>
                <a:cs typeface="Times New Roman" panose="02020603050405020304" pitchFamily="18" charset="0"/>
              </a:rPr>
              <a:t>Works: GuessMyPassword123</a:t>
            </a:r>
          </a:p>
          <a:p>
            <a:pPr lvl="1"/>
            <a:endParaRPr lang="en-US" sz="2000" dirty="0">
              <a:latin typeface="Times New Roman" panose="02020603050405020304" pitchFamily="18" charset="0"/>
              <a:cs typeface="Times New Roman" panose="02020603050405020304" pitchFamily="18" charset="0"/>
            </a:endParaRPr>
          </a:p>
          <a:p>
            <a:pPr marL="457200" lvl="1" indent="0">
              <a:buNone/>
            </a:pPr>
            <a:r>
              <a:rPr lang="en-US" sz="2200" dirty="0">
                <a:latin typeface="Times New Roman" panose="02020603050405020304" pitchFamily="18" charset="0"/>
                <a:cs typeface="Times New Roman" panose="02020603050405020304" pitchFamily="18" charset="0"/>
              </a:rPr>
              <a:t>[Passwords can only have Letters and Numbers only]</a:t>
            </a:r>
          </a:p>
        </p:txBody>
      </p:sp>
    </p:spTree>
    <p:extLst>
      <p:ext uri="{BB962C8B-B14F-4D97-AF65-F5344CB8AC3E}">
        <p14:creationId xmlns:p14="http://schemas.microsoft.com/office/powerpoint/2010/main" val="3246632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79246-7AF0-4BD0-9C47-9C34D60054A3}"/>
              </a:ext>
            </a:extLst>
          </p:cNvPr>
          <p:cNvSpPr>
            <a:spLocks noGrp="1"/>
          </p:cNvSpPr>
          <p:nvPr>
            <p:ph type="title"/>
          </p:nvPr>
        </p:nvSpPr>
        <p:spPr>
          <a:xfrm>
            <a:off x="871141" y="101600"/>
            <a:ext cx="10590212" cy="999067"/>
          </a:xfrm>
        </p:spPr>
        <p:txBody>
          <a:bodyPr>
            <a:noAutofit/>
          </a:bodyPr>
          <a:lstStyle/>
          <a:p>
            <a:r>
              <a:rPr lang="en-US" sz="4800" dirty="0">
                <a:latin typeface="Forte" panose="03060902040502070203" pitchFamily="66" charset="0"/>
              </a:rPr>
              <a:t>      Project Scope and the Objective:</a:t>
            </a:r>
          </a:p>
        </p:txBody>
      </p:sp>
      <p:sp>
        <p:nvSpPr>
          <p:cNvPr id="3" name="Content Placeholder 2">
            <a:extLst>
              <a:ext uri="{FF2B5EF4-FFF2-40B4-BE49-F238E27FC236}">
                <a16:creationId xmlns:a16="http://schemas.microsoft.com/office/drawing/2014/main" id="{DC1233FE-DBA8-4518-B99E-567557FABC8A}"/>
              </a:ext>
            </a:extLst>
          </p:cNvPr>
          <p:cNvSpPr>
            <a:spLocks noGrp="1"/>
          </p:cNvSpPr>
          <p:nvPr>
            <p:ph idx="1"/>
          </p:nvPr>
        </p:nvSpPr>
        <p:spPr>
          <a:xfrm>
            <a:off x="730647" y="1158918"/>
            <a:ext cx="10730707" cy="5509429"/>
          </a:xfrm>
        </p:spPr>
        <p:txBody>
          <a:bodyPr>
            <a:noAutofit/>
          </a:bodyPr>
          <a:lstStyle/>
          <a:p>
            <a:r>
              <a:rPr lang="en-US" sz="2475" dirty="0">
                <a:latin typeface="Times New Roman" panose="02020603050405020304" pitchFamily="18" charset="0"/>
                <a:cs typeface="Times New Roman" panose="02020603050405020304" pitchFamily="18" charset="0"/>
              </a:rPr>
              <a:t>The project objective is to develop a project that can recognize users based on their fingerprint patterns for voting. Since finger print authentication is unique for each person, the system can easily figure out who you are naturally. The person who receives the fingerprints can be known as the "Admin" or "System-Manager." The admin can add all the names and photos of the candidate based on who they picked to vote for the election. The admin has the ability log into the system and also give users their unique ID and password, so you have the ability to personally vote and check your status. The objective of this system is probably to make information-giving a bit less on the client side. The clients won't have to give as much information as usual. They don't have to put their address in, phone number, age, birthday, SSN, and information. They simply just have a unique username/password and their own unique finger-print. </a:t>
            </a:r>
          </a:p>
        </p:txBody>
      </p:sp>
    </p:spTree>
    <p:extLst>
      <p:ext uri="{BB962C8B-B14F-4D97-AF65-F5344CB8AC3E}">
        <p14:creationId xmlns:p14="http://schemas.microsoft.com/office/powerpoint/2010/main" val="3288350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84DAA-0B99-4597-8487-25B94A9ABEAB}"/>
              </a:ext>
            </a:extLst>
          </p:cNvPr>
          <p:cNvSpPr>
            <a:spLocks noGrp="1"/>
          </p:cNvSpPr>
          <p:nvPr>
            <p:ph type="title"/>
          </p:nvPr>
        </p:nvSpPr>
        <p:spPr>
          <a:xfrm>
            <a:off x="1640154" y="306332"/>
            <a:ext cx="8911687" cy="845134"/>
          </a:xfrm>
        </p:spPr>
        <p:txBody>
          <a:bodyPr>
            <a:normAutofit/>
          </a:bodyPr>
          <a:lstStyle/>
          <a:p>
            <a:pPr algn="ctr"/>
            <a:r>
              <a:rPr lang="en-US" sz="4800" dirty="0">
                <a:latin typeface="Forte" panose="03060902040502070203" pitchFamily="66" charset="0"/>
              </a:rPr>
              <a:t>Implementation</a:t>
            </a:r>
          </a:p>
        </p:txBody>
      </p:sp>
      <p:sp>
        <p:nvSpPr>
          <p:cNvPr id="3" name="Content Placeholder 2">
            <a:extLst>
              <a:ext uri="{FF2B5EF4-FFF2-40B4-BE49-F238E27FC236}">
                <a16:creationId xmlns:a16="http://schemas.microsoft.com/office/drawing/2014/main" id="{1BC40B86-380F-4892-988A-6F0F0480F496}"/>
              </a:ext>
            </a:extLst>
          </p:cNvPr>
          <p:cNvSpPr>
            <a:spLocks noGrp="1"/>
          </p:cNvSpPr>
          <p:nvPr>
            <p:ph idx="1"/>
          </p:nvPr>
        </p:nvSpPr>
        <p:spPr>
          <a:xfrm>
            <a:off x="795867" y="1286933"/>
            <a:ext cx="10535971" cy="5264735"/>
          </a:xfrm>
        </p:spPr>
        <p:txBody>
          <a:bodyPr>
            <a:normAutofit/>
          </a:bodyPr>
          <a:lstStyle/>
          <a:p>
            <a:r>
              <a:rPr lang="en-US" sz="2500" b="1" dirty="0">
                <a:latin typeface="Times New Roman" panose="02020603050405020304" pitchFamily="18" charset="0"/>
                <a:cs typeface="Times New Roman" panose="02020603050405020304" pitchFamily="18" charset="0"/>
              </a:rPr>
              <a:t>Coding Standards:</a:t>
            </a:r>
          </a:p>
          <a:p>
            <a:pPr lvl="1"/>
            <a:r>
              <a:rPr lang="en-US" sz="2200" dirty="0">
                <a:latin typeface="Times New Roman" panose="02020603050405020304" pitchFamily="18" charset="0"/>
                <a:cs typeface="Times New Roman" panose="02020603050405020304" pitchFamily="18" charset="0"/>
              </a:rPr>
              <a:t>Proper declaration of information (public/private), global, local, and other constant variables.</a:t>
            </a:r>
          </a:p>
          <a:p>
            <a:pPr lvl="1"/>
            <a:r>
              <a:rPr lang="en-US" sz="2200" dirty="0">
                <a:latin typeface="Times New Roman" panose="02020603050405020304" pitchFamily="18" charset="0"/>
                <a:cs typeface="Times New Roman" panose="02020603050405020304" pitchFamily="18" charset="0"/>
              </a:rPr>
              <a:t>Proper header and functions for information – I/O.</a:t>
            </a:r>
          </a:p>
          <a:p>
            <a:pPr lvl="1"/>
            <a:r>
              <a:rPr lang="en-US" sz="2200" dirty="0">
                <a:latin typeface="Times New Roman" panose="02020603050405020304" pitchFamily="18" charset="0"/>
                <a:cs typeface="Times New Roman" panose="02020603050405020304" pitchFamily="18" charset="0"/>
              </a:rPr>
              <a:t>Syntax Manipulation (indentation, spacing, and proper code etiquette).</a:t>
            </a:r>
          </a:p>
          <a:p>
            <a:pPr lvl="1"/>
            <a:r>
              <a:rPr lang="en-US" sz="2200" dirty="0">
                <a:latin typeface="Times New Roman" panose="02020603050405020304" pitchFamily="18" charset="0"/>
                <a:cs typeface="Times New Roman" panose="02020603050405020304" pitchFamily="18" charset="0"/>
              </a:rPr>
              <a:t>Debugging. (i.e., Exception Handling).</a:t>
            </a:r>
          </a:p>
          <a:p>
            <a:pPr lvl="1"/>
            <a:r>
              <a:rPr lang="en-US" sz="2200" dirty="0">
                <a:latin typeface="Times New Roman" panose="02020603050405020304" pitchFamily="18" charset="0"/>
                <a:cs typeface="Times New Roman" panose="02020603050405020304" pitchFamily="18" charset="0"/>
              </a:rPr>
              <a:t>Tracking of modifications. (who does what and why)</a:t>
            </a:r>
          </a:p>
          <a:p>
            <a:pPr lvl="1"/>
            <a:r>
              <a:rPr lang="en-US" sz="2200" dirty="0">
                <a:latin typeface="Times New Roman" panose="02020603050405020304" pitchFamily="18" charset="0"/>
                <a:cs typeface="Times New Roman" panose="02020603050405020304" pitchFamily="18" charset="0"/>
              </a:rPr>
              <a:t>Testcases (randomly generated or manually).</a:t>
            </a:r>
          </a:p>
          <a:p>
            <a:r>
              <a:rPr lang="en-US" sz="2500" b="1" dirty="0">
                <a:latin typeface="Times New Roman" panose="02020603050405020304" pitchFamily="18" charset="0"/>
                <a:cs typeface="Times New Roman" panose="02020603050405020304" pitchFamily="18" charset="0"/>
              </a:rPr>
              <a:t>Execution</a:t>
            </a:r>
            <a:r>
              <a:rPr lang="en-US" sz="2900" b="1" dirty="0">
                <a:latin typeface="Times New Roman" panose="02020603050405020304" pitchFamily="18" charset="0"/>
                <a:cs typeface="Times New Roman" panose="02020603050405020304" pitchFamily="18" charset="0"/>
              </a:rPr>
              <a:t>:</a:t>
            </a:r>
          </a:p>
          <a:p>
            <a:pPr lvl="1"/>
            <a:r>
              <a:rPr lang="en-US" sz="2200" dirty="0">
                <a:latin typeface="Times New Roman" panose="02020603050405020304" pitchFamily="18" charset="0"/>
                <a:cs typeface="Times New Roman" panose="02020603050405020304" pitchFamily="18" charset="0"/>
              </a:rPr>
              <a:t>I would probably execute step-by-step and learn from each execution and what goes wrong, so that next time that won’t happen.</a:t>
            </a:r>
          </a:p>
          <a:p>
            <a:pPr marL="457200" lvl="1" indent="0">
              <a:buNone/>
            </a:pPr>
            <a:endParaRPr lang="en-US" sz="2300" dirty="0">
              <a:latin typeface="Times New Roman" panose="02020603050405020304" pitchFamily="18" charset="0"/>
              <a:cs typeface="Times New Roman" panose="02020603050405020304" pitchFamily="18" charset="0"/>
            </a:endParaRPr>
          </a:p>
          <a:p>
            <a:pPr marL="457200" lvl="1" indent="0">
              <a:buNone/>
            </a:pPr>
            <a:endParaRPr lang="en-US" sz="2300" dirty="0">
              <a:latin typeface="Times New Roman" panose="02020603050405020304" pitchFamily="18" charset="0"/>
              <a:cs typeface="Times New Roman" panose="02020603050405020304" pitchFamily="18" charset="0"/>
            </a:endParaRPr>
          </a:p>
          <a:p>
            <a:pPr lvl="1"/>
            <a:endParaRPr lang="en-US" sz="2100" dirty="0">
              <a:latin typeface="Times New Roman" panose="02020603050405020304" pitchFamily="18" charset="0"/>
              <a:cs typeface="Times New Roman" panose="02020603050405020304" pitchFamily="18" charset="0"/>
            </a:endParaRPr>
          </a:p>
          <a:p>
            <a:pPr lvl="1"/>
            <a:endParaRPr lang="en-US" sz="23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7266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C3001-66D7-4B56-9200-C4EC2B9ED897}"/>
              </a:ext>
            </a:extLst>
          </p:cNvPr>
          <p:cNvSpPr>
            <a:spLocks noGrp="1"/>
          </p:cNvSpPr>
          <p:nvPr>
            <p:ph type="title"/>
          </p:nvPr>
        </p:nvSpPr>
        <p:spPr>
          <a:xfrm>
            <a:off x="1640156" y="306333"/>
            <a:ext cx="8911687" cy="980600"/>
          </a:xfrm>
        </p:spPr>
        <p:txBody>
          <a:bodyPr>
            <a:normAutofit/>
          </a:bodyPr>
          <a:lstStyle/>
          <a:p>
            <a:pPr algn="ctr"/>
            <a:r>
              <a:rPr lang="en-US" sz="4800" dirty="0">
                <a:latin typeface="Forte" panose="03060902040502070203" pitchFamily="66" charset="0"/>
              </a:rPr>
              <a:t>Conclusion</a:t>
            </a:r>
          </a:p>
        </p:txBody>
      </p:sp>
      <p:sp>
        <p:nvSpPr>
          <p:cNvPr id="3" name="Content Placeholder 2">
            <a:extLst>
              <a:ext uri="{FF2B5EF4-FFF2-40B4-BE49-F238E27FC236}">
                <a16:creationId xmlns:a16="http://schemas.microsoft.com/office/drawing/2014/main" id="{5A1758CB-EC0E-4795-81F0-C7814D3C8C28}"/>
              </a:ext>
            </a:extLst>
          </p:cNvPr>
          <p:cNvSpPr>
            <a:spLocks noGrp="1"/>
          </p:cNvSpPr>
          <p:nvPr>
            <p:ph idx="1"/>
          </p:nvPr>
        </p:nvSpPr>
        <p:spPr>
          <a:xfrm>
            <a:off x="626532" y="1286933"/>
            <a:ext cx="10938934" cy="4877544"/>
          </a:xfrm>
        </p:spPr>
        <p:txBody>
          <a:bodyPr>
            <a:normAutofit/>
          </a:bodyPr>
          <a:lstStyle/>
          <a:p>
            <a:r>
              <a:rPr lang="en-US" sz="2300" dirty="0">
                <a:latin typeface="Times New Roman" panose="02020603050405020304" pitchFamily="18" charset="0"/>
                <a:cs typeface="Times New Roman" panose="02020603050405020304" pitchFamily="18" charset="0"/>
              </a:rPr>
              <a:t>Incorporating Software Engineering principles in this application is really vital and without those principles I highly doubt this would even work. However, this just shows that Software Engineering plays a major part in any software or application in the modern-world.</a:t>
            </a:r>
          </a:p>
          <a:p>
            <a:pPr marL="0" indent="0">
              <a:buNone/>
            </a:pPr>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4867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60652-87C4-4A09-B011-180F6E5CEFC1}"/>
              </a:ext>
            </a:extLst>
          </p:cNvPr>
          <p:cNvSpPr>
            <a:spLocks noGrp="1"/>
          </p:cNvSpPr>
          <p:nvPr>
            <p:ph type="title"/>
          </p:nvPr>
        </p:nvSpPr>
        <p:spPr>
          <a:xfrm>
            <a:off x="880533" y="306333"/>
            <a:ext cx="10624079" cy="1370068"/>
          </a:xfrm>
        </p:spPr>
        <p:txBody>
          <a:bodyPr>
            <a:normAutofit/>
          </a:bodyPr>
          <a:lstStyle/>
          <a:p>
            <a:r>
              <a:rPr lang="en-US" sz="4800" dirty="0">
                <a:latin typeface="Forte" panose="03060902040502070203" pitchFamily="66" charset="0"/>
              </a:rPr>
              <a:t>        Project Management Plan</a:t>
            </a:r>
          </a:p>
        </p:txBody>
      </p:sp>
      <p:sp>
        <p:nvSpPr>
          <p:cNvPr id="3" name="Content Placeholder 2">
            <a:extLst>
              <a:ext uri="{FF2B5EF4-FFF2-40B4-BE49-F238E27FC236}">
                <a16:creationId xmlns:a16="http://schemas.microsoft.com/office/drawing/2014/main" id="{77207FD0-D873-4318-B7B8-A439E8B04329}"/>
              </a:ext>
            </a:extLst>
          </p:cNvPr>
          <p:cNvSpPr>
            <a:spLocks noGrp="1"/>
          </p:cNvSpPr>
          <p:nvPr>
            <p:ph idx="1"/>
          </p:nvPr>
        </p:nvSpPr>
        <p:spPr>
          <a:xfrm>
            <a:off x="614966" y="1341797"/>
            <a:ext cx="10962068" cy="4949275"/>
          </a:xfrm>
        </p:spPr>
        <p:txBody>
          <a:bodyPr>
            <a:normAutofit/>
          </a:bodyPr>
          <a:lstStyle/>
          <a:p>
            <a:pPr marL="0" indent="0">
              <a:buNone/>
            </a:pPr>
            <a:r>
              <a:rPr lang="en-US" sz="2150" dirty="0">
                <a:latin typeface="Times New Roman" panose="02020603050405020304" pitchFamily="18" charset="0"/>
                <a:cs typeface="Times New Roman" panose="02020603050405020304" pitchFamily="18" charset="0"/>
              </a:rPr>
              <a:t>The project management plan would include a lot of information about the general content of the project at hand (e.g., Scope, Strategy, Project Issues, Approvals, Communication, and Constraints).</a:t>
            </a:r>
          </a:p>
          <a:p>
            <a:pPr marL="0" indent="0">
              <a:buNone/>
            </a:pPr>
            <a:r>
              <a:rPr lang="en-US" sz="2150" i="1" dirty="0">
                <a:latin typeface="Times New Roman" panose="02020603050405020304" pitchFamily="18" charset="0"/>
                <a:cs typeface="Times New Roman" panose="02020603050405020304" pitchFamily="18" charset="0"/>
              </a:rPr>
              <a:t>										Target:</a:t>
            </a:r>
          </a:p>
          <a:p>
            <a:pPr marL="0" indent="0">
              <a:buNone/>
            </a:pPr>
            <a:r>
              <a:rPr lang="en-US" sz="2150" dirty="0">
                <a:latin typeface="Times New Roman" panose="02020603050405020304" pitchFamily="18" charset="0"/>
                <a:cs typeface="Times New Roman" panose="02020603050405020304" pitchFamily="18" charset="0"/>
              </a:rPr>
              <a:t>Constraints: </a:t>
            </a:r>
          </a:p>
          <a:p>
            <a:pPr marL="0" indent="0">
              <a:buNone/>
            </a:pPr>
            <a:r>
              <a:rPr lang="en-US" sz="2150" i="1" dirty="0">
                <a:latin typeface="Times New Roman" panose="02020603050405020304" pitchFamily="18" charset="0"/>
                <a:cs typeface="Times New Roman" panose="02020603050405020304" pitchFamily="18" charset="0"/>
              </a:rPr>
              <a:t>Time</a:t>
            </a:r>
            <a:r>
              <a:rPr lang="en-US" sz="2150" dirty="0">
                <a:latin typeface="Times New Roman" panose="02020603050405020304" pitchFamily="18" charset="0"/>
                <a:cs typeface="Times New Roman" panose="02020603050405020304" pitchFamily="18" charset="0"/>
              </a:rPr>
              <a:t> - how long the government actually allows us to have information of each individual person, how long it takes for people to sign up and the persistence of doing this, and then gathering all of that information of the people who’ve signed up in the database + government and maintaining it.</a:t>
            </a:r>
          </a:p>
          <a:p>
            <a:pPr marL="0" indent="0">
              <a:buNone/>
            </a:pPr>
            <a:endParaRPr lang="en-US" sz="2150" dirty="0">
              <a:latin typeface="Times New Roman" panose="02020603050405020304" pitchFamily="18" charset="0"/>
              <a:cs typeface="Times New Roman" panose="02020603050405020304" pitchFamily="18" charset="0"/>
            </a:endParaRPr>
          </a:p>
          <a:p>
            <a:pPr marL="0" indent="0">
              <a:buNone/>
            </a:pPr>
            <a:r>
              <a:rPr lang="en-US" sz="2150" dirty="0">
                <a:latin typeface="Times New Roman" panose="02020603050405020304" pitchFamily="18" charset="0"/>
                <a:cs typeface="Times New Roman" panose="02020603050405020304" pitchFamily="18" charset="0"/>
              </a:rPr>
              <a:t>Method of Advocacy: </a:t>
            </a:r>
          </a:p>
          <a:p>
            <a:pPr marL="0" indent="0">
              <a:buNone/>
            </a:pPr>
            <a:r>
              <a:rPr lang="en-US" sz="2150" i="1" dirty="0">
                <a:latin typeface="Times New Roman" panose="02020603050405020304" pitchFamily="18" charset="0"/>
                <a:cs typeface="Times New Roman" panose="02020603050405020304" pitchFamily="18" charset="0"/>
              </a:rPr>
              <a:t>Communication</a:t>
            </a:r>
            <a:r>
              <a:rPr lang="en-US" sz="2150" dirty="0">
                <a:latin typeface="Times New Roman" panose="02020603050405020304" pitchFamily="18" charset="0"/>
                <a:cs typeface="Times New Roman" panose="02020603050405020304" pitchFamily="18" charset="0"/>
              </a:rPr>
              <a:t> - I would say mail, online, email, and any other form of communication to be able to promote finger-print voting by our next election or in the near future.</a:t>
            </a:r>
          </a:p>
        </p:txBody>
      </p:sp>
    </p:spTree>
    <p:extLst>
      <p:ext uri="{BB962C8B-B14F-4D97-AF65-F5344CB8AC3E}">
        <p14:creationId xmlns:p14="http://schemas.microsoft.com/office/powerpoint/2010/main" val="1578487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A987D-FF47-41F0-9325-1E6884B82877}"/>
              </a:ext>
            </a:extLst>
          </p:cNvPr>
          <p:cNvSpPr>
            <a:spLocks noGrp="1"/>
          </p:cNvSpPr>
          <p:nvPr>
            <p:ph type="title"/>
          </p:nvPr>
        </p:nvSpPr>
        <p:spPr>
          <a:xfrm>
            <a:off x="1643869" y="274976"/>
            <a:ext cx="8911687" cy="822304"/>
          </a:xfrm>
        </p:spPr>
        <p:txBody>
          <a:bodyPr>
            <a:noAutofit/>
          </a:bodyPr>
          <a:lstStyle/>
          <a:p>
            <a:r>
              <a:rPr lang="en-US" sz="4800" dirty="0">
                <a:latin typeface="Forte" panose="03060902040502070203" pitchFamily="66" charset="0"/>
              </a:rPr>
              <a:t>			Elicitation Analysis</a:t>
            </a:r>
          </a:p>
        </p:txBody>
      </p:sp>
      <p:sp>
        <p:nvSpPr>
          <p:cNvPr id="3" name="Content Placeholder 2">
            <a:extLst>
              <a:ext uri="{FF2B5EF4-FFF2-40B4-BE49-F238E27FC236}">
                <a16:creationId xmlns:a16="http://schemas.microsoft.com/office/drawing/2014/main" id="{6EC5D02F-08E0-4A0D-B0D0-2BBDB8C07CC7}"/>
              </a:ext>
            </a:extLst>
          </p:cNvPr>
          <p:cNvSpPr>
            <a:spLocks noGrp="1"/>
          </p:cNvSpPr>
          <p:nvPr>
            <p:ph idx="1"/>
          </p:nvPr>
        </p:nvSpPr>
        <p:spPr>
          <a:xfrm>
            <a:off x="731520" y="1363287"/>
            <a:ext cx="10773092" cy="5219737"/>
          </a:xfrm>
        </p:spPr>
        <p:txBody>
          <a:bodyPr>
            <a:normAutofit/>
          </a:bodyPr>
          <a:lstStyle/>
          <a:p>
            <a:pPr marL="0" indent="0">
              <a:buNone/>
            </a:pPr>
            <a:r>
              <a:rPr lang="en-US" sz="2300" dirty="0">
                <a:latin typeface="Times New Roman" panose="02020603050405020304" pitchFamily="18" charset="0"/>
                <a:cs typeface="Times New Roman" panose="02020603050405020304" pitchFamily="18" charset="0"/>
              </a:rPr>
              <a:t>Elicitation just means collecting intelligence information from people and the client-side of that project based on the number of people, and we can do this in two ways:</a:t>
            </a:r>
          </a:p>
          <a:p>
            <a:pPr marL="0" indent="0">
              <a:buNone/>
            </a:pPr>
            <a:endParaRPr lang="en-US" sz="2300" dirty="0">
              <a:latin typeface="Times New Roman" panose="02020603050405020304" pitchFamily="18" charset="0"/>
              <a:cs typeface="Times New Roman" panose="02020603050405020304" pitchFamily="18" charset="0"/>
            </a:endParaRPr>
          </a:p>
          <a:p>
            <a:pPr marL="0" indent="0">
              <a:buNone/>
            </a:pPr>
            <a:r>
              <a:rPr lang="en-US" sz="2300" i="1" dirty="0">
                <a:latin typeface="Times New Roman" panose="02020603050405020304" pitchFamily="18" charset="0"/>
                <a:cs typeface="Times New Roman" panose="02020603050405020304" pitchFamily="18" charset="0"/>
              </a:rPr>
              <a:t>First way:</a:t>
            </a:r>
          </a:p>
          <a:p>
            <a:pPr marL="0" indent="0">
              <a:buNone/>
            </a:pPr>
            <a:r>
              <a:rPr lang="en-US" sz="2300" dirty="0">
                <a:latin typeface="Times New Roman" panose="02020603050405020304" pitchFamily="18" charset="0"/>
                <a:cs typeface="Times New Roman" panose="02020603050405020304" pitchFamily="18" charset="0"/>
              </a:rPr>
              <a:t>Collecting information from people is rather easy, if we have a connection with the government database, and they allow us to have information on each person based on their fingerprint – we then have information.</a:t>
            </a:r>
          </a:p>
          <a:p>
            <a:pPr marL="0" indent="0">
              <a:buNone/>
            </a:pPr>
            <a:endParaRPr lang="en-US" sz="2300" dirty="0">
              <a:latin typeface="Times New Roman" panose="02020603050405020304" pitchFamily="18" charset="0"/>
              <a:cs typeface="Times New Roman" panose="02020603050405020304" pitchFamily="18" charset="0"/>
            </a:endParaRPr>
          </a:p>
          <a:p>
            <a:pPr marL="0" indent="0">
              <a:buNone/>
            </a:pPr>
            <a:r>
              <a:rPr lang="en-US" sz="2300" i="1" dirty="0">
                <a:latin typeface="Times New Roman" panose="02020603050405020304" pitchFamily="18" charset="0"/>
                <a:cs typeface="Times New Roman" panose="02020603050405020304" pitchFamily="18" charset="0"/>
              </a:rPr>
              <a:t>Second way:</a:t>
            </a:r>
          </a:p>
          <a:p>
            <a:pPr marL="0" indent="0">
              <a:buNone/>
            </a:pPr>
            <a:r>
              <a:rPr lang="en-US" sz="2300" dirty="0">
                <a:latin typeface="Times New Roman" panose="02020603050405020304" pitchFamily="18" charset="0"/>
                <a:cs typeface="Times New Roman" panose="02020603050405020304" pitchFamily="18" charset="0"/>
              </a:rPr>
              <a:t>Another way would be,  just have regular government site polls to be able to see public opinion and based on that we can be more efficient. </a:t>
            </a:r>
          </a:p>
        </p:txBody>
      </p:sp>
    </p:spTree>
    <p:extLst>
      <p:ext uri="{BB962C8B-B14F-4D97-AF65-F5344CB8AC3E}">
        <p14:creationId xmlns:p14="http://schemas.microsoft.com/office/powerpoint/2010/main" val="1884668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5D01D-C653-41F6-A994-0F12A7A277CF}"/>
              </a:ext>
            </a:extLst>
          </p:cNvPr>
          <p:cNvSpPr>
            <a:spLocks noGrp="1"/>
          </p:cNvSpPr>
          <p:nvPr>
            <p:ph type="title"/>
          </p:nvPr>
        </p:nvSpPr>
        <p:spPr>
          <a:xfrm>
            <a:off x="565265" y="230293"/>
            <a:ext cx="10939347" cy="751840"/>
          </a:xfrm>
        </p:spPr>
        <p:txBody>
          <a:bodyPr>
            <a:normAutofit fontScale="90000"/>
          </a:bodyPr>
          <a:lstStyle/>
          <a:p>
            <a:pPr algn="ctr"/>
            <a:r>
              <a:rPr lang="en-US" sz="4800" dirty="0">
                <a:latin typeface="Forte" panose="03060902040502070203" pitchFamily="66" charset="0"/>
              </a:rPr>
              <a:t>Risk Management</a:t>
            </a:r>
          </a:p>
        </p:txBody>
      </p:sp>
      <p:sp>
        <p:nvSpPr>
          <p:cNvPr id="3" name="Content Placeholder 2">
            <a:extLst>
              <a:ext uri="{FF2B5EF4-FFF2-40B4-BE49-F238E27FC236}">
                <a16:creationId xmlns:a16="http://schemas.microsoft.com/office/drawing/2014/main" id="{2BEA4B21-27AE-45FF-82D6-ABB73804E406}"/>
              </a:ext>
            </a:extLst>
          </p:cNvPr>
          <p:cNvSpPr>
            <a:spLocks noGrp="1"/>
          </p:cNvSpPr>
          <p:nvPr>
            <p:ph idx="1"/>
          </p:nvPr>
        </p:nvSpPr>
        <p:spPr>
          <a:xfrm>
            <a:off x="565265" y="1422401"/>
            <a:ext cx="10939347" cy="5069840"/>
          </a:xfrm>
        </p:spPr>
        <p:txBody>
          <a:bodyPr>
            <a:normAutofit/>
          </a:bodyPr>
          <a:lstStyle/>
          <a:p>
            <a:r>
              <a:rPr lang="en-US" sz="2300" dirty="0">
                <a:latin typeface="Times New Roman" panose="02020603050405020304" pitchFamily="18" charset="0"/>
                <a:cs typeface="Times New Roman" panose="02020603050405020304" pitchFamily="18" charset="0"/>
              </a:rPr>
              <a:t>Risk management means to analyze the problems and the potential problems that can arise from a specific task. In my case, the specific tasks would be: voting, voting process, information, and the information process.</a:t>
            </a:r>
          </a:p>
          <a:p>
            <a:pPr marL="0" indent="0">
              <a:buNone/>
            </a:pPr>
            <a:endParaRPr lang="en-US" sz="23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Risks / Potential Risks:</a:t>
            </a:r>
          </a:p>
          <a:p>
            <a:pPr lvl="1"/>
            <a:r>
              <a:rPr lang="en-US" sz="2200" dirty="0">
                <a:latin typeface="Times New Roman" panose="02020603050405020304" pitchFamily="18" charset="0"/>
                <a:cs typeface="Times New Roman" panose="02020603050405020304" pitchFamily="18" charset="0"/>
              </a:rPr>
              <a:t>- Security risk in the database.</a:t>
            </a:r>
          </a:p>
          <a:p>
            <a:pPr lvl="1"/>
            <a:r>
              <a:rPr lang="en-US" sz="2200" dirty="0">
                <a:latin typeface="Times New Roman" panose="02020603050405020304" pitchFamily="18" charset="0"/>
                <a:cs typeface="Times New Roman" panose="02020603050405020304" pitchFamily="18" charset="0"/>
              </a:rPr>
              <a:t>- Loss of information through </a:t>
            </a:r>
            <a:r>
              <a:rPr lang="en-US" sz="2200" i="1" dirty="0">
                <a:latin typeface="Times New Roman" panose="02020603050405020304" pitchFamily="18" charset="0"/>
                <a:cs typeface="Times New Roman" panose="02020603050405020304" pitchFamily="18" charset="0"/>
              </a:rPr>
              <a:t>manipulation</a:t>
            </a:r>
            <a:r>
              <a:rPr lang="en-US" sz="2200" dirty="0">
                <a:latin typeface="Times New Roman" panose="02020603050405020304" pitchFamily="18" charset="0"/>
                <a:cs typeface="Times New Roman" panose="02020603050405020304" pitchFamily="18" charset="0"/>
              </a:rPr>
              <a:t>. </a:t>
            </a:r>
          </a:p>
          <a:p>
            <a:pPr marL="457200" lvl="1" indent="0">
              <a:buNone/>
            </a:pPr>
            <a:r>
              <a:rPr lang="en-US" sz="2200" dirty="0">
                <a:latin typeface="Times New Roman" panose="02020603050405020304" pitchFamily="18" charset="0"/>
                <a:cs typeface="Times New Roman" panose="02020603050405020304" pitchFamily="18" charset="0"/>
              </a:rPr>
              <a:t>	[pulling out information and possibly information being wiped?]</a:t>
            </a:r>
          </a:p>
          <a:p>
            <a:pPr lvl="1"/>
            <a:r>
              <a:rPr lang="en-US" sz="2200" dirty="0">
                <a:latin typeface="Times New Roman" panose="02020603050405020304" pitchFamily="18" charset="0"/>
                <a:cs typeface="Times New Roman" panose="02020603050405020304" pitchFamily="18" charset="0"/>
              </a:rPr>
              <a:t>- Interaction between people / Health hygiene during actually voting in local voting areas.</a:t>
            </a:r>
          </a:p>
        </p:txBody>
      </p:sp>
    </p:spTree>
    <p:extLst>
      <p:ext uri="{BB962C8B-B14F-4D97-AF65-F5344CB8AC3E}">
        <p14:creationId xmlns:p14="http://schemas.microsoft.com/office/powerpoint/2010/main" val="2532007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48D49-71E9-4F20-9639-243F6500973F}"/>
              </a:ext>
            </a:extLst>
          </p:cNvPr>
          <p:cNvSpPr>
            <a:spLocks noGrp="1"/>
          </p:cNvSpPr>
          <p:nvPr>
            <p:ph type="title"/>
          </p:nvPr>
        </p:nvSpPr>
        <p:spPr>
          <a:xfrm>
            <a:off x="565266" y="249382"/>
            <a:ext cx="10939346" cy="1003685"/>
          </a:xfrm>
        </p:spPr>
        <p:txBody>
          <a:bodyPr>
            <a:normAutofit/>
          </a:bodyPr>
          <a:lstStyle/>
          <a:p>
            <a:pPr algn="ctr"/>
            <a:r>
              <a:rPr lang="en-US" sz="4800" dirty="0">
                <a:latin typeface="Forte" panose="03060902040502070203" pitchFamily="66" charset="0"/>
              </a:rPr>
              <a:t>Requirement Engineering Process</a:t>
            </a:r>
          </a:p>
        </p:txBody>
      </p:sp>
      <p:sp>
        <p:nvSpPr>
          <p:cNvPr id="3" name="Content Placeholder 2">
            <a:extLst>
              <a:ext uri="{FF2B5EF4-FFF2-40B4-BE49-F238E27FC236}">
                <a16:creationId xmlns:a16="http://schemas.microsoft.com/office/drawing/2014/main" id="{364234B2-1442-41D7-A2B8-64C6C8AF016F}"/>
              </a:ext>
            </a:extLst>
          </p:cNvPr>
          <p:cNvSpPr>
            <a:spLocks noGrp="1"/>
          </p:cNvSpPr>
          <p:nvPr>
            <p:ph idx="1"/>
          </p:nvPr>
        </p:nvSpPr>
        <p:spPr>
          <a:xfrm>
            <a:off x="565266" y="1253067"/>
            <a:ext cx="10939347" cy="5080000"/>
          </a:xfrm>
        </p:spPr>
        <p:txBody>
          <a:bodyPr>
            <a:normAutofit/>
          </a:bodyPr>
          <a:lstStyle/>
          <a:p>
            <a:r>
              <a:rPr lang="en-US" sz="2300" dirty="0">
                <a:latin typeface="Times New Roman" panose="02020603050405020304" pitchFamily="18" charset="0"/>
                <a:cs typeface="Times New Roman" panose="02020603050405020304" pitchFamily="18" charset="0"/>
              </a:rPr>
              <a:t>Personally, I would document REP (Requirement Engineering Process) to be drafted in four sections: </a:t>
            </a:r>
            <a:r>
              <a:rPr lang="en-US" sz="2300" i="1" dirty="0">
                <a:latin typeface="Times New Roman" panose="02020603050405020304" pitchFamily="18" charset="0"/>
                <a:cs typeface="Times New Roman" panose="02020603050405020304" pitchFamily="18" charset="0"/>
              </a:rPr>
              <a:t>Elicitation</a:t>
            </a:r>
            <a:r>
              <a:rPr lang="en-US" sz="2300" dirty="0">
                <a:latin typeface="Times New Roman" panose="02020603050405020304" pitchFamily="18" charset="0"/>
                <a:cs typeface="Times New Roman" panose="02020603050405020304" pitchFamily="18" charset="0"/>
              </a:rPr>
              <a:t>, </a:t>
            </a:r>
            <a:r>
              <a:rPr lang="en-US" sz="2300" i="1" dirty="0">
                <a:latin typeface="Times New Roman" panose="02020603050405020304" pitchFamily="18" charset="0"/>
                <a:cs typeface="Times New Roman" panose="02020603050405020304" pitchFamily="18" charset="0"/>
              </a:rPr>
              <a:t>Validation</a:t>
            </a:r>
            <a:r>
              <a:rPr lang="en-US" sz="2300" dirty="0">
                <a:latin typeface="Times New Roman" panose="02020603050405020304" pitchFamily="18" charset="0"/>
                <a:cs typeface="Times New Roman" panose="02020603050405020304" pitchFamily="18" charset="0"/>
              </a:rPr>
              <a:t>, </a:t>
            </a:r>
            <a:r>
              <a:rPr lang="en-US" sz="2300" i="1" dirty="0">
                <a:latin typeface="Times New Roman" panose="02020603050405020304" pitchFamily="18" charset="0"/>
                <a:cs typeface="Times New Roman" panose="02020603050405020304" pitchFamily="18" charset="0"/>
              </a:rPr>
              <a:t>Specification</a:t>
            </a:r>
            <a:r>
              <a:rPr lang="en-US" sz="2300" dirty="0">
                <a:latin typeface="Times New Roman" panose="02020603050405020304" pitchFamily="18" charset="0"/>
                <a:cs typeface="Times New Roman" panose="02020603050405020304" pitchFamily="18" charset="0"/>
              </a:rPr>
              <a:t>, and some sort of </a:t>
            </a:r>
            <a:r>
              <a:rPr lang="en-US" sz="2300" i="1" dirty="0">
                <a:latin typeface="Times New Roman" panose="02020603050405020304" pitchFamily="18" charset="0"/>
                <a:cs typeface="Times New Roman" panose="02020603050405020304" pitchFamily="18" charset="0"/>
              </a:rPr>
              <a:t>Intercession</a:t>
            </a:r>
            <a:r>
              <a:rPr lang="en-US" sz="2300" dirty="0">
                <a:latin typeface="Times New Roman" panose="02020603050405020304" pitchFamily="18" charset="0"/>
                <a:cs typeface="Times New Roman" panose="02020603050405020304" pitchFamily="18" charset="0"/>
              </a:rPr>
              <a:t>.</a:t>
            </a:r>
          </a:p>
          <a:p>
            <a:pPr marL="0" indent="0">
              <a:buNone/>
            </a:pPr>
            <a:r>
              <a:rPr lang="en-US" sz="2300" dirty="0">
                <a:latin typeface="Times New Roman" panose="02020603050405020304" pitchFamily="18" charset="0"/>
                <a:cs typeface="Times New Roman" panose="02020603050405020304" pitchFamily="18" charset="0"/>
              </a:rPr>
              <a:t>Sections:</a:t>
            </a:r>
          </a:p>
          <a:p>
            <a:pPr lvl="1"/>
            <a:r>
              <a:rPr lang="en-US" sz="2100" i="1" dirty="0">
                <a:latin typeface="Times New Roman" panose="02020603050405020304" pitchFamily="18" charset="0"/>
                <a:cs typeface="Times New Roman" panose="02020603050405020304" pitchFamily="18" charset="0"/>
              </a:rPr>
              <a:t>Elicitation</a:t>
            </a:r>
            <a:r>
              <a:rPr lang="en-US" sz="2100" dirty="0">
                <a:latin typeface="Times New Roman" panose="02020603050405020304" pitchFamily="18" charset="0"/>
                <a:cs typeface="Times New Roman" panose="02020603050405020304" pitchFamily="18" charset="0"/>
              </a:rPr>
              <a:t>: This would mean how the engineering team talks with the stakeholders and come up with requirements. Whether, something can be usable, readable, deployable, etc.</a:t>
            </a:r>
          </a:p>
          <a:p>
            <a:pPr lvl="1"/>
            <a:r>
              <a:rPr lang="en-US" sz="2100" i="1" dirty="0">
                <a:latin typeface="Times New Roman" panose="02020603050405020304" pitchFamily="18" charset="0"/>
                <a:cs typeface="Times New Roman" panose="02020603050405020304" pitchFamily="18" charset="0"/>
              </a:rPr>
              <a:t>Validation</a:t>
            </a:r>
            <a:r>
              <a:rPr lang="en-US" sz="2100" dirty="0">
                <a:latin typeface="Times New Roman" panose="02020603050405020304" pitchFamily="18" charset="0"/>
                <a:cs typeface="Times New Roman" panose="02020603050405020304" pitchFamily="18" charset="0"/>
              </a:rPr>
              <a:t>: Whether our process, design, or system meets the requirements of the stakeholders. In my case, an example would be, whether the information process achieves everything that both the engineering team wants and the stakeholders.</a:t>
            </a:r>
          </a:p>
          <a:p>
            <a:pPr lvl="1"/>
            <a:r>
              <a:rPr lang="en-US" sz="2100" i="1" dirty="0">
                <a:latin typeface="Times New Roman" panose="02020603050405020304" pitchFamily="18" charset="0"/>
                <a:cs typeface="Times New Roman" panose="02020603050405020304" pitchFamily="18" charset="0"/>
              </a:rPr>
              <a:t>Specification</a:t>
            </a:r>
            <a:r>
              <a:rPr lang="en-US" sz="2100" dirty="0">
                <a:latin typeface="Times New Roman" panose="02020603050405020304" pitchFamily="18" charset="0"/>
                <a:cs typeface="Times New Roman" panose="02020603050405020304" pitchFamily="18" charset="0"/>
              </a:rPr>
              <a:t>: The specifics, processes, and how the processes of the stakeholders interrelate.</a:t>
            </a:r>
          </a:p>
          <a:p>
            <a:pPr lvl="1"/>
            <a:r>
              <a:rPr lang="en-US" sz="2100" i="1" dirty="0">
                <a:latin typeface="Times New Roman" panose="02020603050405020304" pitchFamily="18" charset="0"/>
                <a:cs typeface="Times New Roman" panose="02020603050405020304" pitchFamily="18" charset="0"/>
              </a:rPr>
              <a:t>Intercession</a:t>
            </a:r>
            <a:r>
              <a:rPr lang="en-US" sz="2100" dirty="0">
                <a:latin typeface="Times New Roman" panose="02020603050405020304" pitchFamily="18" charset="0"/>
                <a:cs typeface="Times New Roman" panose="02020603050405020304" pitchFamily="18" charset="0"/>
              </a:rPr>
              <a:t>: The conversation between the stakeholder and the engineering team and the different disagreements that form. Some disagreements could be security problems, how the system interacts with us, or the information process. </a:t>
            </a:r>
          </a:p>
        </p:txBody>
      </p:sp>
    </p:spTree>
    <p:extLst>
      <p:ext uri="{BB962C8B-B14F-4D97-AF65-F5344CB8AC3E}">
        <p14:creationId xmlns:p14="http://schemas.microsoft.com/office/powerpoint/2010/main" val="1221572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A758A-BF28-4026-8C42-3F416D87E7D9}"/>
              </a:ext>
            </a:extLst>
          </p:cNvPr>
          <p:cNvSpPr>
            <a:spLocks noGrp="1"/>
          </p:cNvSpPr>
          <p:nvPr>
            <p:ph type="title"/>
          </p:nvPr>
        </p:nvSpPr>
        <p:spPr>
          <a:xfrm>
            <a:off x="731520" y="239875"/>
            <a:ext cx="10773092" cy="788350"/>
          </a:xfrm>
        </p:spPr>
        <p:txBody>
          <a:bodyPr>
            <a:normAutofit fontScale="90000"/>
          </a:bodyPr>
          <a:lstStyle/>
          <a:p>
            <a:pPr algn="ctr"/>
            <a:r>
              <a:rPr lang="en-US" sz="4800" dirty="0">
                <a:latin typeface="Forte" panose="03060902040502070203" pitchFamily="66" charset="0"/>
              </a:rPr>
              <a:t>Requirement Specification</a:t>
            </a:r>
          </a:p>
        </p:txBody>
      </p:sp>
      <p:sp>
        <p:nvSpPr>
          <p:cNvPr id="3" name="Content Placeholder 2">
            <a:extLst>
              <a:ext uri="{FF2B5EF4-FFF2-40B4-BE49-F238E27FC236}">
                <a16:creationId xmlns:a16="http://schemas.microsoft.com/office/drawing/2014/main" id="{A8F0C3E2-29BE-49D9-A9FB-1D5D74060148}"/>
              </a:ext>
            </a:extLst>
          </p:cNvPr>
          <p:cNvSpPr>
            <a:spLocks noGrp="1"/>
          </p:cNvSpPr>
          <p:nvPr>
            <p:ph idx="1"/>
          </p:nvPr>
        </p:nvSpPr>
        <p:spPr>
          <a:xfrm>
            <a:off x="709454" y="1371600"/>
            <a:ext cx="10773092" cy="4852350"/>
          </a:xfrm>
        </p:spPr>
        <p:txBody>
          <a:bodyPr>
            <a:normAutofit/>
          </a:bodyPr>
          <a:lstStyle/>
          <a:p>
            <a:r>
              <a:rPr lang="en-US" sz="2300" dirty="0">
                <a:latin typeface="Times New Roman" panose="02020603050405020304" pitchFamily="18" charset="0"/>
                <a:cs typeface="Times New Roman" panose="02020603050405020304" pitchFamily="18" charset="0"/>
              </a:rPr>
              <a:t>The database information can only be accessed by admins or people who handle the information manipulation.</a:t>
            </a:r>
          </a:p>
          <a:p>
            <a:r>
              <a:rPr lang="en-US" sz="2300" dirty="0">
                <a:latin typeface="Times New Roman" panose="02020603050405020304" pitchFamily="18" charset="0"/>
                <a:cs typeface="Times New Roman" panose="02020603050405020304" pitchFamily="18" charset="0"/>
              </a:rPr>
              <a:t>The user should be able to pick a party/person to vote and not be able to vote again, since 1 vote = 1 person.</a:t>
            </a:r>
          </a:p>
          <a:p>
            <a:r>
              <a:rPr lang="en-US" sz="2300" dirty="0">
                <a:latin typeface="Times New Roman" panose="02020603050405020304" pitchFamily="18" charset="0"/>
                <a:cs typeface="Times New Roman" panose="02020603050405020304" pitchFamily="18" charset="0"/>
              </a:rPr>
              <a:t>The information process should be through a set of trials (verification process). If the voter passes the trial, then that person is eligible to be able to vote once and once only. Otherwise, they will need to prove that their information is real and not fake.</a:t>
            </a:r>
          </a:p>
          <a:p>
            <a:endParaRPr lang="en-US" sz="2100" dirty="0">
              <a:latin typeface="Times New Roman" panose="02020603050405020304" pitchFamily="18" charset="0"/>
              <a:cs typeface="Times New Roman" panose="02020603050405020304" pitchFamily="18" charset="0"/>
            </a:endParaRPr>
          </a:p>
          <a:p>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5174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50D8C-4976-4E36-B68E-05764CF261A1}"/>
              </a:ext>
            </a:extLst>
          </p:cNvPr>
          <p:cNvSpPr>
            <a:spLocks noGrp="1"/>
          </p:cNvSpPr>
          <p:nvPr>
            <p:ph type="title"/>
          </p:nvPr>
        </p:nvSpPr>
        <p:spPr>
          <a:xfrm>
            <a:off x="687388" y="174374"/>
            <a:ext cx="10357456" cy="1170247"/>
          </a:xfrm>
        </p:spPr>
        <p:txBody>
          <a:bodyPr>
            <a:normAutofit/>
          </a:bodyPr>
          <a:lstStyle/>
          <a:p>
            <a:pPr algn="ctr"/>
            <a:r>
              <a:rPr lang="en-US" sz="4800" dirty="0">
                <a:latin typeface="Forte" panose="03060902040502070203" pitchFamily="66" charset="0"/>
              </a:rPr>
              <a:t>System Design + SDM</a:t>
            </a:r>
          </a:p>
        </p:txBody>
      </p:sp>
      <p:sp>
        <p:nvSpPr>
          <p:cNvPr id="3" name="Content Placeholder 2">
            <a:extLst>
              <a:ext uri="{FF2B5EF4-FFF2-40B4-BE49-F238E27FC236}">
                <a16:creationId xmlns:a16="http://schemas.microsoft.com/office/drawing/2014/main" id="{3902B160-59C6-4B74-8DD7-8B8C561B0AB1}"/>
              </a:ext>
            </a:extLst>
          </p:cNvPr>
          <p:cNvSpPr>
            <a:spLocks noGrp="1"/>
          </p:cNvSpPr>
          <p:nvPr>
            <p:ph idx="1"/>
          </p:nvPr>
        </p:nvSpPr>
        <p:spPr>
          <a:xfrm>
            <a:off x="687388" y="1388533"/>
            <a:ext cx="3783012" cy="5251181"/>
          </a:xfrm>
        </p:spPr>
        <p:txBody>
          <a:bodyPr>
            <a:normAutofit/>
          </a:bodyPr>
          <a:lstStyle/>
          <a:p>
            <a:r>
              <a:rPr lang="en-US" sz="2300" dirty="0">
                <a:latin typeface="Times New Roman" panose="02020603050405020304" pitchFamily="18" charset="0"/>
                <a:cs typeface="Times New Roman" panose="02020603050405020304" pitchFamily="18" charset="0"/>
              </a:rPr>
              <a:t>System Design is the process of designing the elements of a system such as the architecture, modules, components, and different interfaces go through that system.</a:t>
            </a:r>
          </a:p>
          <a:p>
            <a:r>
              <a:rPr lang="en-US" sz="2300" dirty="0">
                <a:latin typeface="Times New Roman" panose="02020603050405020304" pitchFamily="18" charset="0"/>
                <a:cs typeface="Times New Roman" panose="02020603050405020304" pitchFamily="18" charset="0"/>
              </a:rPr>
              <a:t>In my case, it would just be the different processes and activities that I would take for fingerprint voting. </a:t>
            </a:r>
          </a:p>
        </p:txBody>
      </p:sp>
      <p:pic>
        <p:nvPicPr>
          <p:cNvPr id="4" name="Picture 3">
            <a:extLst>
              <a:ext uri="{FF2B5EF4-FFF2-40B4-BE49-F238E27FC236}">
                <a16:creationId xmlns:a16="http://schemas.microsoft.com/office/drawing/2014/main" id="{053FAB8A-D7DD-4D40-9DA6-294A65EA6A69}"/>
              </a:ext>
            </a:extLst>
          </p:cNvPr>
          <p:cNvPicPr>
            <a:picLocks noChangeAspect="1"/>
          </p:cNvPicPr>
          <p:nvPr/>
        </p:nvPicPr>
        <p:blipFill>
          <a:blip r:embed="rId2"/>
          <a:stretch>
            <a:fillRect/>
          </a:stretch>
        </p:blipFill>
        <p:spPr>
          <a:xfrm>
            <a:off x="4826000" y="1062566"/>
            <a:ext cx="6857999" cy="5606647"/>
          </a:xfrm>
          <a:prstGeom prst="rect">
            <a:avLst/>
          </a:prstGeom>
        </p:spPr>
      </p:pic>
    </p:spTree>
    <p:extLst>
      <p:ext uri="{BB962C8B-B14F-4D97-AF65-F5344CB8AC3E}">
        <p14:creationId xmlns:p14="http://schemas.microsoft.com/office/powerpoint/2010/main" val="2993742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8E474-06BD-40E0-A799-FAAAAE20D8A9}"/>
              </a:ext>
            </a:extLst>
          </p:cNvPr>
          <p:cNvSpPr>
            <a:spLocks noGrp="1"/>
          </p:cNvSpPr>
          <p:nvPr>
            <p:ph type="title"/>
          </p:nvPr>
        </p:nvSpPr>
        <p:spPr>
          <a:xfrm>
            <a:off x="667890" y="315884"/>
            <a:ext cx="10856219" cy="920249"/>
          </a:xfrm>
        </p:spPr>
        <p:txBody>
          <a:bodyPr>
            <a:normAutofit/>
          </a:bodyPr>
          <a:lstStyle/>
          <a:p>
            <a:pPr algn="ctr"/>
            <a:r>
              <a:rPr lang="en-US" sz="4800" dirty="0">
                <a:latin typeface="Forte" panose="03060902040502070203" pitchFamily="66" charset="0"/>
              </a:rPr>
              <a:t>Analysis (Description)</a:t>
            </a:r>
          </a:p>
        </p:txBody>
      </p:sp>
      <p:sp>
        <p:nvSpPr>
          <p:cNvPr id="3" name="Content Placeholder 2">
            <a:extLst>
              <a:ext uri="{FF2B5EF4-FFF2-40B4-BE49-F238E27FC236}">
                <a16:creationId xmlns:a16="http://schemas.microsoft.com/office/drawing/2014/main" id="{B94CE772-FCAE-4F90-B9D0-8D92885EF449}"/>
              </a:ext>
            </a:extLst>
          </p:cNvPr>
          <p:cNvSpPr>
            <a:spLocks noGrp="1"/>
          </p:cNvSpPr>
          <p:nvPr>
            <p:ph idx="1"/>
          </p:nvPr>
        </p:nvSpPr>
        <p:spPr>
          <a:xfrm>
            <a:off x="667889" y="1452266"/>
            <a:ext cx="10856219" cy="4779201"/>
          </a:xfrm>
        </p:spPr>
        <p:txBody>
          <a:bodyPr>
            <a:normAutofit/>
          </a:bodyPr>
          <a:lstStyle/>
          <a:p>
            <a:r>
              <a:rPr lang="en-US" sz="2300" dirty="0">
                <a:latin typeface="Times New Roman" panose="02020603050405020304" pitchFamily="18" charset="0"/>
                <a:cs typeface="Times New Roman" panose="02020603050405020304" pitchFamily="18" charset="0"/>
              </a:rPr>
              <a:t>The voter scans their fingerprint and then all the information gets pulled through our database.</a:t>
            </a:r>
          </a:p>
          <a:p>
            <a:pPr lvl="1"/>
            <a:r>
              <a:rPr lang="en-US" sz="2100" dirty="0">
                <a:latin typeface="Times New Roman" panose="02020603050405020304" pitchFamily="18" charset="0"/>
                <a:cs typeface="Times New Roman" panose="02020603050405020304" pitchFamily="18" charset="0"/>
              </a:rPr>
              <a:t>If the information is false, then we ask them to go through a set of trials for information verification.</a:t>
            </a:r>
            <a:endParaRPr lang="en-US" sz="2300" dirty="0">
              <a:latin typeface="Times New Roman" panose="02020603050405020304" pitchFamily="18" charset="0"/>
              <a:cs typeface="Times New Roman" panose="02020603050405020304" pitchFamily="18" charset="0"/>
            </a:endParaRPr>
          </a:p>
          <a:p>
            <a:r>
              <a:rPr lang="en-US" sz="2300" dirty="0">
                <a:latin typeface="Times New Roman" panose="02020603050405020304" pitchFamily="18" charset="0"/>
                <a:cs typeface="Times New Roman" panose="02020603050405020304" pitchFamily="18" charset="0"/>
              </a:rPr>
              <a:t>After login, the user will be verified through the database for duplicate information, and then only after that’s cleared he/she’s vote will be counted as one vote.</a:t>
            </a:r>
          </a:p>
          <a:p>
            <a:pPr lvl="1"/>
            <a:r>
              <a:rPr lang="en-US" sz="2100" dirty="0">
                <a:latin typeface="Times New Roman" panose="02020603050405020304" pitchFamily="18" charset="0"/>
                <a:cs typeface="Times New Roman" panose="02020603050405020304" pitchFamily="18" charset="0"/>
              </a:rPr>
              <a:t>If the information is a duplicate then we search for any remnant where that person voted multiple times and then clear it as one vote only.</a:t>
            </a:r>
          </a:p>
          <a:p>
            <a:r>
              <a:rPr lang="en-US" sz="2300" dirty="0">
                <a:latin typeface="Times New Roman" panose="02020603050405020304" pitchFamily="18" charset="0"/>
                <a:cs typeface="Times New Roman" panose="02020603050405020304" pitchFamily="18" charset="0"/>
              </a:rPr>
              <a:t>We then tie up all the votes from everyone who’s voted (</a:t>
            </a:r>
            <a:r>
              <a:rPr lang="en-US" sz="2300" i="1" dirty="0" err="1">
                <a:latin typeface="Times New Roman" panose="02020603050405020304" pitchFamily="18" charset="0"/>
                <a:cs typeface="Times New Roman" panose="02020603050405020304" pitchFamily="18" charset="0"/>
              </a:rPr>
              <a:t>Iff</a:t>
            </a:r>
            <a:r>
              <a:rPr lang="en-US" sz="2300" dirty="0">
                <a:latin typeface="Times New Roman" panose="02020603050405020304" pitchFamily="18" charset="0"/>
                <a:cs typeface="Times New Roman" panose="02020603050405020304" pitchFamily="18" charset="0"/>
              </a:rPr>
              <a:t> the votes are cleared to be one vote and one person is associated with one vote).</a:t>
            </a:r>
          </a:p>
        </p:txBody>
      </p:sp>
    </p:spTree>
    <p:extLst>
      <p:ext uri="{BB962C8B-B14F-4D97-AF65-F5344CB8AC3E}">
        <p14:creationId xmlns:p14="http://schemas.microsoft.com/office/powerpoint/2010/main" val="377000226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662</TotalTime>
  <Words>1434</Words>
  <Application>Microsoft Office PowerPoint</Application>
  <PresentationFormat>Widescreen</PresentationFormat>
  <Paragraphs>98</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 Gothic</vt:lpstr>
      <vt:lpstr>Forte</vt:lpstr>
      <vt:lpstr>Times New Roman</vt:lpstr>
      <vt:lpstr>Wingdings 3</vt:lpstr>
      <vt:lpstr>Wisp</vt:lpstr>
      <vt:lpstr> Fingerprint Voting System</vt:lpstr>
      <vt:lpstr>      Project Scope and the Objective:</vt:lpstr>
      <vt:lpstr>        Project Management Plan</vt:lpstr>
      <vt:lpstr>   Elicitation Analysis</vt:lpstr>
      <vt:lpstr>Risk Management</vt:lpstr>
      <vt:lpstr>Requirement Engineering Process</vt:lpstr>
      <vt:lpstr>Requirement Specification</vt:lpstr>
      <vt:lpstr>System Design + SDM</vt:lpstr>
      <vt:lpstr>Analysis (Description)</vt:lpstr>
      <vt:lpstr>Context Model</vt:lpstr>
      <vt:lpstr>Level 1 Data Flow Diagram</vt:lpstr>
      <vt:lpstr>Level 2 Data Flow Diagram</vt:lpstr>
      <vt:lpstr>Sequence Diagram</vt:lpstr>
      <vt:lpstr>Use Case Diagram</vt:lpstr>
      <vt:lpstr>Class Diagram</vt:lpstr>
      <vt:lpstr>Database Design + DBDM</vt:lpstr>
      <vt:lpstr>Database Design Data Types</vt:lpstr>
      <vt:lpstr>System Architect Design</vt:lpstr>
      <vt:lpstr>Test Cases</vt:lpstr>
      <vt:lpstr>Implementation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Fingerprint Voting System</dc:title>
  <dc:creator>Ronit Prasad</dc:creator>
  <cp:lastModifiedBy>Ronit Prasad</cp:lastModifiedBy>
  <cp:revision>84</cp:revision>
  <dcterms:created xsi:type="dcterms:W3CDTF">2020-09-26T07:32:26Z</dcterms:created>
  <dcterms:modified xsi:type="dcterms:W3CDTF">2020-12-03T20:51:28Z</dcterms:modified>
</cp:coreProperties>
</file>