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70" r:id="rId6"/>
    <p:sldId id="260"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EE43D8-037D-4EE8-9DA4-7F0E8BCEC065}" v="28" dt="2021-04-30T02:36:18.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57" d="100"/>
          <a:sy n="57" d="100"/>
        </p:scale>
        <p:origin x="78" y="13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1F9259A-1FE3-4FF9-8A07-BDD8177164ED}" type="datetime4">
              <a:rPr lang="en-US" smtClean="0"/>
              <a:t>April 30, 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31416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3960BD-7AC1-4217-9611-AAA56D3EE38F}" type="datetime4">
              <a:rPr lang="en-US" smtClean="0"/>
              <a:pPr/>
              <a:t>April 30, 2021</a:t>
            </a:fld>
            <a:endParaRPr lang="en-US" dirty="0">
              <a:latin typeface="+mn-lt"/>
            </a:endParaRPr>
          </a:p>
        </p:txBody>
      </p:sp>
      <p:sp>
        <p:nvSpPr>
          <p:cNvPr id="6" name="Footer Placeholder 5"/>
          <p:cNvSpPr>
            <a:spLocks noGrp="1"/>
          </p:cNvSpPr>
          <p:nvPr>
            <p:ph type="ftr" sz="quarter" idx="11"/>
          </p:nvPr>
        </p:nvSpPr>
        <p:spPr/>
        <p:txBody>
          <a:bodyPr/>
          <a:lstStyle/>
          <a:p>
            <a:endParaRPr lang="en-US" dirty="0">
              <a:latin typeface="+mn-lt"/>
            </a:endParaRP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12922816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April 30, 2021</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5916731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April 30, 2021</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427980396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April 30, 2021</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24251310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33960BD-7AC1-4217-9611-AAA56D3EE38F}" type="datetime4">
              <a:rPr lang="en-US" smtClean="0"/>
              <a:pPr/>
              <a:t>April 30, 2021</a:t>
            </a:fld>
            <a:endParaRPr lang="en-US" dirty="0">
              <a:latin typeface="+mn-lt"/>
            </a:endParaRPr>
          </a:p>
        </p:txBody>
      </p:sp>
      <p:sp>
        <p:nvSpPr>
          <p:cNvPr id="8" name="Footer Placeholder 7"/>
          <p:cNvSpPr>
            <a:spLocks noGrp="1"/>
          </p:cNvSpPr>
          <p:nvPr>
            <p:ph type="ftr" sz="quarter" idx="11"/>
          </p:nvPr>
        </p:nvSpPr>
        <p:spPr/>
        <p:txBody>
          <a:bodyPr/>
          <a:lstStyle/>
          <a:p>
            <a:endParaRPr lang="en-US" dirty="0">
              <a:latin typeface="+mn-lt"/>
            </a:endParaRPr>
          </a:p>
        </p:txBody>
      </p:sp>
      <p:sp>
        <p:nvSpPr>
          <p:cNvPr id="9" name="Slide Number Placeholder 8"/>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14022995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33960BD-7AC1-4217-9611-AAA56D3EE38F}" type="datetime4">
              <a:rPr lang="en-US" smtClean="0"/>
              <a:pPr/>
              <a:t>April 30, 2021</a:t>
            </a:fld>
            <a:endParaRPr lang="en-US" dirty="0">
              <a:latin typeface="+mn-lt"/>
            </a:endParaRPr>
          </a:p>
        </p:txBody>
      </p:sp>
      <p:sp>
        <p:nvSpPr>
          <p:cNvPr id="8" name="Footer Placeholder 7"/>
          <p:cNvSpPr>
            <a:spLocks noGrp="1"/>
          </p:cNvSpPr>
          <p:nvPr>
            <p:ph type="ftr" sz="quarter" idx="11"/>
          </p:nvPr>
        </p:nvSpPr>
        <p:spPr>
          <a:xfrm>
            <a:off x="561111" y="6391838"/>
            <a:ext cx="3644282" cy="304801"/>
          </a:xfrm>
        </p:spPr>
        <p:txBody>
          <a:bodyPr/>
          <a:lstStyle/>
          <a:p>
            <a:endParaRPr lang="en-US" dirty="0">
              <a:latin typeface="+mn-lt"/>
            </a:endParaRPr>
          </a:p>
        </p:txBody>
      </p:sp>
      <p:sp>
        <p:nvSpPr>
          <p:cNvPr id="9" name="Slide Number Placeholder 8"/>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183811927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5CC3C8F-D4A7-4EAD-92AD-82C91CB8BB85}" type="datetime4">
              <a:rPr lang="en-US" smtClean="0"/>
              <a:t>April 30,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52130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C011D41-E33C-4BC7-8272-37E8417FD097}" type="datetime4">
              <a:rPr lang="en-US" smtClean="0"/>
              <a:t>April 30, 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73191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40FED-6E95-4177-A7EF-CD303B9E611D}" type="datetime4">
              <a:rPr lang="en-US" smtClean="0"/>
              <a:t>April 30, 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25627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962CB-39AD-45A9-800F-54DAB53D6021}" type="datetime4">
              <a:rPr lang="en-US" smtClean="0"/>
              <a:t>April 30, 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805559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EDF93D-55AB-4606-B9D7-742F1FC51983}" type="datetime4">
              <a:rPr lang="en-US" smtClean="0"/>
              <a:t>April 30, 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284632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F2841D-FB5C-47AB-B2FF-32E855C1EA71}" type="datetime4">
              <a:rPr lang="en-US" smtClean="0"/>
              <a:t>April 30, 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953991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8537E9-D174-424D-BEE8-AFC4CA5F9F97}" type="datetime4">
              <a:rPr lang="en-US" smtClean="0"/>
              <a:t>April 30, 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952087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A44C0-F7AC-49C2-8289-1E7A86D9FB50}" type="datetime4">
              <a:rPr lang="en-US" smtClean="0"/>
              <a:t>April 30, 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02363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BB84BC-6E78-40D1-8831-40AB1F596614}" type="datetime4">
              <a:rPr lang="en-US" smtClean="0"/>
              <a:t>April 30, 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51829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FA080F-3961-4D42-BEDE-84A1FED032F1}" type="datetime4">
              <a:rPr lang="en-US" smtClean="0"/>
              <a:t>April 30, 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45480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33960BD-7AC1-4217-9611-AAA56D3EE38F}" type="datetime4">
              <a:rPr lang="en-US" smtClean="0"/>
              <a:pPr/>
              <a:t>April 30, 2021</a:t>
            </a:fld>
            <a:endParaRPr lang="en-US" dirty="0">
              <a:latin typeface="+mn-lt"/>
            </a:endParaRP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latin typeface="+mn-lt"/>
            </a:endParaRP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117593433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windows/win32/winsock/complete-client-code" TargetMode="External"/><Relationship Id="rId2" Type="http://schemas.openxmlformats.org/officeDocument/2006/relationships/hyperlink" Target="https://www.ibm.com/docs/en/i/7.1?topic=sscaaiic-example-accepting-connections-from-both-ipv6-ipv4-clients" TargetMode="External"/><Relationship Id="rId1" Type="http://schemas.openxmlformats.org/officeDocument/2006/relationships/slideLayout" Target="../slideLayouts/slideLayout2.xml"/><Relationship Id="rId5" Type="http://schemas.openxmlformats.org/officeDocument/2006/relationships/hyperlink" Target="https://docs.microsoft.com/en-us/windows/win32/winsock/finished-server-and-client-code" TargetMode="External"/><Relationship Id="rId4" Type="http://schemas.openxmlformats.org/officeDocument/2006/relationships/hyperlink" Target="https://docs.microsoft.com/en-us/windows/win32/winsock/using-winsoc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A8865-9111-4F2B-BAAF-503493E835FE}"/>
              </a:ext>
            </a:extLst>
          </p:cNvPr>
          <p:cNvSpPr>
            <a:spLocks noGrp="1"/>
          </p:cNvSpPr>
          <p:nvPr>
            <p:ph type="ctrTitle"/>
          </p:nvPr>
        </p:nvSpPr>
        <p:spPr>
          <a:xfrm>
            <a:off x="1929513" y="3656901"/>
            <a:ext cx="8332974" cy="1271943"/>
          </a:xfrm>
        </p:spPr>
        <p:txBody>
          <a:bodyPr anchor="t">
            <a:noAutofit/>
          </a:bodyPr>
          <a:lstStyle/>
          <a:p>
            <a:pPr algn="ctr"/>
            <a:r>
              <a:rPr lang="en-US" sz="1700" dirty="0">
                <a:solidFill>
                  <a:schemeClr val="tx1"/>
                </a:solidFill>
                <a:latin typeface="Times New Roman" panose="02020603050405020304" pitchFamily="18" charset="0"/>
                <a:cs typeface="Times New Roman" panose="02020603050405020304" pitchFamily="18" charset="0"/>
              </a:rPr>
              <a:t>Ronit Prasad, Julian Tapia, and Christian Solomon</a:t>
            </a:r>
            <a:br>
              <a:rPr lang="en-US" sz="1700" dirty="0">
                <a:solidFill>
                  <a:schemeClr val="tx1"/>
                </a:solidFill>
                <a:latin typeface="Times New Roman" panose="02020603050405020304" pitchFamily="18" charset="0"/>
                <a:cs typeface="Times New Roman" panose="02020603050405020304" pitchFamily="18" charset="0"/>
              </a:rPr>
            </a:br>
            <a:r>
              <a:rPr lang="en-US" sz="1700" dirty="0">
                <a:solidFill>
                  <a:schemeClr val="tx1"/>
                </a:solidFill>
                <a:latin typeface="Times New Roman" panose="02020603050405020304" pitchFamily="18" charset="0"/>
                <a:cs typeface="Times New Roman" panose="02020603050405020304" pitchFamily="18" charset="0"/>
              </a:rPr>
              <a:t>Concordia University Chicago: </a:t>
            </a:r>
            <a:r>
              <a:rPr lang="en-US" sz="1700" i="0" strike="noStrike" dirty="0">
                <a:solidFill>
                  <a:schemeClr val="tx1"/>
                </a:solidFill>
                <a:effectLst/>
                <a:latin typeface="Times New Roman" panose="02020603050405020304" pitchFamily="18" charset="0"/>
                <a:cs typeface="Times New Roman" panose="02020603050405020304" pitchFamily="18" charset="0"/>
              </a:rPr>
              <a:t>Computer Networking &amp; Communic - CSC-3440-1</a:t>
            </a:r>
            <a:br>
              <a:rPr lang="en-US" sz="1700" dirty="0">
                <a:solidFill>
                  <a:schemeClr val="tx1"/>
                </a:solidFill>
                <a:latin typeface="Times New Roman" panose="02020603050405020304" pitchFamily="18" charset="0"/>
                <a:cs typeface="Times New Roman" panose="02020603050405020304" pitchFamily="18" charset="0"/>
              </a:rPr>
            </a:br>
            <a:r>
              <a:rPr lang="en-US" sz="1700" dirty="0">
                <a:solidFill>
                  <a:schemeClr val="tx1"/>
                </a:solidFill>
                <a:latin typeface="Times New Roman" panose="02020603050405020304" pitchFamily="18" charset="0"/>
                <a:cs typeface="Times New Roman" panose="02020603050405020304" pitchFamily="18" charset="0"/>
              </a:rPr>
              <a:t>Dr. Selvanayaki KS</a:t>
            </a:r>
            <a:br>
              <a:rPr lang="en-US" sz="1700" dirty="0">
                <a:solidFill>
                  <a:schemeClr val="tx1"/>
                </a:solidFill>
                <a:latin typeface="Times New Roman" panose="02020603050405020304" pitchFamily="18" charset="0"/>
                <a:cs typeface="Times New Roman" panose="02020603050405020304" pitchFamily="18" charset="0"/>
              </a:rPr>
            </a:br>
            <a:r>
              <a:rPr lang="en-US" sz="1700" dirty="0">
                <a:solidFill>
                  <a:schemeClr val="tx1"/>
                </a:solidFill>
                <a:latin typeface="Times New Roman" panose="02020603050405020304" pitchFamily="18" charset="0"/>
                <a:cs typeface="Times New Roman" panose="02020603050405020304" pitchFamily="18" charset="0"/>
              </a:rPr>
              <a:t>April 26th, 2021</a:t>
            </a:r>
            <a:br>
              <a:rPr lang="en-US" sz="1800" baseline="30000" dirty="0">
                <a:latin typeface="Times New Roman" panose="02020603050405020304" pitchFamily="18" charset="0"/>
                <a:cs typeface="Times New Roman" panose="02020603050405020304" pitchFamily="18" charset="0"/>
              </a:rPr>
            </a:br>
            <a:r>
              <a:rPr lang="en-US" sz="1800" baseline="300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8A2C197-EEA5-49EC-AF5B-FC6ACA9D6263}"/>
              </a:ext>
            </a:extLst>
          </p:cNvPr>
          <p:cNvSpPr>
            <a:spLocks noGrp="1"/>
          </p:cNvSpPr>
          <p:nvPr>
            <p:ph type="subTitle" idx="1"/>
          </p:nvPr>
        </p:nvSpPr>
        <p:spPr>
          <a:xfrm>
            <a:off x="1929513" y="1249328"/>
            <a:ext cx="8332974" cy="1391030"/>
          </a:xfrm>
        </p:spPr>
        <p:txBody>
          <a:bodyPr anchor="b">
            <a:noAutofit/>
          </a:bodyPr>
          <a:lstStyle/>
          <a:p>
            <a:pPr algn="ctr"/>
            <a:r>
              <a:rPr lang="en-US" sz="5600" dirty="0">
                <a:latin typeface="Times New Roman" panose="02020603050405020304" pitchFamily="18" charset="0"/>
                <a:cs typeface="Times New Roman" panose="02020603050405020304" pitchFamily="18" charset="0"/>
              </a:rPr>
              <a:t>SNIPE</a:t>
            </a:r>
          </a:p>
        </p:txBody>
      </p:sp>
    </p:spTree>
    <p:extLst>
      <p:ext uri="{BB962C8B-B14F-4D97-AF65-F5344CB8AC3E}">
        <p14:creationId xmlns:p14="http://schemas.microsoft.com/office/powerpoint/2010/main" val="3446689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6E592-2983-4C11-A7E9-058145F6C9E9}"/>
              </a:ext>
            </a:extLst>
          </p:cNvPr>
          <p:cNvSpPr>
            <a:spLocks noGrp="1"/>
          </p:cNvSpPr>
          <p:nvPr>
            <p:ph type="title"/>
          </p:nvPr>
        </p:nvSpPr>
        <p:spPr>
          <a:xfrm>
            <a:off x="1440449" y="884325"/>
            <a:ext cx="8761413" cy="706964"/>
          </a:xfrm>
        </p:spPr>
        <p:txBody>
          <a:bodyPr/>
          <a:lstStyle/>
          <a:p>
            <a:pPr algn="ctr"/>
            <a:r>
              <a:rPr lang="en-US" sz="4000" dirty="0">
                <a:latin typeface="Times New Roman" panose="02020603050405020304" pitchFamily="18" charset="0"/>
                <a:cs typeface="Times New Roman" panose="02020603050405020304" pitchFamily="18" charset="0"/>
              </a:rPr>
              <a:t>Project Demo</a:t>
            </a:r>
          </a:p>
        </p:txBody>
      </p:sp>
      <p:pic>
        <p:nvPicPr>
          <p:cNvPr id="1026" name="Picture 2">
            <a:extLst>
              <a:ext uri="{FF2B5EF4-FFF2-40B4-BE49-F238E27FC236}">
                <a16:creationId xmlns:a16="http://schemas.microsoft.com/office/drawing/2014/main" id="{A215A031-44E5-4157-8EBF-E1F0DA6B3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681" y="2215322"/>
            <a:ext cx="4499125" cy="45060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D565497-E312-42C4-803C-BFB4FBF5F9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5004" y="2215322"/>
            <a:ext cx="4570160" cy="45060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3AFB332-2361-4F4C-BCA7-38B9DD78030A}"/>
              </a:ext>
            </a:extLst>
          </p:cNvPr>
          <p:cNvSpPr txBox="1"/>
          <p:nvPr/>
        </p:nvSpPr>
        <p:spPr>
          <a:xfrm>
            <a:off x="5419965" y="2791838"/>
            <a:ext cx="1167319" cy="369332"/>
          </a:xfrm>
          <a:prstGeom prst="rect">
            <a:avLst/>
          </a:prstGeom>
          <a:noFill/>
        </p:spPr>
        <p:txBody>
          <a:bodyPr wrap="square" rtlCol="0">
            <a:spAutoFit/>
          </a:bodyPr>
          <a:lstStyle/>
          <a:p>
            <a:r>
              <a:rPr lang="en-US" dirty="0"/>
              <a:t>Server</a:t>
            </a:r>
          </a:p>
        </p:txBody>
      </p:sp>
      <p:sp>
        <p:nvSpPr>
          <p:cNvPr id="7" name="TextBox 6">
            <a:extLst>
              <a:ext uri="{FF2B5EF4-FFF2-40B4-BE49-F238E27FC236}">
                <a16:creationId xmlns:a16="http://schemas.microsoft.com/office/drawing/2014/main" id="{8C80CE22-3B97-401D-9C73-CAE2D2E99307}"/>
              </a:ext>
            </a:extLst>
          </p:cNvPr>
          <p:cNvSpPr txBox="1"/>
          <p:nvPr/>
        </p:nvSpPr>
        <p:spPr>
          <a:xfrm>
            <a:off x="5393953" y="4283664"/>
            <a:ext cx="1058619" cy="369331"/>
          </a:xfrm>
          <a:prstGeom prst="rect">
            <a:avLst/>
          </a:prstGeom>
          <a:noFill/>
        </p:spPr>
        <p:txBody>
          <a:bodyPr wrap="square" rtlCol="0">
            <a:spAutoFit/>
          </a:bodyPr>
          <a:lstStyle/>
          <a:p>
            <a:r>
              <a:rPr lang="en-US" dirty="0"/>
              <a:t>Client</a:t>
            </a:r>
          </a:p>
        </p:txBody>
      </p:sp>
      <p:sp>
        <p:nvSpPr>
          <p:cNvPr id="8" name="Arrow: Right 7">
            <a:extLst>
              <a:ext uri="{FF2B5EF4-FFF2-40B4-BE49-F238E27FC236}">
                <a16:creationId xmlns:a16="http://schemas.microsoft.com/office/drawing/2014/main" id="{EBA73CCB-C588-474A-B2DD-098B51218103}"/>
              </a:ext>
            </a:extLst>
          </p:cNvPr>
          <p:cNvSpPr/>
          <p:nvPr/>
        </p:nvSpPr>
        <p:spPr>
          <a:xfrm>
            <a:off x="5361526" y="4652995"/>
            <a:ext cx="1005041" cy="4442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CD6F83DA-159B-4395-8514-D6C708F47715}"/>
              </a:ext>
            </a:extLst>
          </p:cNvPr>
          <p:cNvSpPr/>
          <p:nvPr/>
        </p:nvSpPr>
        <p:spPr>
          <a:xfrm rot="10800000">
            <a:off x="5361526" y="3161170"/>
            <a:ext cx="1005040" cy="444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9533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48BAF-0563-4F1E-A670-399A296275BA}"/>
              </a:ext>
            </a:extLst>
          </p:cNvPr>
          <p:cNvSpPr>
            <a:spLocks noGrp="1"/>
          </p:cNvSpPr>
          <p:nvPr>
            <p:ph type="title"/>
          </p:nvPr>
        </p:nvSpPr>
        <p:spPr>
          <a:xfrm>
            <a:off x="1715292" y="1109135"/>
            <a:ext cx="8761413" cy="706964"/>
          </a:xfrm>
        </p:spPr>
        <p:txBody>
          <a:bodyPr/>
          <a:lstStyle/>
          <a:p>
            <a:pPr algn="ctr"/>
            <a:r>
              <a:rPr lang="en-US" sz="40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5E8E37C-DC93-45EC-8600-09379155BF60}"/>
              </a:ext>
            </a:extLst>
          </p:cNvPr>
          <p:cNvSpPr>
            <a:spLocks noGrp="1"/>
          </p:cNvSpPr>
          <p:nvPr>
            <p:ph idx="1"/>
          </p:nvPr>
        </p:nvSpPr>
        <p:spPr>
          <a:xfrm>
            <a:off x="1008404" y="2417231"/>
            <a:ext cx="10175191" cy="3831168"/>
          </a:xfrm>
        </p:spPr>
        <p:txBody>
          <a:bodyPr>
            <a:normAutofit/>
          </a:bodyPr>
          <a:lstStyle/>
          <a:p>
            <a:r>
              <a:rPr lang="en-US" sz="2400" dirty="0">
                <a:latin typeface="Times New Roman" panose="02020603050405020304" pitchFamily="18" charset="0"/>
                <a:cs typeface="Times New Roman" panose="02020603050405020304" pitchFamily="18" charset="0"/>
              </a:rPr>
              <a:t>The creation of Snipe gave us a deeper look into the fundamentals of Messaging Systems.</a:t>
            </a:r>
          </a:p>
          <a:p>
            <a:r>
              <a:rPr lang="en-US" sz="2400" dirty="0">
                <a:latin typeface="Times New Roman" panose="02020603050405020304" pitchFamily="18" charset="0"/>
                <a:cs typeface="Times New Roman" panose="02020603050405020304" pitchFamily="18" charset="0"/>
              </a:rPr>
              <a:t>Using a Messaging App everyday shows how important Networking is and the implications it has to our everyday lives.</a:t>
            </a: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2592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B88EB-A9C8-4963-B8E3-8FBDDFE41C63}"/>
              </a:ext>
            </a:extLst>
          </p:cNvPr>
          <p:cNvSpPr>
            <a:spLocks noGrp="1"/>
          </p:cNvSpPr>
          <p:nvPr>
            <p:ph type="title"/>
          </p:nvPr>
        </p:nvSpPr>
        <p:spPr>
          <a:xfrm>
            <a:off x="1715293" y="973668"/>
            <a:ext cx="8761413" cy="706964"/>
          </a:xfrm>
        </p:spPr>
        <p:txBody>
          <a:bodyPr/>
          <a:lstStyle/>
          <a:p>
            <a:pPr algn="ctr"/>
            <a:r>
              <a:rPr lang="en-US" dirty="0"/>
              <a:t>Expectations – Future Enhancements </a:t>
            </a:r>
          </a:p>
        </p:txBody>
      </p:sp>
      <p:sp>
        <p:nvSpPr>
          <p:cNvPr id="3" name="Content Placeholder 2">
            <a:extLst>
              <a:ext uri="{FF2B5EF4-FFF2-40B4-BE49-F238E27FC236}">
                <a16:creationId xmlns:a16="http://schemas.microsoft.com/office/drawing/2014/main" id="{CB9FBE44-284F-4D6F-AF65-CABF53A3BFD6}"/>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Once XMPP is implemented into the software, video chat and voice chat will become possible. </a:t>
            </a:r>
          </a:p>
          <a:p>
            <a:r>
              <a:rPr lang="en-US" sz="3200" dirty="0">
                <a:latin typeface="Times New Roman" panose="02020603050405020304" pitchFamily="18" charset="0"/>
                <a:cs typeface="Times New Roman" panose="02020603050405020304" pitchFamily="18" charset="0"/>
              </a:rPr>
              <a:t>Screen sharing</a:t>
            </a:r>
          </a:p>
          <a:p>
            <a:r>
              <a:rPr lang="en-US" sz="3200" dirty="0">
                <a:latin typeface="Times New Roman" panose="02020603050405020304" pitchFamily="18" charset="0"/>
                <a:cs typeface="Times New Roman" panose="02020603050405020304" pitchFamily="18" charset="0"/>
              </a:rPr>
              <a:t>File Transferring</a:t>
            </a:r>
          </a:p>
          <a:p>
            <a:pPr marL="0" indent="0">
              <a:buNone/>
            </a:pPr>
            <a:endParaRPr lang="en-US" sz="2800" dirty="0"/>
          </a:p>
          <a:p>
            <a:endParaRPr lang="en-US" sz="2800" dirty="0"/>
          </a:p>
        </p:txBody>
      </p:sp>
    </p:spTree>
    <p:extLst>
      <p:ext uri="{BB962C8B-B14F-4D97-AF65-F5344CB8AC3E}">
        <p14:creationId xmlns:p14="http://schemas.microsoft.com/office/powerpoint/2010/main" val="1150566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84AD3-9641-4AB8-A0FD-2A1439839AE1}"/>
              </a:ext>
            </a:extLst>
          </p:cNvPr>
          <p:cNvSpPr>
            <a:spLocks noGrp="1"/>
          </p:cNvSpPr>
          <p:nvPr>
            <p:ph type="title"/>
          </p:nvPr>
        </p:nvSpPr>
        <p:spPr>
          <a:xfrm>
            <a:off x="1715293" y="990602"/>
            <a:ext cx="8761413" cy="706964"/>
          </a:xfrm>
        </p:spPr>
        <p:txBody>
          <a:bodyPr/>
          <a:lstStyle/>
          <a:p>
            <a:pPr algn="ctr"/>
            <a:r>
              <a:rPr lang="en-US" sz="40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AE566BA6-0778-441A-8FC0-7F8CD155E975}"/>
              </a:ext>
            </a:extLst>
          </p:cNvPr>
          <p:cNvSpPr>
            <a:spLocks noGrp="1"/>
          </p:cNvSpPr>
          <p:nvPr>
            <p:ph idx="1"/>
          </p:nvPr>
        </p:nvSpPr>
        <p:spPr/>
        <p:txBody>
          <a:bodyPr>
            <a:normAutofit lnSpcReduction="10000"/>
          </a:bodyPr>
          <a:lstStyle/>
          <a:p>
            <a:r>
              <a:rPr lang="en-US" sz="2200" u="sng"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https://www.ibm.com/docs/en/i/7.1?topic=sscaaiic-example-accepting-connections-from-both-ipv6-ipv4-clients</a:t>
            </a:r>
            <a:endParaRPr lang="en-US" sz="2200" u="sng" dirty="0">
              <a:solidFill>
                <a:schemeClr val="tx1"/>
              </a:solidFill>
              <a:latin typeface="Times New Roman" panose="02020603050405020304" pitchFamily="18" charset="0"/>
              <a:cs typeface="Times New Roman" panose="02020603050405020304" pitchFamily="18" charset="0"/>
            </a:endParaRPr>
          </a:p>
          <a:p>
            <a:r>
              <a:rPr lang="en-US" sz="2200" u="sng"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https://docs.microsoft.com/en-us/windows/win32/winsock/complete-client-code</a:t>
            </a:r>
            <a:endParaRPr lang="en-US" sz="2200" u="sng" dirty="0">
              <a:solidFill>
                <a:schemeClr val="tx1"/>
              </a:solidFill>
              <a:latin typeface="Times New Roman" panose="02020603050405020304" pitchFamily="18" charset="0"/>
              <a:cs typeface="Times New Roman" panose="02020603050405020304" pitchFamily="18" charset="0"/>
            </a:endParaRPr>
          </a:p>
          <a:p>
            <a:r>
              <a:rPr lang="en-US" sz="2200" u="sng"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https://docs.microsoft.com/en-us/windows/win32/winsock/using-winsock</a:t>
            </a:r>
            <a:endParaRPr lang="en-US" sz="2200" u="sng" dirty="0">
              <a:solidFill>
                <a:schemeClr val="tx1"/>
              </a:solidFill>
              <a:latin typeface="Times New Roman" panose="02020603050405020304" pitchFamily="18" charset="0"/>
              <a:cs typeface="Times New Roman" panose="02020603050405020304" pitchFamily="18" charset="0"/>
            </a:endParaRPr>
          </a:p>
          <a:p>
            <a:r>
              <a:rPr lang="en-US" sz="2200" u="sng"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https://docs.microsoft.com/en-us/windows/win32/winsock/finished-server-and-client-code</a:t>
            </a:r>
            <a:endParaRPr lang="en-US" sz="2200" u="sng" dirty="0">
              <a:solidFill>
                <a:schemeClr val="tx1"/>
              </a:solidFill>
              <a:latin typeface="Times New Roman" panose="02020603050405020304" pitchFamily="18" charset="0"/>
              <a:cs typeface="Times New Roman" panose="02020603050405020304" pitchFamily="18" charset="0"/>
            </a:endParaRPr>
          </a:p>
          <a:p>
            <a:r>
              <a:rPr lang="en-US" dirty="0"/>
              <a:t>https://blog.usejournal.com/whatsapp-system-design-and-chat-messaging-architecture-part-1-29fb4f0d14af</a:t>
            </a:r>
          </a:p>
        </p:txBody>
      </p:sp>
    </p:spTree>
    <p:extLst>
      <p:ext uri="{BB962C8B-B14F-4D97-AF65-F5344CB8AC3E}">
        <p14:creationId xmlns:p14="http://schemas.microsoft.com/office/powerpoint/2010/main" val="3140493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C0C4-BEC3-464A-9F95-97F088D4373F}"/>
              </a:ext>
            </a:extLst>
          </p:cNvPr>
          <p:cNvSpPr>
            <a:spLocks noGrp="1"/>
          </p:cNvSpPr>
          <p:nvPr>
            <p:ph type="title"/>
          </p:nvPr>
        </p:nvSpPr>
        <p:spPr>
          <a:xfrm>
            <a:off x="1715292" y="990603"/>
            <a:ext cx="8761413" cy="706964"/>
          </a:xfrm>
        </p:spPr>
        <p:txBody>
          <a:bodyPr/>
          <a:lstStyle/>
          <a:p>
            <a:pPr algn="ctr"/>
            <a:r>
              <a:rPr lang="en-US" sz="4000"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ECC41078-34B0-4C23-946B-44CD15312CEE}"/>
              </a:ext>
            </a:extLst>
          </p:cNvPr>
          <p:cNvSpPr>
            <a:spLocks noGrp="1"/>
          </p:cNvSpPr>
          <p:nvPr>
            <p:ph idx="1"/>
          </p:nvPr>
        </p:nvSpPr>
        <p:spPr>
          <a:xfrm>
            <a:off x="762048" y="2472266"/>
            <a:ext cx="10667899" cy="3945465"/>
          </a:xfrm>
        </p:spPr>
        <p:txBody>
          <a:bodyPr>
            <a:normAutofit/>
          </a:bodyPr>
          <a:lstStyle/>
          <a:p>
            <a:r>
              <a:rPr lang="en-US" sz="2300" dirty="0">
                <a:latin typeface="Times New Roman" panose="02020603050405020304" pitchFamily="18" charset="0"/>
                <a:cs typeface="Times New Roman" panose="02020603050405020304" pitchFamily="18" charset="0"/>
              </a:rPr>
              <a:t>The objective is to develop a project in which multiple people can communicate with each other.  Essentially, we want to develop a tool where people would be able to respond to each other and individually message each other.  The entire purpose of a group chat platform would be to share information with several people while being organized.  Besides sharing information, communication would be another reason why group chat platforms are prevalent in our modern-day society.  Having a well-developed group chat platform would benefit people from industrial companies down to the average person.</a:t>
            </a:r>
          </a:p>
        </p:txBody>
      </p:sp>
    </p:spTree>
    <p:extLst>
      <p:ext uri="{BB962C8B-B14F-4D97-AF65-F5344CB8AC3E}">
        <p14:creationId xmlns:p14="http://schemas.microsoft.com/office/powerpoint/2010/main" val="85606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7DA0-D10E-4A04-99CA-FB3786478D32}"/>
              </a:ext>
            </a:extLst>
          </p:cNvPr>
          <p:cNvSpPr>
            <a:spLocks noGrp="1"/>
          </p:cNvSpPr>
          <p:nvPr>
            <p:ph type="title"/>
          </p:nvPr>
        </p:nvSpPr>
        <p:spPr>
          <a:xfrm>
            <a:off x="3598333" y="1049866"/>
            <a:ext cx="4995333" cy="804333"/>
          </a:xfrm>
        </p:spPr>
        <p:txBody>
          <a:bodyPr/>
          <a:lstStyle/>
          <a:p>
            <a:pPr algn="ctr"/>
            <a:r>
              <a:rPr lang="en-US" sz="4000" dirty="0">
                <a:latin typeface="Times New Roman" panose="02020603050405020304" pitchFamily="18" charset="0"/>
                <a:cs typeface="Times New Roman" panose="02020603050405020304" pitchFamily="18" charset="0"/>
              </a:rPr>
              <a:t>Scope</a:t>
            </a:r>
          </a:p>
        </p:txBody>
      </p:sp>
      <p:sp>
        <p:nvSpPr>
          <p:cNvPr id="3" name="Content Placeholder 2">
            <a:extLst>
              <a:ext uri="{FF2B5EF4-FFF2-40B4-BE49-F238E27FC236}">
                <a16:creationId xmlns:a16="http://schemas.microsoft.com/office/drawing/2014/main" id="{FE708663-DA7A-4D6C-8AC0-A007F2B199B6}"/>
              </a:ext>
            </a:extLst>
          </p:cNvPr>
          <p:cNvSpPr>
            <a:spLocks noGrp="1"/>
          </p:cNvSpPr>
          <p:nvPr>
            <p:ph idx="1"/>
          </p:nvPr>
        </p:nvSpPr>
        <p:spPr>
          <a:xfrm>
            <a:off x="851770" y="2404534"/>
            <a:ext cx="10488458" cy="4072465"/>
          </a:xfrm>
        </p:spPr>
        <p:txBody>
          <a:bodyPr>
            <a:normAutofit/>
          </a:bodyPr>
          <a:lstStyle/>
          <a:p>
            <a:r>
              <a:rPr lang="en-US" sz="2300" dirty="0">
                <a:latin typeface="Times New Roman" panose="02020603050405020304" pitchFamily="18" charset="0"/>
                <a:cs typeface="Times New Roman" panose="02020603050405020304" pitchFamily="18" charset="0"/>
              </a:rPr>
              <a:t>The scope of this project is to create a group chat platform that can be efficient, easy to understand and have a feasible User Interface.  There are a lot of reasons why a messaging platform would benefit modern-day society, such as how information and communication would be manipulated. </a:t>
            </a:r>
          </a:p>
          <a:p>
            <a:r>
              <a:rPr lang="en-US" sz="2300" dirty="0">
                <a:latin typeface="Times New Roman" panose="02020603050405020304" pitchFamily="18" charset="0"/>
                <a:cs typeface="Times New Roman" panose="02020603050405020304" pitchFamily="18" charset="0"/>
              </a:rPr>
              <a:t>Even though this sounds amazing, and it is, there are still things that our project wouldn’t cover.  One of the things that our project wouldn’t cover is the idea of video and voice chatting.  Since this is a simple chatting platform, it would require us a lot of changes to add voice and video.  We would then have to develop our way into Artificial Intelligence to capture physical movement (video) and a simple connection for voice. </a:t>
            </a:r>
          </a:p>
        </p:txBody>
      </p:sp>
    </p:spTree>
    <p:extLst>
      <p:ext uri="{BB962C8B-B14F-4D97-AF65-F5344CB8AC3E}">
        <p14:creationId xmlns:p14="http://schemas.microsoft.com/office/powerpoint/2010/main" val="2015887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90A0-D11D-4E11-A759-A32A70C307E2}"/>
              </a:ext>
            </a:extLst>
          </p:cNvPr>
          <p:cNvSpPr>
            <a:spLocks noGrp="1"/>
          </p:cNvSpPr>
          <p:nvPr>
            <p:ph type="title"/>
          </p:nvPr>
        </p:nvSpPr>
        <p:spPr>
          <a:xfrm>
            <a:off x="1715292" y="990601"/>
            <a:ext cx="8761413" cy="706964"/>
          </a:xfrm>
        </p:spPr>
        <p:txBody>
          <a:bodyPr/>
          <a:lstStyle/>
          <a:p>
            <a:pPr algn="ctr"/>
            <a:r>
              <a:rPr lang="en-US" sz="4000" dirty="0">
                <a:latin typeface="Times New Roman" panose="02020603050405020304" pitchFamily="18" charset="0"/>
                <a:cs typeface="Times New Roman" panose="02020603050405020304" pitchFamily="18" charset="0"/>
              </a:rPr>
              <a:t>Project Management Plan</a:t>
            </a:r>
          </a:p>
        </p:txBody>
      </p:sp>
      <p:sp>
        <p:nvSpPr>
          <p:cNvPr id="3" name="Content Placeholder 2">
            <a:extLst>
              <a:ext uri="{FF2B5EF4-FFF2-40B4-BE49-F238E27FC236}">
                <a16:creationId xmlns:a16="http://schemas.microsoft.com/office/drawing/2014/main" id="{21857526-B5C5-4D7C-B68C-EB3E659A109D}"/>
              </a:ext>
            </a:extLst>
          </p:cNvPr>
          <p:cNvSpPr>
            <a:spLocks noGrp="1"/>
          </p:cNvSpPr>
          <p:nvPr>
            <p:ph idx="1"/>
          </p:nvPr>
        </p:nvSpPr>
        <p:spPr>
          <a:xfrm>
            <a:off x="906417" y="2387601"/>
            <a:ext cx="10379161" cy="4165599"/>
          </a:xfrm>
        </p:spPr>
        <p:txBody>
          <a:bodyPr>
            <a:normAutofit lnSpcReduction="10000"/>
          </a:bodyPr>
          <a:lstStyle/>
          <a:p>
            <a:r>
              <a:rPr lang="en-US" sz="2300" b="1" dirty="0">
                <a:latin typeface="Times New Roman" panose="02020603050405020304" pitchFamily="18" charset="0"/>
                <a:cs typeface="Times New Roman" panose="02020603050405020304" pitchFamily="18" charset="0"/>
              </a:rPr>
              <a:t>Time</a:t>
            </a:r>
            <a:r>
              <a:rPr lang="en-US" sz="2300" dirty="0">
                <a:latin typeface="Times New Roman" panose="02020603050405020304" pitchFamily="18" charset="0"/>
                <a:cs typeface="Times New Roman" panose="02020603050405020304" pitchFamily="18" charset="0"/>
              </a:rPr>
              <a:t>: Approximately 2-2.5 months to create Snipe.</a:t>
            </a:r>
          </a:p>
          <a:p>
            <a:endParaRPr lang="en-US" sz="2300" dirty="0">
              <a:latin typeface="Times New Roman" panose="02020603050405020304" pitchFamily="18" charset="0"/>
              <a:cs typeface="Times New Roman" panose="02020603050405020304" pitchFamily="18" charset="0"/>
            </a:endParaRPr>
          </a:p>
          <a:p>
            <a:r>
              <a:rPr lang="en-US" sz="2300" b="1" dirty="0">
                <a:latin typeface="Times New Roman" panose="02020603050405020304" pitchFamily="18" charset="0"/>
                <a:cs typeface="Times New Roman" panose="02020603050405020304" pitchFamily="18" charset="0"/>
              </a:rPr>
              <a:t>Cost</a:t>
            </a:r>
            <a:r>
              <a:rPr lang="en-US" sz="2300" dirty="0">
                <a:latin typeface="Times New Roman" panose="02020603050405020304" pitchFamily="18" charset="0"/>
                <a:cs typeface="Times New Roman" panose="02020603050405020304" pitchFamily="18" charset="0"/>
              </a:rPr>
              <a:t>: Based on all of the requirements, approximately $20,000-25,000.</a:t>
            </a:r>
          </a:p>
          <a:p>
            <a:pPr lvl="1"/>
            <a:r>
              <a:rPr lang="en-US" sz="2100" dirty="0">
                <a:latin typeface="Times New Roman" panose="02020603050405020304" pitchFamily="18" charset="0"/>
                <a:cs typeface="Times New Roman" panose="02020603050405020304" pitchFamily="18" charset="0"/>
              </a:rPr>
              <a:t>Maintenance of the Server – </a:t>
            </a:r>
            <a:r>
              <a:rPr lang="en-US" sz="1900" dirty="0">
                <a:latin typeface="Times New Roman" panose="02020603050405020304" pitchFamily="18" charset="0"/>
                <a:cs typeface="Times New Roman" panose="02020603050405020304" pitchFamily="18" charset="0"/>
              </a:rPr>
              <a:t>[API’s, Cloud Messaging, Socket Protocol, and the Database]</a:t>
            </a:r>
          </a:p>
          <a:p>
            <a:endParaRPr lang="en-US" sz="2300" dirty="0">
              <a:latin typeface="Times New Roman" panose="02020603050405020304" pitchFamily="18" charset="0"/>
              <a:cs typeface="Times New Roman" panose="02020603050405020304" pitchFamily="18" charset="0"/>
            </a:endParaRPr>
          </a:p>
          <a:p>
            <a:r>
              <a:rPr lang="en-US" sz="2300" b="1" dirty="0">
                <a:latin typeface="Times New Roman" panose="02020603050405020304" pitchFamily="18" charset="0"/>
                <a:cs typeface="Times New Roman" panose="02020603050405020304" pitchFamily="18" charset="0"/>
              </a:rPr>
              <a:t>Resources Needed</a:t>
            </a:r>
            <a:r>
              <a:rPr lang="en-US" sz="2300" dirty="0">
                <a:latin typeface="Times New Roman" panose="02020603050405020304" pitchFamily="18" charset="0"/>
                <a:cs typeface="Times New Roman" panose="02020603050405020304" pitchFamily="18" charset="0"/>
              </a:rPr>
              <a:t>: To be very frank, the only resource that would be used is </a:t>
            </a:r>
            <a:r>
              <a:rPr lang="en-US" sz="2300" i="1" dirty="0">
                <a:latin typeface="Times New Roman" panose="02020603050405020304" pitchFamily="18" charset="0"/>
                <a:cs typeface="Times New Roman" panose="02020603050405020304" pitchFamily="18" charset="0"/>
              </a:rPr>
              <a:t>time</a:t>
            </a:r>
            <a:r>
              <a:rPr lang="en-US" sz="2300" dirty="0">
                <a:latin typeface="Times New Roman" panose="02020603050405020304" pitchFamily="18" charset="0"/>
                <a:cs typeface="Times New Roman" panose="02020603050405020304" pitchFamily="18" charset="0"/>
              </a:rPr>
              <a:t>. We would need time to create the product, time to plan the product, time to design the product, and eventually we would use our time to market the product.  However, money would also be used to market the product since we could create blogs, ads, and find other ways to list our messaging platform (Snipe).</a:t>
            </a:r>
          </a:p>
        </p:txBody>
      </p:sp>
    </p:spTree>
    <p:extLst>
      <p:ext uri="{BB962C8B-B14F-4D97-AF65-F5344CB8AC3E}">
        <p14:creationId xmlns:p14="http://schemas.microsoft.com/office/powerpoint/2010/main" val="56295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A67D6-929D-4E83-A618-BC7839D0F494}"/>
              </a:ext>
            </a:extLst>
          </p:cNvPr>
          <p:cNvSpPr>
            <a:spLocks noGrp="1"/>
          </p:cNvSpPr>
          <p:nvPr>
            <p:ph type="title"/>
          </p:nvPr>
        </p:nvSpPr>
        <p:spPr>
          <a:xfrm>
            <a:off x="1187076" y="1041401"/>
            <a:ext cx="8761413" cy="706964"/>
          </a:xfrm>
        </p:spPr>
        <p:txBody>
          <a:bodyPr/>
          <a:lstStyle/>
          <a:p>
            <a:pPr algn="ctr"/>
            <a:r>
              <a:rPr lang="en-US" sz="4000" dirty="0">
                <a:latin typeface="Times New Roman" panose="02020603050405020304" pitchFamily="18" charset="0"/>
                <a:cs typeface="Times New Roman" panose="02020603050405020304" pitchFamily="18" charset="0"/>
              </a:rPr>
              <a:t>Future Tech to use</a:t>
            </a:r>
          </a:p>
        </p:txBody>
      </p:sp>
      <p:sp>
        <p:nvSpPr>
          <p:cNvPr id="3" name="Content Placeholder 2">
            <a:extLst>
              <a:ext uri="{FF2B5EF4-FFF2-40B4-BE49-F238E27FC236}">
                <a16:creationId xmlns:a16="http://schemas.microsoft.com/office/drawing/2014/main" id="{289B95B8-B670-4A12-BE17-51E43EA8293D}"/>
              </a:ext>
            </a:extLst>
          </p:cNvPr>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Google Cloud messaging (GCM): </a:t>
            </a:r>
            <a:r>
              <a:rPr lang="en-US" sz="2400" dirty="0">
                <a:latin typeface="Times New Roman" panose="02020603050405020304" pitchFamily="18" charset="0"/>
                <a:cs typeface="Times New Roman" panose="02020603050405020304" pitchFamily="18" charset="0"/>
              </a:rPr>
              <a:t>This essentially allows for applications such as snipe, to send information from servers to users. This can include push notifications, application data, etc. </a:t>
            </a:r>
          </a:p>
          <a:p>
            <a:r>
              <a:rPr lang="en-US" sz="2400" b="1" dirty="0">
                <a:latin typeface="Times New Roman" panose="02020603050405020304" pitchFamily="18" charset="0"/>
                <a:cs typeface="Times New Roman" panose="02020603050405020304" pitchFamily="18" charset="0"/>
              </a:rPr>
              <a:t>XMPP (IM Tool):</a:t>
            </a:r>
            <a:r>
              <a:rPr lang="en-US" sz="2400" dirty="0">
                <a:latin typeface="Times New Roman" panose="02020603050405020304" pitchFamily="18" charset="0"/>
                <a:cs typeface="Times New Roman" panose="02020603050405020304" pitchFamily="18" charset="0"/>
              </a:rPr>
              <a:t> XMPP is an instant messaging tool that allows for near-real-time exchange of data between two or more network entities. </a:t>
            </a:r>
            <a:endParaRPr lang="en-US" sz="2400"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44284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73E6B-0CFD-4E11-85DE-EA0FF18E07C9}"/>
              </a:ext>
            </a:extLst>
          </p:cNvPr>
          <p:cNvSpPr>
            <a:spLocks noGrp="1"/>
          </p:cNvSpPr>
          <p:nvPr>
            <p:ph type="title"/>
          </p:nvPr>
        </p:nvSpPr>
        <p:spPr>
          <a:xfrm>
            <a:off x="1715292" y="973668"/>
            <a:ext cx="8761413" cy="706964"/>
          </a:xfrm>
        </p:spPr>
        <p:txBody>
          <a:bodyPr/>
          <a:lstStyle/>
          <a:p>
            <a:pPr algn="ctr"/>
            <a:r>
              <a:rPr lang="en-US" sz="3800" dirty="0">
                <a:latin typeface="Times New Roman" panose="02020603050405020304" pitchFamily="18" charset="0"/>
                <a:cs typeface="Times New Roman" panose="02020603050405020304" pitchFamily="18" charset="0"/>
              </a:rPr>
              <a:t>Requirements of the Project</a:t>
            </a:r>
          </a:p>
        </p:txBody>
      </p:sp>
      <p:sp>
        <p:nvSpPr>
          <p:cNvPr id="3" name="Content Placeholder 2">
            <a:extLst>
              <a:ext uri="{FF2B5EF4-FFF2-40B4-BE49-F238E27FC236}">
                <a16:creationId xmlns:a16="http://schemas.microsoft.com/office/drawing/2014/main" id="{EB9E9107-46C3-4A42-8126-AE6B6B8C605E}"/>
              </a:ext>
            </a:extLst>
          </p:cNvPr>
          <p:cNvSpPr>
            <a:spLocks noGrp="1"/>
          </p:cNvSpPr>
          <p:nvPr>
            <p:ph idx="1"/>
          </p:nvPr>
        </p:nvSpPr>
        <p:spPr>
          <a:xfrm>
            <a:off x="836481" y="2319867"/>
            <a:ext cx="10519037" cy="3945466"/>
          </a:xfrm>
        </p:spPr>
        <p:txBody>
          <a:bodyPr>
            <a:normAutofit/>
          </a:bodyPr>
          <a:lstStyle/>
          <a:p>
            <a:pPr marL="0" indent="0">
              <a:buNone/>
            </a:pPr>
            <a:r>
              <a:rPr lang="en-US" sz="2300" dirty="0">
                <a:latin typeface="Times New Roman" panose="02020603050405020304" pitchFamily="18" charset="0"/>
                <a:cs typeface="Times New Roman" panose="02020603050405020304" pitchFamily="18" charset="0"/>
              </a:rPr>
              <a:t>To Develop: </a:t>
            </a:r>
          </a:p>
          <a:p>
            <a:r>
              <a:rPr lang="en-US" sz="2300" dirty="0">
                <a:latin typeface="Times New Roman" panose="02020603050405020304" pitchFamily="18" charset="0"/>
                <a:cs typeface="Times New Roman" panose="02020603050405020304" pitchFamily="18" charset="0"/>
              </a:rPr>
              <a:t>General workstations to properly program.</a:t>
            </a:r>
          </a:p>
          <a:p>
            <a:r>
              <a:rPr lang="en-US" sz="2300" dirty="0">
                <a:latin typeface="Times New Roman" panose="02020603050405020304" pitchFamily="18" charset="0"/>
                <a:cs typeface="Times New Roman" panose="02020603050405020304" pitchFamily="18" charset="0"/>
              </a:rPr>
              <a:t>Windows in order to develop with C++.</a:t>
            </a:r>
          </a:p>
          <a:p>
            <a:r>
              <a:rPr lang="en-US" sz="2300" dirty="0">
                <a:latin typeface="Times New Roman" panose="02020603050405020304" pitchFamily="18" charset="0"/>
                <a:cs typeface="Times New Roman" panose="02020603050405020304" pitchFamily="18" charset="0"/>
              </a:rPr>
              <a:t>Proper testing equipment in order to ensure quality of application.</a:t>
            </a:r>
          </a:p>
          <a:p>
            <a:r>
              <a:rPr lang="en-US" sz="2300" dirty="0">
                <a:latin typeface="Times New Roman" panose="02020603050405020304" pitchFamily="18" charset="0"/>
                <a:cs typeface="Times New Roman" panose="02020603050405020304" pitchFamily="18" charset="0"/>
              </a:rPr>
              <a:t>Servers which are capable of handling multiple groups of users (starting with 1-to-1).</a:t>
            </a:r>
          </a:p>
          <a:p>
            <a:pPr marL="0" indent="0">
              <a:buNone/>
            </a:pPr>
            <a:endParaRPr lang="en-US" sz="2300" dirty="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To execute:</a:t>
            </a:r>
          </a:p>
          <a:p>
            <a:r>
              <a:rPr lang="en-US" sz="2300" dirty="0">
                <a:latin typeface="Times New Roman" panose="02020603050405020304" pitchFamily="18" charset="0"/>
                <a:cs typeface="Times New Roman" panose="02020603050405020304" pitchFamily="18" charset="0"/>
              </a:rPr>
              <a:t>A computer or laptop capable of downloading software with Internet.</a:t>
            </a:r>
          </a:p>
          <a:p>
            <a:endParaRPr lang="en-US" sz="2300" dirty="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0208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D3350-7598-4E9C-B3ED-FB143FEC7B12}"/>
              </a:ext>
            </a:extLst>
          </p:cNvPr>
          <p:cNvSpPr>
            <a:spLocks noGrp="1"/>
          </p:cNvSpPr>
          <p:nvPr>
            <p:ph type="title"/>
          </p:nvPr>
        </p:nvSpPr>
        <p:spPr>
          <a:xfrm>
            <a:off x="1715293" y="973668"/>
            <a:ext cx="8761413" cy="706964"/>
          </a:xfrm>
        </p:spPr>
        <p:txBody>
          <a:bodyPr/>
          <a:lstStyle/>
          <a:p>
            <a:pPr algn="ctr"/>
            <a:r>
              <a:rPr lang="en-US" sz="4000" dirty="0">
                <a:latin typeface="Times New Roman" panose="02020603050405020304" pitchFamily="18" charset="0"/>
                <a:cs typeface="Times New Roman" panose="02020603050405020304" pitchFamily="18" charset="0"/>
              </a:rPr>
              <a:t>Hardware Requirements for the Project </a:t>
            </a:r>
          </a:p>
        </p:txBody>
      </p:sp>
      <p:sp>
        <p:nvSpPr>
          <p:cNvPr id="3" name="Content Placeholder 2">
            <a:extLst>
              <a:ext uri="{FF2B5EF4-FFF2-40B4-BE49-F238E27FC236}">
                <a16:creationId xmlns:a16="http://schemas.microsoft.com/office/drawing/2014/main" id="{FDC8570B-8E51-43D3-A606-6BF4F56BE286}"/>
              </a:ext>
            </a:extLst>
          </p:cNvPr>
          <p:cNvSpPr>
            <a:spLocks noGrp="1"/>
          </p:cNvSpPr>
          <p:nvPr>
            <p:ph idx="1"/>
          </p:nvPr>
        </p:nvSpPr>
        <p:spPr>
          <a:xfrm>
            <a:off x="995704" y="2472265"/>
            <a:ext cx="10200589" cy="3945467"/>
          </a:xfrm>
        </p:spPr>
        <p:txBody>
          <a:bodyPr>
            <a:normAutofit/>
          </a:bodyPr>
          <a:lstStyle/>
          <a:p>
            <a:r>
              <a:rPr lang="en-US" sz="2200" dirty="0">
                <a:latin typeface="Times New Roman" panose="02020603050405020304" pitchFamily="18" charset="0"/>
                <a:cs typeface="Times New Roman" panose="02020603050405020304" pitchFamily="18" charset="0"/>
              </a:rPr>
              <a:t>In any system where a messaging platform would be used, whether this can be only used online or as an app, you still need the basic qualifications. The basic qualifications would be CPU, GPU, RAM, and an Operating System. We would also need basic cabling and infrastructure to program the platform. However, if this were to </a:t>
            </a:r>
            <a:r>
              <a:rPr lang="en-US" sz="2200" i="1" dirty="0">
                <a:solidFill>
                  <a:srgbClr val="0E101A"/>
                </a:solidFill>
                <a:effectLst/>
                <a:latin typeface="Times New Roman" panose="02020603050405020304" pitchFamily="18" charset="0"/>
                <a:cs typeface="Times New Roman" panose="02020603050405020304" pitchFamily="18" charset="0"/>
              </a:rPr>
              <a:t>ever</a:t>
            </a:r>
            <a:r>
              <a:rPr lang="en-US" sz="2200" dirty="0">
                <a:latin typeface="Times New Roman" panose="02020603050405020304" pitchFamily="18" charset="0"/>
                <a:cs typeface="Times New Roman" panose="02020603050405020304" pitchFamily="18" charset="0"/>
              </a:rPr>
              <a:t> become on an app (Google or Apple), its Hardware requirements would most likely be the same. We would need to have a cellular device and a software program to be able to shift it to be an app.</a:t>
            </a:r>
          </a:p>
        </p:txBody>
      </p:sp>
    </p:spTree>
    <p:extLst>
      <p:ext uri="{BB962C8B-B14F-4D97-AF65-F5344CB8AC3E}">
        <p14:creationId xmlns:p14="http://schemas.microsoft.com/office/powerpoint/2010/main" val="690015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034EC-6512-4DA2-A08D-CDCB9369C3ED}"/>
              </a:ext>
            </a:extLst>
          </p:cNvPr>
          <p:cNvSpPr>
            <a:spLocks noGrp="1"/>
          </p:cNvSpPr>
          <p:nvPr>
            <p:ph type="title"/>
          </p:nvPr>
        </p:nvSpPr>
        <p:spPr>
          <a:xfrm>
            <a:off x="1715293" y="956734"/>
            <a:ext cx="8761413" cy="706964"/>
          </a:xfrm>
        </p:spPr>
        <p:txBody>
          <a:bodyPr/>
          <a:lstStyle/>
          <a:p>
            <a:pPr algn="ctr"/>
            <a:r>
              <a:rPr lang="en-US" sz="4000" dirty="0">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A54A511B-84F9-4FC8-8839-2ECF2443CF4B}"/>
              </a:ext>
            </a:extLst>
          </p:cNvPr>
          <p:cNvSpPr>
            <a:spLocks noGrp="1"/>
          </p:cNvSpPr>
          <p:nvPr>
            <p:ph idx="1"/>
          </p:nvPr>
        </p:nvSpPr>
        <p:spPr>
          <a:xfrm>
            <a:off x="965634" y="2201334"/>
            <a:ext cx="10260729" cy="4419600"/>
          </a:xfrm>
        </p:spPr>
        <p:txBody>
          <a:bodyPr>
            <a:noAutofit/>
          </a:bodyPr>
          <a:lstStyle/>
          <a:p>
            <a:r>
              <a:rPr lang="en-US" sz="1600" b="1" dirty="0">
                <a:latin typeface="Times New Roman" panose="02020603050405020304" pitchFamily="18" charset="0"/>
                <a:cs typeface="Times New Roman" panose="02020603050405020304" pitchFamily="18" charset="0"/>
              </a:rPr>
              <a:t>Server</a:t>
            </a:r>
            <a:r>
              <a:rPr lang="en-US" sz="1600" dirty="0">
                <a:latin typeface="Times New Roman" panose="02020603050405020304" pitchFamily="18" charset="0"/>
                <a:cs typeface="Times New Roman" panose="02020603050405020304" pitchFamily="18" charset="0"/>
              </a:rPr>
              <a:t>: storing data (SQLite), Socket Protocol, API’s, Cloud Messaging, and actually programming the messaging platform itself. </a:t>
            </a:r>
          </a:p>
          <a:p>
            <a:r>
              <a:rPr lang="en-US" sz="1600" b="1" dirty="0">
                <a:latin typeface="Times New Roman" panose="02020603050405020304" pitchFamily="18" charset="0"/>
                <a:cs typeface="Times New Roman" panose="02020603050405020304" pitchFamily="18" charset="0"/>
              </a:rPr>
              <a:t>Model</a:t>
            </a:r>
            <a:r>
              <a:rPr lang="en-US" sz="1600" dirty="0">
                <a:latin typeface="Times New Roman" panose="02020603050405020304" pitchFamily="18" charset="0"/>
                <a:cs typeface="Times New Roman" panose="02020603050405020304" pitchFamily="18" charset="0"/>
              </a:rPr>
              <a:t>: Client-server-client model (this is where the data goes through the server and the information is stored there).</a:t>
            </a:r>
          </a:p>
          <a:p>
            <a:r>
              <a:rPr lang="en-US" sz="1600" b="1" dirty="0">
                <a:latin typeface="Times New Roman" panose="02020603050405020304" pitchFamily="18" charset="0"/>
                <a:cs typeface="Times New Roman" panose="02020603050405020304" pitchFamily="18" charset="0"/>
              </a:rPr>
              <a:t>Security</a:t>
            </a:r>
            <a:r>
              <a:rPr lang="en-US" sz="1600" dirty="0">
                <a:latin typeface="Times New Roman" panose="02020603050405020304" pitchFamily="18" charset="0"/>
                <a:cs typeface="Times New Roman" panose="02020603050405020304" pitchFamily="18" charset="0"/>
              </a:rPr>
              <a:t>: HTTPS and SSL Protocols.  This would ensure that messages are sent through an </a:t>
            </a:r>
            <a:r>
              <a:rPr lang="en-US" sz="1600" i="1" dirty="0">
                <a:latin typeface="Times New Roman" panose="02020603050405020304" pitchFamily="18" charset="0"/>
                <a:cs typeface="Times New Roman" panose="02020603050405020304" pitchFamily="18" charset="0"/>
              </a:rPr>
              <a:t>encrypted</a:t>
            </a:r>
            <a:r>
              <a:rPr lang="en-US" sz="1600" dirty="0">
                <a:latin typeface="Times New Roman" panose="02020603050405020304" pitchFamily="18" charset="0"/>
                <a:cs typeface="Times New Roman" panose="02020603050405020304" pitchFamily="18" charset="0"/>
              </a:rPr>
              <a:t> format.  Logically, this way messages are sent encrypted and then transmitted to the program in which it would be sent decoded as the message itself.</a:t>
            </a:r>
          </a:p>
          <a:p>
            <a:r>
              <a:rPr lang="en-US" sz="1600" b="1" dirty="0">
                <a:latin typeface="Times New Roman" panose="02020603050405020304" pitchFamily="18" charset="0"/>
                <a:cs typeface="Times New Roman" panose="02020603050405020304" pitchFamily="18" charset="0"/>
              </a:rPr>
              <a:t>IM Tool: </a:t>
            </a:r>
            <a:r>
              <a:rPr lang="en-US" sz="1600" dirty="0">
                <a:latin typeface="Times New Roman" panose="02020603050405020304" pitchFamily="18" charset="0"/>
                <a:cs typeface="Times New Roman" panose="02020603050405020304" pitchFamily="18" charset="0"/>
              </a:rPr>
              <a:t>Instant Messaging is a simple text-based tool that provides real-time transmission of some sort of text over the internet.</a:t>
            </a:r>
          </a:p>
          <a:p>
            <a:r>
              <a:rPr lang="en-US" sz="1600" b="1" dirty="0">
                <a:latin typeface="Times New Roman" panose="02020603050405020304" pitchFamily="18" charset="0"/>
                <a:cs typeface="Times New Roman" panose="02020603050405020304" pitchFamily="18" charset="0"/>
              </a:rPr>
              <a:t>Design: </a:t>
            </a:r>
            <a:r>
              <a:rPr lang="en-US" sz="1600" dirty="0">
                <a:latin typeface="Times New Roman" panose="02020603050405020304" pitchFamily="18" charset="0"/>
                <a:cs typeface="Times New Roman" panose="02020603050405020304" pitchFamily="18" charset="0"/>
              </a:rPr>
              <a:t>Some sort of UI/UX design.</a:t>
            </a:r>
          </a:p>
          <a:p>
            <a:pPr lvl="1"/>
            <a:r>
              <a:rPr lang="en-US" dirty="0">
                <a:latin typeface="Times New Roman" panose="02020603050405020304" pitchFamily="18" charset="0"/>
                <a:cs typeface="Times New Roman" panose="02020603050405020304" pitchFamily="18" charset="0"/>
              </a:rPr>
              <a:t>75% of users trust a platform based on the design of it.</a:t>
            </a:r>
          </a:p>
          <a:p>
            <a:r>
              <a:rPr lang="en-US" sz="1600" b="1" dirty="0">
                <a:latin typeface="Times New Roman" panose="02020603050405020304" pitchFamily="18" charset="0"/>
                <a:cs typeface="Times New Roman" panose="02020603050405020304" pitchFamily="18" charset="0"/>
              </a:rPr>
              <a:t>Software: </a:t>
            </a:r>
          </a:p>
          <a:p>
            <a:pPr lvl="1"/>
            <a:r>
              <a:rPr lang="en-US" dirty="0">
                <a:latin typeface="Times New Roman" panose="02020603050405020304" pitchFamily="18" charset="0"/>
                <a:cs typeface="Times New Roman" panose="02020603050405020304" pitchFamily="18" charset="0"/>
              </a:rPr>
              <a:t>Visual Studio, Window Terminal, and PowerShell terminal</a:t>
            </a:r>
          </a:p>
          <a:p>
            <a:pPr lvl="2"/>
            <a:r>
              <a:rPr lang="en-US" sz="1600" dirty="0">
                <a:latin typeface="Times New Roman" panose="02020603050405020304" pitchFamily="18" charset="0"/>
                <a:cs typeface="Times New Roman" panose="02020603050405020304" pitchFamily="18" charset="0"/>
              </a:rPr>
              <a:t>Language: C++</a:t>
            </a: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9284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96373-65E4-4952-9797-7943621CDA74}"/>
              </a:ext>
            </a:extLst>
          </p:cNvPr>
          <p:cNvSpPr>
            <a:spLocks noGrp="1"/>
          </p:cNvSpPr>
          <p:nvPr>
            <p:ph type="title"/>
          </p:nvPr>
        </p:nvSpPr>
        <p:spPr>
          <a:xfrm>
            <a:off x="1715291" y="990600"/>
            <a:ext cx="8761413" cy="787399"/>
          </a:xfrm>
        </p:spPr>
        <p:txBody>
          <a:bodyPr/>
          <a:lstStyle/>
          <a:p>
            <a:pPr algn="ctr"/>
            <a:r>
              <a:rPr lang="en-US" sz="4000" dirty="0">
                <a:latin typeface="Times New Roman" panose="02020603050405020304" pitchFamily="18" charset="0"/>
                <a:cs typeface="Times New Roman" panose="02020603050405020304" pitchFamily="18" charset="0"/>
              </a:rPr>
              <a:t>Architecture of the Project </a:t>
            </a:r>
          </a:p>
        </p:txBody>
      </p:sp>
      <p:sp>
        <p:nvSpPr>
          <p:cNvPr id="3" name="Content Placeholder 2">
            <a:extLst>
              <a:ext uri="{FF2B5EF4-FFF2-40B4-BE49-F238E27FC236}">
                <a16:creationId xmlns:a16="http://schemas.microsoft.com/office/drawing/2014/main" id="{18FCA626-EE83-4447-B6A3-BD1C428EBD43}"/>
              </a:ext>
            </a:extLst>
          </p:cNvPr>
          <p:cNvSpPr>
            <a:spLocks noGrp="1"/>
          </p:cNvSpPr>
          <p:nvPr>
            <p:ph idx="1"/>
          </p:nvPr>
        </p:nvSpPr>
        <p:spPr>
          <a:xfrm>
            <a:off x="949138" y="2438399"/>
            <a:ext cx="5344610" cy="3996267"/>
          </a:xfrm>
        </p:spPr>
        <p:txBody>
          <a:bodyPr>
            <a:normAutofit/>
          </a:bodyPr>
          <a:lstStyle/>
          <a:p>
            <a:r>
              <a:rPr lang="en-US" sz="2600" dirty="0">
                <a:latin typeface="Times New Roman" panose="02020603050405020304" pitchFamily="18" charset="0"/>
                <a:cs typeface="Times New Roman" panose="02020603050405020304" pitchFamily="18" charset="0"/>
              </a:rPr>
              <a:t>Connecting to Snipe’s Gateway by using an external protocol.</a:t>
            </a:r>
          </a:p>
          <a:p>
            <a:r>
              <a:rPr lang="en-US" sz="2600" dirty="0">
                <a:latin typeface="Times New Roman" panose="02020603050405020304" pitchFamily="18" charset="0"/>
                <a:cs typeface="Times New Roman" panose="02020603050405020304" pitchFamily="18" charset="0"/>
              </a:rPr>
              <a:t>A person sends a Message, the Gateway then Stores and Sends the Message to the Recipient </a:t>
            </a:r>
          </a:p>
          <a:p>
            <a:endParaRPr lang="en-US" sz="2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0D97253-D7D1-40EA-8119-26CA3311F6D4}"/>
              </a:ext>
            </a:extLst>
          </p:cNvPr>
          <p:cNvPicPr>
            <a:picLocks noChangeAspect="1"/>
          </p:cNvPicPr>
          <p:nvPr/>
        </p:nvPicPr>
        <p:blipFill>
          <a:blip r:embed="rId2"/>
          <a:stretch>
            <a:fillRect/>
          </a:stretch>
        </p:blipFill>
        <p:spPr>
          <a:xfrm>
            <a:off x="6293748" y="2288801"/>
            <a:ext cx="5334744" cy="4191585"/>
          </a:xfrm>
          <a:prstGeom prst="rect">
            <a:avLst/>
          </a:prstGeom>
        </p:spPr>
      </p:pic>
    </p:spTree>
    <p:extLst>
      <p:ext uri="{BB962C8B-B14F-4D97-AF65-F5344CB8AC3E}">
        <p14:creationId xmlns:p14="http://schemas.microsoft.com/office/powerpoint/2010/main" val="38729759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937</TotalTime>
  <Words>964</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Times New Roman</vt:lpstr>
      <vt:lpstr>Wingdings 3</vt:lpstr>
      <vt:lpstr>Ion Boardroom</vt:lpstr>
      <vt:lpstr>Ronit Prasad, Julian Tapia, and Christian Solomon Concordia University Chicago: Computer Networking &amp; Communic - CSC-3440-1 Dr. Selvanayaki KS April 26th, 2021    </vt:lpstr>
      <vt:lpstr>Objective</vt:lpstr>
      <vt:lpstr>Scope</vt:lpstr>
      <vt:lpstr>Project Management Plan</vt:lpstr>
      <vt:lpstr>Future Tech to use</vt:lpstr>
      <vt:lpstr>Requirements of the Project</vt:lpstr>
      <vt:lpstr>Hardware Requirements for the Project </vt:lpstr>
      <vt:lpstr>Software Requirements</vt:lpstr>
      <vt:lpstr>Architecture of the Project </vt:lpstr>
      <vt:lpstr>Project Demo</vt:lpstr>
      <vt:lpstr>Conclusion</vt:lpstr>
      <vt:lpstr>Expectations – Future Enhancements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Ronit Prasad and Julian Tapia Computer Networking &amp; Communic - CSC-3440-1 Professor Selva April 26th, 2021</dc:title>
  <dc:creator>Ronit Prasad</dc:creator>
  <cp:lastModifiedBy>Ronit Prasad</cp:lastModifiedBy>
  <cp:revision>34</cp:revision>
  <dcterms:created xsi:type="dcterms:W3CDTF">2021-04-27T15:56:43Z</dcterms:created>
  <dcterms:modified xsi:type="dcterms:W3CDTF">2021-04-30T21:05:13Z</dcterms:modified>
</cp:coreProperties>
</file>