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3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8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0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4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1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0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17-Nov-17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0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b9fthBo074O1fgcjHbYea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howstuffworks.com/washer.htm" TargetMode="External"/><Relationship Id="rId2" Type="http://schemas.openxmlformats.org/officeDocument/2006/relationships/hyperlink" Target="https://www.arduino.cc/en/Tutorial/HomeP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images/Atmel-8271-8-bit-AVR-Microcontroller-ATmega48A-48PA-88A-88PA-168A-168PA-328-328P_datasheet_Complete.pdf" TargetMode="External"/><Relationship Id="rId7" Type="http://schemas.openxmlformats.org/officeDocument/2006/relationships/hyperlink" Target="http://www.farnell.com/datasheets/2171929.pdf" TargetMode="External"/><Relationship Id="rId2" Type="http://schemas.openxmlformats.org/officeDocument/2006/relationships/hyperlink" Target="http://datasheet.octopart.com/A000066-Arduino-datasheet-3887952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.com/lit/ds/symlink/drv8825.pdf" TargetMode="External"/><Relationship Id="rId5" Type="http://schemas.openxmlformats.org/officeDocument/2006/relationships/hyperlink" Target="https://www.emartee.com/Attachment.php?name=42240.pd" TargetMode="External"/><Relationship Id="rId4" Type="http://schemas.openxmlformats.org/officeDocument/2006/relationships/hyperlink" Target="http://www.fecegypt.com/uploads/dataSheet/1480850810_wat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Washing Machine System using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10546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Microprocessors and Microcontrollers Project</a:t>
            </a:r>
          </a:p>
          <a:p>
            <a:r>
              <a:rPr lang="en-US" dirty="0"/>
              <a:t>-</a:t>
            </a:r>
            <a:r>
              <a:rPr lang="en-US" dirty="0" err="1" smtClean="0"/>
              <a:t>Ronit</a:t>
            </a:r>
            <a:r>
              <a:rPr lang="en-US" dirty="0" smtClean="0"/>
              <a:t> Ray (19) and </a:t>
            </a:r>
            <a:r>
              <a:rPr lang="en-US" dirty="0" err="1" smtClean="0"/>
              <a:t>Subhadeep</a:t>
            </a:r>
            <a:r>
              <a:rPr lang="en-US" dirty="0" smtClean="0"/>
              <a:t> Biswas (20)</a:t>
            </a:r>
          </a:p>
          <a:p>
            <a:r>
              <a:rPr lang="en-US" dirty="0" smtClean="0"/>
              <a:t>CSE-3A, University of Engineering and Management, Kolkata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2769226" cy="3636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void loop() 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a=</a:t>
            </a:r>
            <a:r>
              <a:rPr lang="en-US" sz="1600" dirty="0" err="1"/>
              <a:t>analogRead</a:t>
            </a:r>
            <a:r>
              <a:rPr lang="en-US" sz="1600" dirty="0"/>
              <a:t>(A0);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Serial.println</a:t>
            </a:r>
            <a:r>
              <a:rPr lang="en-US" sz="1600" dirty="0"/>
              <a:t>(a);</a:t>
            </a:r>
          </a:p>
          <a:p>
            <a:pPr marL="0" indent="0">
              <a:buNone/>
            </a:pPr>
            <a:r>
              <a:rPr lang="en-US" sz="1600" dirty="0"/>
              <a:t>    if(a&gt;600){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digitalWrite</a:t>
            </a:r>
            <a:r>
              <a:rPr lang="en-US" sz="1600" dirty="0"/>
              <a:t>(8,HIGH);</a:t>
            </a:r>
          </a:p>
          <a:p>
            <a:pPr marL="0" indent="0">
              <a:buNone/>
            </a:pPr>
            <a:r>
              <a:rPr lang="en-US" sz="1600" dirty="0"/>
              <a:t>        delay(3000);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digitalWrite</a:t>
            </a:r>
            <a:r>
              <a:rPr lang="en-US" sz="1600" dirty="0"/>
              <a:t>(8,LOW);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8" y="2222287"/>
            <a:ext cx="3657602" cy="412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=1;i&lt;=5;i++)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(11, HIGH);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(12,LOW);</a:t>
            </a:r>
          </a:p>
          <a:p>
            <a:pPr marL="0" indent="0">
              <a:buNone/>
            </a:pPr>
            <a:r>
              <a:rPr lang="en-US" sz="1600" dirty="0"/>
              <a:t>    delay(5000);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(12, HIGH);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(11, LOW);</a:t>
            </a:r>
          </a:p>
          <a:p>
            <a:pPr marL="0" indent="0">
              <a:buNone/>
            </a:pPr>
            <a:r>
              <a:rPr lang="en-US" sz="1600" dirty="0"/>
              <a:t>    delay(5000);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(11,LOW);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digitalWrite</a:t>
            </a:r>
            <a:r>
              <a:rPr lang="en-US" sz="1600" dirty="0"/>
              <a:t>(12,LOW);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11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1789612"/>
            <a:ext cx="4101636" cy="4911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(8,HIGH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delay(3000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(8,LOW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delay(10000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(7,HIGH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delay(15000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(7,LOW);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1634" y="259102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digitalWrite</a:t>
            </a:r>
            <a:r>
              <a:rPr lang="en-US" dirty="0"/>
              <a:t>(8,HIGH);</a:t>
            </a:r>
          </a:p>
          <a:p>
            <a:r>
              <a:rPr lang="en-US" dirty="0"/>
              <a:t>delay(3000);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digitalWrite</a:t>
            </a:r>
            <a:r>
              <a:rPr lang="en-US" dirty="0"/>
              <a:t>(8,LOW);</a:t>
            </a:r>
          </a:p>
          <a:p>
            <a:r>
              <a:rPr lang="en-US" dirty="0"/>
              <a:t>delay(10000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51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4439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was implemented successfully. A video of the operation can be found at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www.youtube.com/channel/UCb9fthBo074O1fgcjHbYeag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future scope, we would like to use pumps for the water inflow and drainage processes. The project serves as a proof of concept that a microcontroller can be used to automate the working of a washing machine.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3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2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Tutorials:</a:t>
            </a:r>
            <a:endParaRPr lang="en-US" dirty="0"/>
          </a:p>
          <a:p>
            <a:pPr lvl="0"/>
            <a:r>
              <a:rPr lang="en-US" b="1" u="sng" dirty="0">
                <a:hlinkClick r:id="rId2"/>
              </a:rPr>
              <a:t>https://www.arduino.cc/en/Tutorial/HomePage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https://home.howstuffworks.com/washer.htm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8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09223"/>
            <a:ext cx="7524003" cy="4544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Datasheets</a:t>
            </a:r>
          </a:p>
          <a:p>
            <a:pPr lvl="0"/>
            <a:r>
              <a:rPr lang="en-US" sz="1400" b="1" dirty="0"/>
              <a:t>Arduino UNO: </a:t>
            </a:r>
            <a:r>
              <a:rPr lang="en-US" sz="1400" b="1" u="sng" dirty="0">
                <a:hlinkClick r:id="rId2"/>
              </a:rPr>
              <a:t>http://datasheet.octopart.com/A000066-Arduino-datasheet-38879526.pdf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dirty="0"/>
          </a:p>
          <a:p>
            <a:pPr lvl="0"/>
            <a:r>
              <a:rPr lang="en-US" sz="1400" b="1" dirty="0" err="1"/>
              <a:t>ATmega</a:t>
            </a:r>
            <a:r>
              <a:rPr lang="en-US" sz="1400" b="1" dirty="0"/>
              <a:t> 328p Microcontroller: </a:t>
            </a:r>
            <a:r>
              <a:rPr lang="en-US" sz="1400" b="1" u="sng" dirty="0">
                <a:hlinkClick r:id="rId3"/>
              </a:rPr>
              <a:t>http://www.atmel.com/images/Atmel-8271-8-bit-AVR-Microcontroller-ATmega48A-48PA-88A-88PA-168A-168PA-328-328P_datasheet_Complete.pdf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dirty="0"/>
          </a:p>
          <a:p>
            <a:pPr lvl="0"/>
            <a:r>
              <a:rPr lang="en-US" sz="1400" b="1" dirty="0"/>
              <a:t>Water Level Sensor: </a:t>
            </a:r>
            <a:r>
              <a:rPr lang="en-US" sz="1400" b="1" u="sng" dirty="0">
                <a:hlinkClick r:id="rId4"/>
              </a:rPr>
              <a:t>http://www.fecegypt.com/uploads/dataSheet/1480850810_water.pdf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u="sng" dirty="0">
                <a:hlinkClick r:id="rId5"/>
              </a:rPr>
              <a:t>https://www.emartee.com/Attachment.php?name=42240.pd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dirty="0"/>
          </a:p>
          <a:p>
            <a:pPr lvl="0"/>
            <a:r>
              <a:rPr lang="en-US" sz="1400" b="1" dirty="0"/>
              <a:t>Motor Driver: </a:t>
            </a:r>
            <a:r>
              <a:rPr lang="en-US" sz="1400" b="1" u="sng" dirty="0">
                <a:hlinkClick r:id="rId6"/>
              </a:rPr>
              <a:t>https://www.ti.com/lit/ds/symlink/drv8825.pdf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dirty="0"/>
          </a:p>
          <a:p>
            <a:pPr lvl="0"/>
            <a:r>
              <a:rPr lang="en-US" sz="1400" b="1" dirty="0"/>
              <a:t>Buzzer: </a:t>
            </a:r>
            <a:r>
              <a:rPr lang="en-US" sz="1400" b="1" u="sng" dirty="0">
                <a:hlinkClick r:id="rId7"/>
              </a:rPr>
              <a:t>http://</a:t>
            </a:r>
            <a:r>
              <a:rPr lang="en-US" sz="1400" b="1" u="sng" dirty="0" smtClean="0">
                <a:hlinkClick r:id="rId7"/>
              </a:rPr>
              <a:t>www.farnell.com/datasheets/2171929.pdf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9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4008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project was very challenging and we thank Prof. </a:t>
            </a:r>
            <a:r>
              <a:rPr lang="en-US" dirty="0" err="1" smtClean="0"/>
              <a:t>Indranil</a:t>
            </a:r>
            <a:r>
              <a:rPr lang="en-US" dirty="0" smtClean="0"/>
              <a:t> Banerjee</a:t>
            </a:r>
            <a:r>
              <a:rPr lang="en-US" dirty="0"/>
              <a:t>, Prof. Soma Bhattacharya, Prof. </a:t>
            </a:r>
            <a:r>
              <a:rPr lang="en-US" dirty="0" err="1"/>
              <a:t>Soham</a:t>
            </a:r>
            <a:r>
              <a:rPr lang="en-US" dirty="0"/>
              <a:t> Nandi </a:t>
            </a:r>
            <a:r>
              <a:rPr lang="en-US" dirty="0" smtClean="0"/>
              <a:t>Roy, Prof</a:t>
            </a:r>
            <a:r>
              <a:rPr lang="en-US" dirty="0"/>
              <a:t>. </a:t>
            </a:r>
            <a:r>
              <a:rPr lang="en-US" dirty="0" err="1"/>
              <a:t>Debkumar</a:t>
            </a:r>
            <a:r>
              <a:rPr lang="en-US" dirty="0"/>
              <a:t> Chowdhury, and Prof. </a:t>
            </a:r>
            <a:r>
              <a:rPr lang="en-US" dirty="0" err="1"/>
              <a:t>Subhabrata</a:t>
            </a:r>
            <a:r>
              <a:rPr lang="en-US" dirty="0"/>
              <a:t> </a:t>
            </a:r>
            <a:r>
              <a:rPr lang="en-US" dirty="0" err="1" smtClean="0"/>
              <a:t>Sengupta</a:t>
            </a:r>
            <a:r>
              <a:rPr lang="en-US" dirty="0" smtClean="0"/>
              <a:t> for their guidance throughout the semester, and for introducing </a:t>
            </a:r>
            <a:r>
              <a:rPr lang="en-US" dirty="0"/>
              <a:t>the subject to us in a lucid and engaging </a:t>
            </a:r>
            <a:r>
              <a:rPr lang="en-US" dirty="0" smtClean="0"/>
              <a:t>manner. </a:t>
            </a:r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regret our inability to implement this project on the </a:t>
            </a:r>
            <a:r>
              <a:rPr lang="en-US" dirty="0" smtClean="0"/>
              <a:t>Intel 8051 </a:t>
            </a:r>
            <a:r>
              <a:rPr lang="en-US" dirty="0"/>
              <a:t>platform, partly due to inability to understand </a:t>
            </a:r>
            <a:r>
              <a:rPr lang="en-US" dirty="0" smtClean="0"/>
              <a:t>hardware interfacing </a:t>
            </a:r>
            <a:r>
              <a:rPr lang="en-US" dirty="0"/>
              <a:t>and programming on it, and partly due to </a:t>
            </a:r>
            <a:r>
              <a:rPr lang="en-US" dirty="0" smtClean="0"/>
              <a:t>its unavailability </a:t>
            </a:r>
            <a:r>
              <a:rPr lang="en-US" dirty="0"/>
              <a:t>on short notice in Kolkata. We hope this </a:t>
            </a:r>
            <a:r>
              <a:rPr lang="en-US" dirty="0" smtClean="0"/>
              <a:t>project is </a:t>
            </a:r>
            <a:r>
              <a:rPr lang="en-US" dirty="0"/>
              <a:t>acceptable and shows what we have learned over the </a:t>
            </a:r>
            <a:r>
              <a:rPr lang="en-US" dirty="0" smtClean="0"/>
              <a:t>last few </a:t>
            </a:r>
            <a:r>
              <a:rPr lang="en-US" dirty="0"/>
              <a:t>months.</a:t>
            </a:r>
          </a:p>
        </p:txBody>
      </p:sp>
    </p:spTree>
    <p:extLst>
      <p:ext uri="{BB962C8B-B14F-4D97-AF65-F5344CB8AC3E}">
        <p14:creationId xmlns:p14="http://schemas.microsoft.com/office/powerpoint/2010/main" val="131576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3827317" cy="3865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washer or washing machine is an electronic device used to wash laundry </a:t>
            </a:r>
            <a:r>
              <a:rPr lang="en-US" dirty="0" smtClean="0"/>
              <a:t>like clothing </a:t>
            </a:r>
            <a:r>
              <a:rPr lang="en-US" dirty="0"/>
              <a:t>and sheets.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specialized device that makes use of a </a:t>
            </a:r>
            <a:r>
              <a:rPr lang="en-US" dirty="0" smtClean="0"/>
              <a:t>microcontroller </a:t>
            </a:r>
            <a:r>
              <a:rPr lang="en-US" dirty="0"/>
              <a:t>to integrate a number of functions and </a:t>
            </a:r>
            <a:r>
              <a:rPr lang="en-US" dirty="0" smtClean="0"/>
              <a:t>automate them </a:t>
            </a:r>
            <a:r>
              <a:rPr lang="en-US" dirty="0"/>
              <a:t>for a unified washing and drying process.</a:t>
            </a:r>
          </a:p>
        </p:txBody>
      </p:sp>
      <p:pic>
        <p:nvPicPr>
          <p:cNvPr id="1026" name="Picture 2" descr="https://brain-images-ssl.cdn.dixons.com/3/4/22091143/l_22091143_0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0" r="15541"/>
          <a:stretch/>
        </p:blipFill>
        <p:spPr bwMode="auto">
          <a:xfrm>
            <a:off x="5447211" y="2222287"/>
            <a:ext cx="3200400" cy="40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Operation of a Washing Machine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43483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clothes are loaded into the receptacle.</a:t>
            </a:r>
          </a:p>
          <a:p>
            <a:pPr lvl="0"/>
            <a:r>
              <a:rPr lang="en-US" dirty="0"/>
              <a:t>Detergent is added.</a:t>
            </a:r>
          </a:p>
          <a:p>
            <a:pPr lvl="0"/>
            <a:r>
              <a:rPr lang="en-US" dirty="0"/>
              <a:t>A pump fills the receptacle with water.</a:t>
            </a:r>
          </a:p>
          <a:p>
            <a:pPr lvl="0"/>
            <a:r>
              <a:rPr lang="en-US" dirty="0"/>
              <a:t>The receptacle is now rotated clockwise and anticlockwise repeatedly to ensure that all clothes are exposed to the water-detergent mixture and are also cleaned due to interaction with this mixture and friction due to rubbing against each other.</a:t>
            </a:r>
          </a:p>
          <a:p>
            <a:pPr lvl="0"/>
            <a:r>
              <a:rPr lang="en-US" dirty="0"/>
              <a:t>Another pump now drains the receptacle of water and detergent.</a:t>
            </a:r>
          </a:p>
          <a:p>
            <a:pPr lvl="0"/>
            <a:r>
              <a:rPr lang="en-US" dirty="0"/>
              <a:t>A fan will dry the clothes in the receptacle before they are extracted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3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365978"/>
            <a:ext cx="7524003" cy="3636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Due to financial constraints and since a water pump was not available in the market at the time of implementation, we have decided to keep the water filling and draining processes manual for this project.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reduces the project to three integrated components:</a:t>
            </a:r>
          </a:p>
          <a:p>
            <a:pPr lvl="0"/>
            <a:r>
              <a:rPr lang="en-US" b="1" dirty="0"/>
              <a:t>The Water Level Sensor</a:t>
            </a:r>
            <a:r>
              <a:rPr lang="en-US" dirty="0"/>
              <a:t> which detects when enough water has been poured into the receptacle</a:t>
            </a:r>
          </a:p>
          <a:p>
            <a:pPr lvl="0"/>
            <a:r>
              <a:rPr lang="en-US" b="1" dirty="0"/>
              <a:t>The Motor </a:t>
            </a:r>
            <a:r>
              <a:rPr lang="en-US" dirty="0"/>
              <a:t>which will rotate the receptacle</a:t>
            </a:r>
          </a:p>
          <a:p>
            <a:pPr lvl="0"/>
            <a:r>
              <a:rPr lang="en-US" b="1" dirty="0"/>
              <a:t>The Fan </a:t>
            </a:r>
            <a:r>
              <a:rPr lang="en-US" dirty="0"/>
              <a:t>which will dry the receptacle.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0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674341"/>
              </p:ext>
            </p:extLst>
          </p:nvPr>
        </p:nvGraphicFramePr>
        <p:xfrm>
          <a:off x="1907176" y="2768938"/>
          <a:ext cx="5329643" cy="3391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080">
                  <a:extLst>
                    <a:ext uri="{9D8B030D-6E8A-4147-A177-3AD203B41FA5}">
                      <a16:colId xmlns:a16="http://schemas.microsoft.com/office/drawing/2014/main" val="296403220"/>
                    </a:ext>
                  </a:extLst>
                </a:gridCol>
                <a:gridCol w="2400563">
                  <a:extLst>
                    <a:ext uri="{9D8B030D-6E8A-4147-A177-3AD203B41FA5}">
                      <a16:colId xmlns:a16="http://schemas.microsoft.com/office/drawing/2014/main" val="2797564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Price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24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Arduino Uno R3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4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12V DC Motor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19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5V DC motor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733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Motor Driver DRV8825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46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Water Level Sensor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28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DC Motor Fan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803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Buzzer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507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Jumper Wires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580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Breadboard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32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658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Water is poured into receptacle</a:t>
            </a:r>
            <a:endParaRPr lang="en-US" sz="1400" dirty="0"/>
          </a:p>
          <a:p>
            <a:pPr lvl="0"/>
            <a:r>
              <a:rPr lang="en-US" dirty="0"/>
              <a:t>If </a:t>
            </a:r>
            <a:r>
              <a:rPr lang="en-US" dirty="0" err="1"/>
              <a:t>sensor.level</a:t>
            </a:r>
            <a:r>
              <a:rPr lang="en-US" dirty="0"/>
              <a:t> &gt; 600 then</a:t>
            </a:r>
            <a:endParaRPr lang="en-US" sz="1400" dirty="0"/>
          </a:p>
          <a:p>
            <a:pPr lvl="1"/>
            <a:r>
              <a:rPr lang="en-US" dirty="0"/>
              <a:t>Buzzer alert</a:t>
            </a:r>
            <a:endParaRPr lang="en-US" sz="1200" dirty="0"/>
          </a:p>
          <a:p>
            <a:pPr lvl="1"/>
            <a:r>
              <a:rPr lang="en-US" dirty="0"/>
              <a:t>Repeat 5 times</a:t>
            </a:r>
            <a:endParaRPr lang="en-US" sz="1200" dirty="0"/>
          </a:p>
          <a:p>
            <a:pPr lvl="2"/>
            <a:r>
              <a:rPr lang="en-US" dirty="0"/>
              <a:t>Rotate motor clockwise 5s</a:t>
            </a:r>
            <a:endParaRPr lang="en-US" sz="1100" dirty="0"/>
          </a:p>
          <a:p>
            <a:pPr lvl="2"/>
            <a:r>
              <a:rPr lang="en-US" dirty="0"/>
              <a:t>Rotate motor anticlockwise 5s</a:t>
            </a:r>
            <a:endParaRPr lang="en-US" sz="1100" dirty="0"/>
          </a:p>
          <a:p>
            <a:pPr lvl="1"/>
            <a:r>
              <a:rPr lang="en-US" dirty="0"/>
              <a:t>Buzzer alert</a:t>
            </a:r>
            <a:endParaRPr lang="en-US" sz="1200" dirty="0"/>
          </a:p>
          <a:p>
            <a:pPr lvl="0"/>
            <a:r>
              <a:rPr lang="en-US" dirty="0"/>
              <a:t>Wait 10s while water is drained.</a:t>
            </a:r>
            <a:endParaRPr lang="en-US" sz="1400" dirty="0"/>
          </a:p>
          <a:p>
            <a:pPr lvl="0"/>
            <a:r>
              <a:rPr lang="en-US" dirty="0"/>
              <a:t>Run fan 15s</a:t>
            </a:r>
            <a:endParaRPr lang="en-US" sz="1400" dirty="0"/>
          </a:p>
          <a:p>
            <a:r>
              <a:rPr lang="en-US" dirty="0"/>
              <a:t>Buzzer alert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24908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ircuit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4333"/>
          <a:stretch/>
        </p:blipFill>
        <p:spPr bwMode="auto">
          <a:xfrm>
            <a:off x="4411027" y="447188"/>
            <a:ext cx="4732973" cy="61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87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void setup()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(A0,INPUT);//Water </a:t>
            </a:r>
            <a:r>
              <a:rPr lang="en-US" sz="1800" dirty="0" smtClean="0"/>
              <a:t>Level</a:t>
            </a:r>
            <a:br>
              <a:rPr lang="en-US" sz="1800" dirty="0" smtClean="0"/>
            </a:br>
            <a:r>
              <a:rPr lang="en-US" sz="1800" dirty="0" err="1" smtClean="0"/>
              <a:t>pinMode</a:t>
            </a:r>
            <a:r>
              <a:rPr lang="en-US" sz="1800" dirty="0" smtClean="0"/>
              <a:t>(8,OUTPUT</a:t>
            </a:r>
            <a:r>
              <a:rPr lang="en-US" sz="1800" dirty="0"/>
              <a:t>);//</a:t>
            </a:r>
            <a:r>
              <a:rPr lang="en-US" sz="1800" dirty="0" smtClean="0"/>
              <a:t>Buzzer</a:t>
            </a:r>
            <a:br>
              <a:rPr lang="en-US" sz="1800" dirty="0" smtClean="0"/>
            </a:br>
            <a:r>
              <a:rPr lang="en-US" sz="1800" dirty="0" err="1" smtClean="0"/>
              <a:t>pinMode</a:t>
            </a:r>
            <a:r>
              <a:rPr lang="en-US" sz="1800" dirty="0" smtClean="0"/>
              <a:t>(7,OUTPUT</a:t>
            </a:r>
            <a:r>
              <a:rPr lang="en-US" sz="1800" dirty="0"/>
              <a:t>);//</a:t>
            </a:r>
            <a:r>
              <a:rPr lang="en-US" sz="1800" dirty="0" smtClean="0"/>
              <a:t>Fan</a:t>
            </a:r>
            <a:br>
              <a:rPr lang="en-US" sz="1800" dirty="0" smtClean="0"/>
            </a:br>
            <a:r>
              <a:rPr lang="en-US" sz="1800" dirty="0" err="1" smtClean="0"/>
              <a:t>pinMode</a:t>
            </a:r>
            <a:r>
              <a:rPr lang="en-US" sz="1800" dirty="0" smtClean="0"/>
              <a:t>(11,OUTPUT);</a:t>
            </a:r>
            <a:br>
              <a:rPr lang="en-US" sz="1800" dirty="0" smtClean="0"/>
            </a:br>
            <a:r>
              <a:rPr lang="en-US" sz="1800" dirty="0" err="1" smtClean="0"/>
              <a:t>pinMode</a:t>
            </a:r>
            <a:r>
              <a:rPr lang="en-US" sz="1800" dirty="0" smtClean="0"/>
              <a:t>(12,OUTPUT</a:t>
            </a:r>
            <a:r>
              <a:rPr lang="en-US" sz="1800" dirty="0"/>
              <a:t>);//Motor</a:t>
            </a:r>
          </a:p>
          <a:p>
            <a:pPr marL="400050" lvl="1" indent="0">
              <a:buNone/>
            </a:pPr>
            <a:r>
              <a:rPr lang="en-US" sz="1800" dirty="0" err="1"/>
              <a:t>Serial.begin</a:t>
            </a:r>
            <a:r>
              <a:rPr lang="en-US" sz="1800" dirty="0"/>
              <a:t>(9600);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04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</TotalTime>
  <Words>610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Times New Roman</vt:lpstr>
      <vt:lpstr>Trebuchet MS</vt:lpstr>
      <vt:lpstr>Wingdings 2</vt:lpstr>
      <vt:lpstr>Quotable</vt:lpstr>
      <vt:lpstr>Automated Washing Machine System using Arduino</vt:lpstr>
      <vt:lpstr>Acknowledgements</vt:lpstr>
      <vt:lpstr>Introduction</vt:lpstr>
      <vt:lpstr>Operation of a Washing Machine</vt:lpstr>
      <vt:lpstr>Project Implementation</vt:lpstr>
      <vt:lpstr>Components Used</vt:lpstr>
      <vt:lpstr>Operational Algorithm</vt:lpstr>
      <vt:lpstr>Circuit Design</vt:lpstr>
      <vt:lpstr>Arduino Code</vt:lpstr>
      <vt:lpstr>Arduino Code (contd.)</vt:lpstr>
      <vt:lpstr>Arduino Code (contd.)</vt:lpstr>
      <vt:lpstr>Conclusion</vt:lpstr>
      <vt:lpstr>References</vt:lpstr>
      <vt:lpstr>References (contd.)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Washing Machine System using Arduino</dc:title>
  <dc:creator>Admin</dc:creator>
  <cp:lastModifiedBy>Admin</cp:lastModifiedBy>
  <cp:revision>3</cp:revision>
  <dcterms:created xsi:type="dcterms:W3CDTF">2017-11-17T12:16:17Z</dcterms:created>
  <dcterms:modified xsi:type="dcterms:W3CDTF">2017-11-17T12:43:12Z</dcterms:modified>
</cp:coreProperties>
</file>