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8" r:id="rId4"/>
    <p:sldId id="259" r:id="rId5"/>
    <p:sldId id="295"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9" r:id="rId24"/>
    <p:sldId id="277" r:id="rId25"/>
    <p:sldId id="276" r:id="rId26"/>
    <p:sldId id="280" r:id="rId27"/>
    <p:sldId id="281" r:id="rId28"/>
    <p:sldId id="288" r:id="rId29"/>
    <p:sldId id="282" r:id="rId30"/>
    <p:sldId id="289" r:id="rId31"/>
    <p:sldId id="283" r:id="rId32"/>
    <p:sldId id="290" r:id="rId33"/>
    <p:sldId id="284" r:id="rId34"/>
    <p:sldId id="291" r:id="rId35"/>
    <p:sldId id="285" r:id="rId36"/>
    <p:sldId id="293" r:id="rId37"/>
    <p:sldId id="294" r:id="rId38"/>
    <p:sldId id="292" r:id="rId39"/>
    <p:sldId id="286" r:id="rId40"/>
    <p:sldId id="28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660"/>
  </p:normalViewPr>
  <p:slideViewPr>
    <p:cSldViewPr snapToGrid="0">
      <p:cViewPr varScale="1">
        <p:scale>
          <a:sx n="74" d="100"/>
          <a:sy n="74" d="100"/>
        </p:scale>
        <p:origin x="7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B3E50-9094-4359-A80F-25064A1536C6}" type="datetimeFigureOut">
              <a:rPr lang="en-US" smtClean="0"/>
              <a:t>11/20/2016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225420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B3E50-9094-4359-A80F-25064A1536C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132468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B3E50-9094-4359-A80F-25064A1536C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3855520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B3E50-9094-4359-A80F-25064A1536C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F277-E387-4901-8259-38015DDF241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2364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B3E50-9094-4359-A80F-25064A1536C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240505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B3E50-9094-4359-A80F-25064A1536C6}"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2353182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B3E50-9094-4359-A80F-25064A1536C6}"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94803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B3E50-9094-4359-A80F-25064A1536C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3122861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B3E50-9094-4359-A80F-25064A1536C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4108381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B3E50-9094-4359-A80F-25064A1536C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106348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B3E50-9094-4359-A80F-25064A1536C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417434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B3E50-9094-4359-A80F-25064A1536C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32249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B3E50-9094-4359-A80F-25064A1536C6}"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89847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B3E50-9094-4359-A80F-25064A1536C6}"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379941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B3E50-9094-4359-A80F-25064A1536C6}"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143683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B3E50-9094-4359-A80F-25064A1536C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172422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B3E50-9094-4359-A80F-25064A1536C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BF277-E387-4901-8259-38015DDF2419}" type="slidenum">
              <a:rPr lang="en-US" smtClean="0"/>
              <a:t>‹#›</a:t>
            </a:fld>
            <a:endParaRPr lang="en-US"/>
          </a:p>
        </p:txBody>
      </p:sp>
    </p:spTree>
    <p:extLst>
      <p:ext uri="{BB962C8B-B14F-4D97-AF65-F5344CB8AC3E}">
        <p14:creationId xmlns:p14="http://schemas.microsoft.com/office/powerpoint/2010/main" val="1664815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B3E50-9094-4359-A80F-25064A1536C6}" type="datetimeFigureOut">
              <a:rPr lang="en-US" smtClean="0"/>
              <a:t>11/20/2016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CBF277-E387-4901-8259-38015DDF2419}" type="slidenum">
              <a:rPr lang="en-US" smtClean="0"/>
              <a:t>‹#›</a:t>
            </a:fld>
            <a:endParaRPr lang="en-US"/>
          </a:p>
        </p:txBody>
      </p:sp>
    </p:spTree>
    <p:extLst>
      <p:ext uri="{BB962C8B-B14F-4D97-AF65-F5344CB8AC3E}">
        <p14:creationId xmlns:p14="http://schemas.microsoft.com/office/powerpoint/2010/main" val="1129222679"/>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CS542:Project</a:t>
            </a:r>
            <a:r>
              <a:rPr lang="en-US" dirty="0" smtClean="0"/>
              <a:t/>
            </a:r>
            <a:br>
              <a:rPr lang="en-US" dirty="0" smtClean="0"/>
            </a:br>
            <a:r>
              <a:rPr lang="en-US" dirty="0" smtClean="0"/>
              <a:t>Link </a:t>
            </a:r>
            <a:r>
              <a:rPr lang="en-US" dirty="0"/>
              <a:t>State Routing Simulator</a:t>
            </a:r>
            <a:r>
              <a:rPr lang="en-US" dirty="0" smtClean="0"/>
              <a:t/>
            </a:r>
            <a:br>
              <a:rPr lang="en-US" dirty="0" smtClean="0"/>
            </a:br>
            <a:endParaRPr lang="en-US" dirty="0"/>
          </a:p>
        </p:txBody>
      </p:sp>
      <p:sp>
        <p:nvSpPr>
          <p:cNvPr id="3" name="Subtitle 2"/>
          <p:cNvSpPr>
            <a:spLocks noGrp="1"/>
          </p:cNvSpPr>
          <p:nvPr>
            <p:ph type="subTitle" idx="1"/>
          </p:nvPr>
        </p:nvSpPr>
        <p:spPr>
          <a:xfrm>
            <a:off x="1197736" y="3721994"/>
            <a:ext cx="10303098" cy="2884868"/>
          </a:xfrm>
        </p:spPr>
        <p:txBody>
          <a:bodyPr>
            <a:normAutofit/>
          </a:bodyPr>
          <a:lstStyle/>
          <a:p>
            <a:pPr algn="r"/>
            <a:r>
              <a:rPr lang="en-US" dirty="0" smtClean="0"/>
              <a:t>By,</a:t>
            </a:r>
          </a:p>
          <a:p>
            <a:pPr algn="r"/>
            <a:r>
              <a:rPr lang="en-US" dirty="0" err="1" smtClean="0"/>
              <a:t>Rudra</a:t>
            </a:r>
            <a:r>
              <a:rPr lang="en-US" dirty="0" smtClean="0"/>
              <a:t>, </a:t>
            </a:r>
            <a:r>
              <a:rPr lang="en-US" dirty="0" err="1" smtClean="0"/>
              <a:t>Ronit</a:t>
            </a:r>
            <a:endParaRPr lang="en-US" dirty="0" smtClean="0"/>
          </a:p>
          <a:p>
            <a:pPr algn="r"/>
            <a:r>
              <a:rPr lang="en-US" dirty="0" err="1" smtClean="0"/>
              <a:t>Ajmire</a:t>
            </a:r>
            <a:r>
              <a:rPr lang="en-US" dirty="0" smtClean="0"/>
              <a:t>, </a:t>
            </a:r>
            <a:r>
              <a:rPr lang="en-US" dirty="0" err="1" smtClean="0"/>
              <a:t>Shushupti</a:t>
            </a:r>
            <a:endParaRPr lang="en-US" dirty="0" smtClean="0"/>
          </a:p>
          <a:p>
            <a:pPr algn="ctr"/>
            <a:endParaRPr lang="en-US" dirty="0" smtClean="0"/>
          </a:p>
          <a:p>
            <a:pPr algn="ctr"/>
            <a:r>
              <a:rPr lang="en-US" dirty="0" smtClean="0"/>
              <a:t>Instructor</a:t>
            </a:r>
            <a:r>
              <a:rPr lang="en-US" dirty="0" smtClean="0"/>
              <a:t>: Prof. Michael Choi</a:t>
            </a:r>
            <a:endParaRPr lang="en-US" dirty="0"/>
          </a:p>
        </p:txBody>
      </p:sp>
    </p:spTree>
    <p:extLst>
      <p:ext uri="{BB962C8B-B14F-4D97-AF65-F5344CB8AC3E}">
        <p14:creationId xmlns:p14="http://schemas.microsoft.com/office/powerpoint/2010/main" val="1344934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1972"/>
            <a:ext cx="9905998" cy="1171977"/>
          </a:xfrm>
        </p:spPr>
        <p:txBody>
          <a:bodyPr/>
          <a:lstStyle/>
          <a:p>
            <a:r>
              <a:rPr lang="en-US" dirty="0" smtClean="0"/>
              <a:t>Simulator Features</a:t>
            </a:r>
            <a:endParaRPr lang="en-US" dirty="0"/>
          </a:p>
        </p:txBody>
      </p:sp>
      <p:sp>
        <p:nvSpPr>
          <p:cNvPr id="3" name="Content Placeholder 2"/>
          <p:cNvSpPr>
            <a:spLocks noGrp="1"/>
          </p:cNvSpPr>
          <p:nvPr>
            <p:ph idx="1"/>
          </p:nvPr>
        </p:nvSpPr>
        <p:spPr>
          <a:xfrm>
            <a:off x="1141412" y="1493948"/>
            <a:ext cx="9905999" cy="4752305"/>
          </a:xfrm>
        </p:spPr>
        <p:txBody>
          <a:bodyPr>
            <a:normAutofit/>
          </a:bodyPr>
          <a:lstStyle/>
          <a:p>
            <a:r>
              <a:rPr lang="en-US" dirty="0"/>
              <a:t> Read in data from a text </a:t>
            </a:r>
            <a:r>
              <a:rPr lang="en-US" dirty="0" smtClean="0"/>
              <a:t>file</a:t>
            </a:r>
            <a:endParaRPr lang="en-US" dirty="0"/>
          </a:p>
          <a:p>
            <a:r>
              <a:rPr lang="en-US" dirty="0"/>
              <a:t> Run a </a:t>
            </a:r>
            <a:r>
              <a:rPr lang="en-US" dirty="0" smtClean="0"/>
              <a:t>path finding </a:t>
            </a:r>
            <a:r>
              <a:rPr lang="en-US" dirty="0"/>
              <a:t>algorithm to establish paths between nodes</a:t>
            </a:r>
          </a:p>
          <a:p>
            <a:r>
              <a:rPr lang="en-US" dirty="0"/>
              <a:t> Form routing tables for each node</a:t>
            </a:r>
          </a:p>
          <a:p>
            <a:r>
              <a:rPr lang="en-US" dirty="0"/>
              <a:t> Add, modify or delete connections between nodes</a:t>
            </a:r>
          </a:p>
          <a:p>
            <a:r>
              <a:rPr lang="en-US" dirty="0"/>
              <a:t> Add new nodes</a:t>
            </a:r>
          </a:p>
          <a:p>
            <a:r>
              <a:rPr lang="en-US" dirty="0"/>
              <a:t> Remove nodes</a:t>
            </a:r>
          </a:p>
          <a:p>
            <a:r>
              <a:rPr lang="en-US" dirty="0"/>
              <a:t> Recover deleted nodes</a:t>
            </a:r>
          </a:p>
          <a:p>
            <a:r>
              <a:rPr lang="en-US" dirty="0"/>
              <a:t> Visualize Graph</a:t>
            </a:r>
          </a:p>
        </p:txBody>
      </p:sp>
    </p:spTree>
    <p:extLst>
      <p:ext uri="{BB962C8B-B14F-4D97-AF65-F5344CB8AC3E}">
        <p14:creationId xmlns:p14="http://schemas.microsoft.com/office/powerpoint/2010/main" val="3867537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7577"/>
            <a:ext cx="9905998" cy="1043189"/>
          </a:xfrm>
        </p:spPr>
        <p:txBody>
          <a:bodyPr/>
          <a:lstStyle/>
          <a:p>
            <a:r>
              <a:rPr lang="en-US" dirty="0" smtClean="0"/>
              <a:t>Functions written for Back-end </a:t>
            </a:r>
            <a:r>
              <a:rPr lang="en-US" dirty="0" smtClean="0"/>
              <a:t>design</a:t>
            </a:r>
            <a:endParaRPr lang="en-US" dirty="0"/>
          </a:p>
        </p:txBody>
      </p:sp>
      <p:sp>
        <p:nvSpPr>
          <p:cNvPr id="3" name="Content Placeholder 2"/>
          <p:cNvSpPr>
            <a:spLocks noGrp="1"/>
          </p:cNvSpPr>
          <p:nvPr>
            <p:ph idx="1"/>
          </p:nvPr>
        </p:nvSpPr>
        <p:spPr>
          <a:xfrm>
            <a:off x="1141412" y="1068946"/>
            <a:ext cx="9905999" cy="5434885"/>
          </a:xfrm>
        </p:spPr>
        <p:txBody>
          <a:bodyPr>
            <a:normAutofit lnSpcReduction="10000"/>
          </a:bodyPr>
          <a:lstStyle/>
          <a:p>
            <a:r>
              <a:rPr lang="en-US" dirty="0"/>
              <a:t> </a:t>
            </a:r>
            <a:r>
              <a:rPr lang="en-US" dirty="0" err="1" smtClean="0"/>
              <a:t>open_file</a:t>
            </a:r>
            <a:r>
              <a:rPr lang="en-US" dirty="0"/>
              <a:t>()</a:t>
            </a:r>
          </a:p>
          <a:p>
            <a:pPr marL="0" indent="0">
              <a:buNone/>
            </a:pPr>
            <a:r>
              <a:rPr lang="en-US" dirty="0"/>
              <a:t>	</a:t>
            </a:r>
            <a:r>
              <a:rPr lang="en-US" dirty="0" smtClean="0"/>
              <a:t>It </a:t>
            </a:r>
            <a:r>
              <a:rPr lang="en-US" dirty="0"/>
              <a:t>will open the </a:t>
            </a:r>
            <a:r>
              <a:rPr lang="en-US" dirty="0" smtClean="0"/>
              <a:t>file </a:t>
            </a:r>
            <a:r>
              <a:rPr lang="en-US" dirty="0"/>
              <a:t>dialog box and we can choose any network </a:t>
            </a:r>
            <a:r>
              <a:rPr lang="en-US" dirty="0" smtClean="0"/>
              <a:t>file </a:t>
            </a:r>
            <a:r>
              <a:rPr lang="en-US" dirty="0"/>
              <a:t>to 	</a:t>
            </a:r>
            <a:r>
              <a:rPr lang="en-US" dirty="0" smtClean="0"/>
              <a:t>process</a:t>
            </a:r>
            <a:r>
              <a:rPr lang="en-US" dirty="0"/>
              <a:t>.</a:t>
            </a:r>
          </a:p>
          <a:p>
            <a:pPr marL="0" indent="0">
              <a:buNone/>
            </a:pPr>
            <a:r>
              <a:rPr lang="en-US" dirty="0" smtClean="0"/>
              <a:t>	Input</a:t>
            </a:r>
            <a:r>
              <a:rPr lang="en-US" dirty="0"/>
              <a:t>: None</a:t>
            </a:r>
          </a:p>
          <a:p>
            <a:pPr marL="0" indent="0">
              <a:buNone/>
            </a:pPr>
            <a:r>
              <a:rPr lang="en-US" dirty="0" smtClean="0"/>
              <a:t>	Output</a:t>
            </a:r>
            <a:r>
              <a:rPr lang="en-US" dirty="0"/>
              <a:t>: Open the </a:t>
            </a:r>
            <a:r>
              <a:rPr lang="en-US" dirty="0" smtClean="0"/>
              <a:t>file</a:t>
            </a:r>
          </a:p>
          <a:p>
            <a:pPr marL="0" indent="0">
              <a:buNone/>
            </a:pPr>
            <a:endParaRPr lang="en-US" dirty="0"/>
          </a:p>
          <a:p>
            <a:r>
              <a:rPr lang="en-US" dirty="0"/>
              <a:t> </a:t>
            </a:r>
            <a:r>
              <a:rPr lang="en-US" dirty="0" err="1" smtClean="0"/>
              <a:t>Read_data</a:t>
            </a:r>
            <a:r>
              <a:rPr lang="en-US" dirty="0" smtClean="0"/>
              <a:t> (</a:t>
            </a:r>
            <a:r>
              <a:rPr lang="en-US" dirty="0" err="1" smtClean="0"/>
              <a:t>file_name</a:t>
            </a:r>
            <a:r>
              <a:rPr lang="en-US" dirty="0"/>
              <a:t>)</a:t>
            </a:r>
          </a:p>
          <a:p>
            <a:pPr marL="0" indent="0">
              <a:buNone/>
            </a:pPr>
            <a:r>
              <a:rPr lang="en-US" dirty="0" smtClean="0"/>
              <a:t>	It </a:t>
            </a:r>
            <a:r>
              <a:rPr lang="en-US" dirty="0"/>
              <a:t>will use pandas to read the given text </a:t>
            </a:r>
            <a:r>
              <a:rPr lang="en-US" dirty="0" smtClean="0"/>
              <a:t>file</a:t>
            </a:r>
            <a:r>
              <a:rPr lang="en-US" dirty="0"/>
              <a:t>.</a:t>
            </a:r>
          </a:p>
          <a:p>
            <a:pPr marL="0" indent="0">
              <a:buNone/>
            </a:pPr>
            <a:r>
              <a:rPr lang="en-US" dirty="0" smtClean="0"/>
              <a:t>	Input</a:t>
            </a:r>
            <a:r>
              <a:rPr lang="en-US" dirty="0"/>
              <a:t>: </a:t>
            </a:r>
            <a:r>
              <a:rPr lang="en-US" dirty="0" err="1" smtClean="0"/>
              <a:t>file_name</a:t>
            </a:r>
            <a:r>
              <a:rPr lang="en-US" dirty="0" smtClean="0"/>
              <a:t>(File </a:t>
            </a:r>
            <a:r>
              <a:rPr lang="en-US" dirty="0"/>
              <a:t>selected from </a:t>
            </a:r>
            <a:r>
              <a:rPr lang="en-US" dirty="0" err="1" smtClean="0"/>
              <a:t>open_file</a:t>
            </a:r>
            <a:r>
              <a:rPr lang="en-US" dirty="0"/>
              <a:t>)</a:t>
            </a:r>
          </a:p>
          <a:p>
            <a:pPr marL="0" indent="0">
              <a:buNone/>
            </a:pPr>
            <a:r>
              <a:rPr lang="en-US" dirty="0" smtClean="0"/>
              <a:t>	Output</a:t>
            </a:r>
            <a:r>
              <a:rPr lang="en-US" dirty="0"/>
              <a:t>: Read the </a:t>
            </a:r>
            <a:r>
              <a:rPr lang="en-US" dirty="0" smtClean="0"/>
              <a:t>file </a:t>
            </a:r>
            <a:r>
              <a:rPr lang="en-US" dirty="0"/>
              <a:t>and print adjacency matrix into GUI</a:t>
            </a:r>
          </a:p>
        </p:txBody>
      </p:sp>
    </p:spTree>
    <p:extLst>
      <p:ext uri="{BB962C8B-B14F-4D97-AF65-F5344CB8AC3E}">
        <p14:creationId xmlns:p14="http://schemas.microsoft.com/office/powerpoint/2010/main" val="4037337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3488"/>
            <a:ext cx="9905998" cy="837126"/>
          </a:xfrm>
        </p:spPr>
        <p:txBody>
          <a:bodyPr/>
          <a:lstStyle/>
          <a:p>
            <a:r>
              <a:rPr lang="en-US" dirty="0" smtClean="0"/>
              <a:t>Continued…</a:t>
            </a:r>
            <a:endParaRPr lang="en-US" dirty="0"/>
          </a:p>
        </p:txBody>
      </p:sp>
      <p:sp>
        <p:nvSpPr>
          <p:cNvPr id="3" name="Content Placeholder 2"/>
          <p:cNvSpPr>
            <a:spLocks noGrp="1"/>
          </p:cNvSpPr>
          <p:nvPr>
            <p:ph idx="1"/>
          </p:nvPr>
        </p:nvSpPr>
        <p:spPr>
          <a:xfrm>
            <a:off x="1141412" y="1210614"/>
            <a:ext cx="9905999" cy="5203065"/>
          </a:xfrm>
        </p:spPr>
        <p:txBody>
          <a:bodyPr>
            <a:normAutofit lnSpcReduction="10000"/>
          </a:bodyPr>
          <a:lstStyle/>
          <a:p>
            <a:r>
              <a:rPr lang="en-US" dirty="0"/>
              <a:t>mat2dict(</a:t>
            </a:r>
            <a:r>
              <a:rPr lang="en-US" dirty="0" err="1"/>
              <a:t>data,adj</a:t>
            </a:r>
            <a:r>
              <a:rPr lang="en-US" dirty="0"/>
              <a:t> mat)</a:t>
            </a:r>
          </a:p>
          <a:p>
            <a:pPr marL="0" indent="0">
              <a:buNone/>
            </a:pPr>
            <a:r>
              <a:rPr lang="en-US" dirty="0" smtClean="0"/>
              <a:t>	It </a:t>
            </a:r>
            <a:r>
              <a:rPr lang="en-US" dirty="0"/>
              <a:t>will convert the matrix into python dictionary, as we are </a:t>
            </a:r>
            <a:r>
              <a:rPr lang="en-US" dirty="0" smtClean="0"/>
              <a:t>using 	dictionary </a:t>
            </a:r>
            <a:r>
              <a:rPr lang="en-US" dirty="0"/>
              <a:t>for every </a:t>
            </a:r>
            <a:r>
              <a:rPr lang="en-US" dirty="0" smtClean="0"/>
              <a:t>other function </a:t>
            </a:r>
            <a:r>
              <a:rPr lang="en-US" dirty="0"/>
              <a:t>to process the data.</a:t>
            </a:r>
          </a:p>
          <a:p>
            <a:pPr marL="0" indent="0">
              <a:buNone/>
            </a:pPr>
            <a:r>
              <a:rPr lang="en-US" dirty="0" smtClean="0"/>
              <a:t>	Input</a:t>
            </a:r>
            <a:r>
              <a:rPr lang="en-US" dirty="0"/>
              <a:t>: data(table of data), </a:t>
            </a:r>
            <a:r>
              <a:rPr lang="en-US" dirty="0" err="1" smtClean="0"/>
              <a:t>adj</a:t>
            </a:r>
            <a:r>
              <a:rPr lang="en-US" dirty="0" err="1"/>
              <a:t>_</a:t>
            </a:r>
            <a:r>
              <a:rPr lang="en-US" dirty="0" err="1" smtClean="0"/>
              <a:t>mat</a:t>
            </a:r>
            <a:r>
              <a:rPr lang="en-US" dirty="0" smtClean="0"/>
              <a:t>(array </a:t>
            </a:r>
            <a:r>
              <a:rPr lang="en-US" dirty="0"/>
              <a:t>of the given data)</a:t>
            </a:r>
          </a:p>
          <a:p>
            <a:pPr marL="0" indent="0">
              <a:buNone/>
            </a:pPr>
            <a:r>
              <a:rPr lang="en-US" dirty="0" smtClean="0"/>
              <a:t>	Output</a:t>
            </a:r>
            <a:r>
              <a:rPr lang="en-US" dirty="0"/>
              <a:t>: Create </a:t>
            </a:r>
            <a:r>
              <a:rPr lang="en-US" dirty="0"/>
              <a:t>a</a:t>
            </a:r>
            <a:r>
              <a:rPr lang="en-US" dirty="0" smtClean="0"/>
              <a:t> dictionary </a:t>
            </a:r>
            <a:r>
              <a:rPr lang="en-US" dirty="0"/>
              <a:t>of </a:t>
            </a:r>
            <a:r>
              <a:rPr lang="en-US" dirty="0" smtClean="0"/>
              <a:t>data named graph</a:t>
            </a:r>
            <a:endParaRPr lang="en-US" dirty="0" smtClean="0"/>
          </a:p>
          <a:p>
            <a:pPr marL="0" indent="0">
              <a:buNone/>
            </a:pPr>
            <a:endParaRPr lang="en-US" dirty="0"/>
          </a:p>
          <a:p>
            <a:r>
              <a:rPr lang="en-US" dirty="0"/>
              <a:t> visualize(graph)</a:t>
            </a:r>
          </a:p>
          <a:p>
            <a:pPr marL="0" indent="0">
              <a:buNone/>
            </a:pPr>
            <a:r>
              <a:rPr lang="en-US" dirty="0" smtClean="0"/>
              <a:t>	This </a:t>
            </a:r>
            <a:r>
              <a:rPr lang="en-US" dirty="0"/>
              <a:t>function is used to display the topology graph in the canvas.</a:t>
            </a:r>
          </a:p>
          <a:p>
            <a:pPr marL="0" indent="0">
              <a:buNone/>
            </a:pPr>
            <a:r>
              <a:rPr lang="en-US" dirty="0" smtClean="0"/>
              <a:t>	Input</a:t>
            </a:r>
            <a:r>
              <a:rPr lang="en-US" dirty="0"/>
              <a:t>: graph</a:t>
            </a:r>
          </a:p>
          <a:p>
            <a:pPr marL="0" indent="0">
              <a:buNone/>
            </a:pPr>
            <a:r>
              <a:rPr lang="en-US" dirty="0" smtClean="0"/>
              <a:t>	Output</a:t>
            </a:r>
            <a:r>
              <a:rPr lang="en-US" dirty="0"/>
              <a:t>: Topology graph printed on canvas</a:t>
            </a:r>
          </a:p>
        </p:txBody>
      </p:sp>
    </p:spTree>
    <p:extLst>
      <p:ext uri="{BB962C8B-B14F-4D97-AF65-F5344CB8AC3E}">
        <p14:creationId xmlns:p14="http://schemas.microsoft.com/office/powerpoint/2010/main" val="4105064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3336"/>
            <a:ext cx="9905998" cy="940158"/>
          </a:xfrm>
        </p:spPr>
        <p:txBody>
          <a:bodyPr/>
          <a:lstStyle/>
          <a:p>
            <a:r>
              <a:rPr lang="en-US" dirty="0" smtClean="0"/>
              <a:t>Continued…</a:t>
            </a:r>
            <a:endParaRPr lang="en-US" dirty="0"/>
          </a:p>
        </p:txBody>
      </p:sp>
      <p:sp>
        <p:nvSpPr>
          <p:cNvPr id="3" name="Content Placeholder 2"/>
          <p:cNvSpPr>
            <a:spLocks noGrp="1"/>
          </p:cNvSpPr>
          <p:nvPr>
            <p:ph idx="1"/>
          </p:nvPr>
        </p:nvSpPr>
        <p:spPr>
          <a:xfrm>
            <a:off x="1141412" y="1120462"/>
            <a:ext cx="9905999" cy="5473521"/>
          </a:xfrm>
        </p:spPr>
        <p:txBody>
          <a:bodyPr>
            <a:normAutofit fontScale="92500" lnSpcReduction="10000"/>
          </a:bodyPr>
          <a:lstStyle/>
          <a:p>
            <a:r>
              <a:rPr lang="en-US" dirty="0" err="1" smtClean="0"/>
              <a:t>Mod_weight</a:t>
            </a:r>
            <a:r>
              <a:rPr lang="en-US" dirty="0" smtClean="0"/>
              <a:t>(graph</a:t>
            </a:r>
            <a:r>
              <a:rPr lang="en-US" dirty="0"/>
              <a:t>)</a:t>
            </a:r>
          </a:p>
          <a:p>
            <a:pPr marL="0" indent="0">
              <a:buNone/>
            </a:pPr>
            <a:r>
              <a:rPr lang="en-US" dirty="0" smtClean="0"/>
              <a:t>	It </a:t>
            </a:r>
            <a:r>
              <a:rPr lang="en-US" dirty="0"/>
              <a:t>will add or modify </a:t>
            </a:r>
            <a:r>
              <a:rPr lang="en-US" dirty="0" smtClean="0"/>
              <a:t>an edge</a:t>
            </a:r>
            <a:r>
              <a:rPr lang="en-US" dirty="0" smtClean="0"/>
              <a:t> </a:t>
            </a:r>
            <a:r>
              <a:rPr lang="en-US" dirty="0"/>
              <a:t>between </a:t>
            </a:r>
            <a:r>
              <a:rPr lang="en-US" dirty="0" smtClean="0"/>
              <a:t>two nodes.</a:t>
            </a:r>
            <a:endParaRPr lang="en-US" dirty="0"/>
          </a:p>
          <a:p>
            <a:pPr marL="0" indent="0">
              <a:buNone/>
            </a:pPr>
            <a:r>
              <a:rPr lang="en-US" dirty="0" smtClean="0"/>
              <a:t>	Input</a:t>
            </a:r>
            <a:r>
              <a:rPr lang="en-US" dirty="0"/>
              <a:t>: graph</a:t>
            </a:r>
          </a:p>
          <a:p>
            <a:pPr marL="0" indent="0">
              <a:buNone/>
            </a:pPr>
            <a:r>
              <a:rPr lang="en-US" dirty="0" smtClean="0"/>
              <a:t>	</a:t>
            </a:r>
            <a:r>
              <a:rPr lang="en-US" dirty="0" err="1" smtClean="0"/>
              <a:t>Start_node</a:t>
            </a:r>
            <a:r>
              <a:rPr lang="en-US" dirty="0"/>
              <a:t>, </a:t>
            </a:r>
            <a:r>
              <a:rPr lang="en-US" dirty="0" err="1" smtClean="0"/>
              <a:t>end_node</a:t>
            </a:r>
            <a:r>
              <a:rPr lang="en-US" dirty="0"/>
              <a:t>, </a:t>
            </a:r>
            <a:r>
              <a:rPr lang="en-US" dirty="0" smtClean="0"/>
              <a:t>weights </a:t>
            </a:r>
            <a:r>
              <a:rPr lang="en-US" dirty="0"/>
              <a:t>are taken from GUI</a:t>
            </a:r>
          </a:p>
          <a:p>
            <a:pPr marL="0" indent="0">
              <a:buNone/>
            </a:pPr>
            <a:r>
              <a:rPr lang="en-US" dirty="0" smtClean="0"/>
              <a:t>	Output</a:t>
            </a:r>
            <a:r>
              <a:rPr lang="en-US" dirty="0"/>
              <a:t>: It will add or modify the </a:t>
            </a:r>
            <a:r>
              <a:rPr lang="en-US" dirty="0" smtClean="0"/>
              <a:t>weight</a:t>
            </a:r>
          </a:p>
          <a:p>
            <a:pPr marL="0" indent="0">
              <a:buNone/>
            </a:pPr>
            <a:endParaRPr lang="en-US" dirty="0"/>
          </a:p>
          <a:p>
            <a:r>
              <a:rPr lang="en-US" dirty="0"/>
              <a:t> </a:t>
            </a:r>
            <a:r>
              <a:rPr lang="en-US" dirty="0" err="1" smtClean="0"/>
              <a:t>del_edge</a:t>
            </a:r>
            <a:r>
              <a:rPr lang="en-US" dirty="0" smtClean="0"/>
              <a:t>(graph</a:t>
            </a:r>
            <a:r>
              <a:rPr lang="en-US" dirty="0"/>
              <a:t>)</a:t>
            </a:r>
          </a:p>
          <a:p>
            <a:pPr marL="0" indent="0">
              <a:buNone/>
            </a:pPr>
            <a:r>
              <a:rPr lang="en-US" dirty="0" smtClean="0"/>
              <a:t>	It </a:t>
            </a:r>
            <a:r>
              <a:rPr lang="en-US" dirty="0"/>
              <a:t>will delete </a:t>
            </a:r>
            <a:r>
              <a:rPr lang="en-US" dirty="0" smtClean="0"/>
              <a:t>an</a:t>
            </a:r>
            <a:r>
              <a:rPr lang="en-US" dirty="0" smtClean="0"/>
              <a:t> </a:t>
            </a:r>
            <a:r>
              <a:rPr lang="en-US" dirty="0"/>
              <a:t>edge between two nodes </a:t>
            </a:r>
            <a:r>
              <a:rPr lang="en-US" dirty="0" smtClean="0"/>
              <a:t>according.</a:t>
            </a:r>
            <a:endParaRPr lang="en-US" dirty="0"/>
          </a:p>
          <a:p>
            <a:pPr marL="0" indent="0">
              <a:buNone/>
            </a:pPr>
            <a:r>
              <a:rPr lang="en-US" dirty="0" smtClean="0"/>
              <a:t>	Input</a:t>
            </a:r>
            <a:r>
              <a:rPr lang="en-US" dirty="0"/>
              <a:t>: graph</a:t>
            </a:r>
          </a:p>
          <a:p>
            <a:pPr marL="0" indent="0">
              <a:buNone/>
            </a:pPr>
            <a:r>
              <a:rPr lang="en-US" dirty="0" smtClean="0"/>
              <a:t>	</a:t>
            </a:r>
            <a:r>
              <a:rPr lang="en-US" dirty="0" err="1" smtClean="0"/>
              <a:t>Start_node</a:t>
            </a:r>
            <a:r>
              <a:rPr lang="en-US" dirty="0"/>
              <a:t>, </a:t>
            </a:r>
            <a:r>
              <a:rPr lang="en-US" dirty="0" err="1" smtClean="0"/>
              <a:t>end_node</a:t>
            </a:r>
            <a:r>
              <a:rPr lang="en-US" dirty="0"/>
              <a:t>, are taken from GUI</a:t>
            </a:r>
          </a:p>
          <a:p>
            <a:pPr marL="0" indent="0">
              <a:buNone/>
            </a:pPr>
            <a:r>
              <a:rPr lang="en-US" dirty="0" smtClean="0"/>
              <a:t>	Output</a:t>
            </a:r>
            <a:r>
              <a:rPr lang="en-US" dirty="0"/>
              <a:t>: It will delete the edge</a:t>
            </a:r>
          </a:p>
        </p:txBody>
      </p:sp>
    </p:spTree>
    <p:extLst>
      <p:ext uri="{BB962C8B-B14F-4D97-AF65-F5344CB8AC3E}">
        <p14:creationId xmlns:p14="http://schemas.microsoft.com/office/powerpoint/2010/main" val="4129722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09094"/>
            <a:ext cx="9905998" cy="978794"/>
          </a:xfrm>
        </p:spPr>
        <p:txBody>
          <a:bodyPr>
            <a:normAutofit fontScale="90000"/>
          </a:bodyPr>
          <a:lstStyle/>
          <a:p>
            <a:r>
              <a:rPr lang="en-US" dirty="0" smtClean="0"/>
              <a:t>Continued…</a:t>
            </a:r>
            <a:br>
              <a:rPr lang="en-US" dirty="0" smtClean="0"/>
            </a:br>
            <a:endParaRPr lang="en-US" dirty="0"/>
          </a:p>
        </p:txBody>
      </p:sp>
      <p:sp>
        <p:nvSpPr>
          <p:cNvPr id="3" name="Content Placeholder 2"/>
          <p:cNvSpPr>
            <a:spLocks noGrp="1"/>
          </p:cNvSpPr>
          <p:nvPr>
            <p:ph idx="1"/>
          </p:nvPr>
        </p:nvSpPr>
        <p:spPr>
          <a:xfrm>
            <a:off x="1141412" y="1056068"/>
            <a:ext cx="9905999" cy="5679583"/>
          </a:xfrm>
        </p:spPr>
        <p:txBody>
          <a:bodyPr/>
          <a:lstStyle/>
          <a:p>
            <a:r>
              <a:rPr lang="en-US" dirty="0" err="1" smtClean="0"/>
              <a:t>Add_node</a:t>
            </a:r>
            <a:r>
              <a:rPr lang="en-US" dirty="0" smtClean="0"/>
              <a:t>(graph</a:t>
            </a:r>
            <a:r>
              <a:rPr lang="en-US" dirty="0"/>
              <a:t>)</a:t>
            </a:r>
          </a:p>
          <a:p>
            <a:pPr marL="0" indent="0">
              <a:buNone/>
            </a:pPr>
            <a:r>
              <a:rPr lang="en-US" dirty="0" smtClean="0"/>
              <a:t>	It </a:t>
            </a:r>
            <a:r>
              <a:rPr lang="en-US" dirty="0"/>
              <a:t>will add </a:t>
            </a:r>
            <a:r>
              <a:rPr lang="en-US" dirty="0" smtClean="0"/>
              <a:t>a new </a:t>
            </a:r>
            <a:r>
              <a:rPr lang="en-US" dirty="0"/>
              <a:t>available node to the graph.</a:t>
            </a:r>
          </a:p>
          <a:p>
            <a:pPr marL="0" indent="0">
              <a:buNone/>
            </a:pPr>
            <a:r>
              <a:rPr lang="en-US" dirty="0" smtClean="0"/>
              <a:t>	Input</a:t>
            </a:r>
            <a:r>
              <a:rPr lang="en-US" dirty="0"/>
              <a:t>: graph</a:t>
            </a:r>
          </a:p>
          <a:p>
            <a:pPr marL="0" indent="0">
              <a:buNone/>
            </a:pPr>
            <a:r>
              <a:rPr lang="en-US" dirty="0" smtClean="0"/>
              <a:t>	Output</a:t>
            </a:r>
            <a:r>
              <a:rPr lang="en-US" dirty="0"/>
              <a:t>: Node will be added to </a:t>
            </a:r>
            <a:r>
              <a:rPr lang="en-US" dirty="0" smtClean="0"/>
              <a:t>graph</a:t>
            </a:r>
          </a:p>
          <a:p>
            <a:pPr marL="0" indent="0">
              <a:buNone/>
            </a:pPr>
            <a:endParaRPr lang="en-US" dirty="0"/>
          </a:p>
          <a:p>
            <a:r>
              <a:rPr lang="en-US" dirty="0"/>
              <a:t> </a:t>
            </a:r>
            <a:r>
              <a:rPr lang="en-US" dirty="0" err="1" smtClean="0"/>
              <a:t>remove_node</a:t>
            </a:r>
            <a:r>
              <a:rPr lang="en-US" dirty="0" smtClean="0"/>
              <a:t>(graph</a:t>
            </a:r>
            <a:r>
              <a:rPr lang="en-US" dirty="0"/>
              <a:t>)</a:t>
            </a:r>
          </a:p>
          <a:p>
            <a:pPr marL="0" indent="0">
              <a:buNone/>
            </a:pPr>
            <a:r>
              <a:rPr lang="en-US" dirty="0" smtClean="0"/>
              <a:t>	It </a:t>
            </a:r>
            <a:r>
              <a:rPr lang="en-US" dirty="0"/>
              <a:t>will delete the node from the graph given by user.</a:t>
            </a:r>
          </a:p>
          <a:p>
            <a:pPr marL="0" indent="0">
              <a:buNone/>
            </a:pPr>
            <a:r>
              <a:rPr lang="en-US" dirty="0" smtClean="0"/>
              <a:t>	Input</a:t>
            </a:r>
            <a:r>
              <a:rPr lang="en-US" dirty="0"/>
              <a:t>: graph</a:t>
            </a:r>
          </a:p>
          <a:p>
            <a:pPr marL="0" indent="0">
              <a:buNone/>
            </a:pPr>
            <a:r>
              <a:rPr lang="en-US" dirty="0" smtClean="0"/>
              <a:t>	</a:t>
            </a:r>
            <a:r>
              <a:rPr lang="en-US" dirty="0" err="1" smtClean="0"/>
              <a:t>Del_node</a:t>
            </a:r>
            <a:r>
              <a:rPr lang="en-US" dirty="0" smtClean="0"/>
              <a:t> </a:t>
            </a:r>
            <a:r>
              <a:rPr lang="en-US" dirty="0"/>
              <a:t>(name of node) taken from GUI</a:t>
            </a:r>
          </a:p>
          <a:p>
            <a:pPr marL="0" indent="0">
              <a:buNone/>
            </a:pPr>
            <a:r>
              <a:rPr lang="en-US" dirty="0" smtClean="0"/>
              <a:t>	Output</a:t>
            </a:r>
            <a:r>
              <a:rPr lang="en-US" dirty="0"/>
              <a:t>: Node will be deleted from the graph</a:t>
            </a:r>
          </a:p>
        </p:txBody>
      </p:sp>
    </p:spTree>
    <p:extLst>
      <p:ext uri="{BB962C8B-B14F-4D97-AF65-F5344CB8AC3E}">
        <p14:creationId xmlns:p14="http://schemas.microsoft.com/office/powerpoint/2010/main" val="3544318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7578"/>
            <a:ext cx="9905998" cy="824248"/>
          </a:xfrm>
        </p:spPr>
        <p:txBody>
          <a:bodyPr/>
          <a:lstStyle/>
          <a:p>
            <a:r>
              <a:rPr lang="en-US" dirty="0" smtClean="0"/>
              <a:t>Continued…</a:t>
            </a:r>
            <a:endParaRPr lang="en-US" dirty="0"/>
          </a:p>
        </p:txBody>
      </p:sp>
      <p:sp>
        <p:nvSpPr>
          <p:cNvPr id="3" name="Content Placeholder 2"/>
          <p:cNvSpPr>
            <a:spLocks noGrp="1"/>
          </p:cNvSpPr>
          <p:nvPr>
            <p:ph idx="1"/>
          </p:nvPr>
        </p:nvSpPr>
        <p:spPr>
          <a:xfrm>
            <a:off x="1141412" y="1081826"/>
            <a:ext cx="9905999" cy="5628067"/>
          </a:xfrm>
        </p:spPr>
        <p:txBody>
          <a:bodyPr/>
          <a:lstStyle/>
          <a:p>
            <a:r>
              <a:rPr lang="en-US" dirty="0" err="1" smtClean="0"/>
              <a:t>Recover_node</a:t>
            </a:r>
            <a:r>
              <a:rPr lang="en-US" dirty="0"/>
              <a:t>()</a:t>
            </a:r>
          </a:p>
          <a:p>
            <a:pPr marL="0" indent="0">
              <a:buNone/>
            </a:pPr>
            <a:r>
              <a:rPr lang="en-US" dirty="0" smtClean="0"/>
              <a:t>	It </a:t>
            </a:r>
            <a:r>
              <a:rPr lang="en-US" dirty="0"/>
              <a:t>will recover the graph to the original graph before deleting any node.</a:t>
            </a:r>
          </a:p>
          <a:p>
            <a:pPr marL="0" indent="0">
              <a:buNone/>
            </a:pPr>
            <a:r>
              <a:rPr lang="en-US" dirty="0" smtClean="0"/>
              <a:t>	Input</a:t>
            </a:r>
            <a:r>
              <a:rPr lang="en-US" dirty="0"/>
              <a:t>: None</a:t>
            </a:r>
          </a:p>
          <a:p>
            <a:pPr marL="0" indent="0">
              <a:buNone/>
            </a:pPr>
            <a:r>
              <a:rPr lang="en-US" dirty="0" smtClean="0"/>
              <a:t>	Output</a:t>
            </a:r>
            <a:r>
              <a:rPr lang="en-US" dirty="0"/>
              <a:t>: Original graph before </a:t>
            </a:r>
            <a:r>
              <a:rPr lang="en-US" dirty="0" smtClean="0"/>
              <a:t>deletion </a:t>
            </a:r>
            <a:r>
              <a:rPr lang="en-US" dirty="0"/>
              <a:t>will be produced</a:t>
            </a:r>
            <a:r>
              <a:rPr lang="en-US" dirty="0" smtClean="0"/>
              <a:t>.</a:t>
            </a:r>
          </a:p>
          <a:p>
            <a:pPr marL="0" indent="0">
              <a:buNone/>
            </a:pPr>
            <a:endParaRPr lang="en-US" dirty="0"/>
          </a:p>
          <a:p>
            <a:r>
              <a:rPr lang="en-US" dirty="0" err="1" smtClean="0"/>
              <a:t>Node_interface</a:t>
            </a:r>
            <a:r>
              <a:rPr lang="en-US" dirty="0" smtClean="0"/>
              <a:t>(graph</a:t>
            </a:r>
            <a:r>
              <a:rPr lang="en-US" dirty="0"/>
              <a:t>)</a:t>
            </a:r>
          </a:p>
          <a:p>
            <a:pPr marL="0" indent="0">
              <a:buNone/>
            </a:pPr>
            <a:r>
              <a:rPr lang="en-US" dirty="0" smtClean="0"/>
              <a:t>	It </a:t>
            </a:r>
            <a:r>
              <a:rPr lang="en-US" dirty="0"/>
              <a:t>will </a:t>
            </a:r>
            <a:r>
              <a:rPr lang="en-US" dirty="0" smtClean="0"/>
              <a:t>assign an </a:t>
            </a:r>
            <a:r>
              <a:rPr lang="en-US" dirty="0"/>
              <a:t>interface number to each outgoing link of each node.</a:t>
            </a:r>
          </a:p>
          <a:p>
            <a:pPr marL="0" indent="0">
              <a:buNone/>
            </a:pPr>
            <a:r>
              <a:rPr lang="en-US" dirty="0" smtClean="0"/>
              <a:t>	Input</a:t>
            </a:r>
            <a:r>
              <a:rPr lang="en-US" dirty="0"/>
              <a:t>: graph</a:t>
            </a:r>
          </a:p>
          <a:p>
            <a:pPr marL="0" indent="0">
              <a:buNone/>
            </a:pPr>
            <a:r>
              <a:rPr lang="en-US" dirty="0" smtClean="0"/>
              <a:t>	Output</a:t>
            </a:r>
            <a:r>
              <a:rPr lang="en-US" dirty="0"/>
              <a:t>: Interface </a:t>
            </a:r>
            <a:r>
              <a:rPr lang="en-US" dirty="0" smtClean="0"/>
              <a:t>table for </a:t>
            </a:r>
            <a:r>
              <a:rPr lang="en-US" dirty="0"/>
              <a:t>each node</a:t>
            </a:r>
          </a:p>
        </p:txBody>
      </p:sp>
    </p:spTree>
    <p:extLst>
      <p:ext uri="{BB962C8B-B14F-4D97-AF65-F5344CB8AC3E}">
        <p14:creationId xmlns:p14="http://schemas.microsoft.com/office/powerpoint/2010/main" val="875676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3336"/>
            <a:ext cx="9905998" cy="850006"/>
          </a:xfrm>
        </p:spPr>
        <p:txBody>
          <a:bodyPr/>
          <a:lstStyle/>
          <a:p>
            <a:r>
              <a:rPr lang="en-US" dirty="0" smtClean="0"/>
              <a:t>Continued…</a:t>
            </a:r>
            <a:endParaRPr lang="en-US" dirty="0"/>
          </a:p>
        </p:txBody>
      </p:sp>
      <p:sp>
        <p:nvSpPr>
          <p:cNvPr id="3" name="Content Placeholder 2"/>
          <p:cNvSpPr>
            <a:spLocks noGrp="1"/>
          </p:cNvSpPr>
          <p:nvPr>
            <p:ph idx="1"/>
          </p:nvPr>
        </p:nvSpPr>
        <p:spPr>
          <a:xfrm>
            <a:off x="1141412" y="1043188"/>
            <a:ext cx="9905999" cy="5679583"/>
          </a:xfrm>
        </p:spPr>
        <p:txBody>
          <a:bodyPr/>
          <a:lstStyle/>
          <a:p>
            <a:r>
              <a:rPr lang="en-US" dirty="0" err="1" smtClean="0"/>
              <a:t>Process_dijkstra</a:t>
            </a:r>
            <a:r>
              <a:rPr lang="en-US" dirty="0"/>
              <a:t>()</a:t>
            </a:r>
          </a:p>
          <a:p>
            <a:pPr marL="0" indent="0">
              <a:buNone/>
            </a:pPr>
            <a:r>
              <a:rPr lang="en-US" dirty="0" smtClean="0"/>
              <a:t>	It </a:t>
            </a:r>
            <a:r>
              <a:rPr lang="en-US" dirty="0"/>
              <a:t>will the run the </a:t>
            </a:r>
            <a:r>
              <a:rPr lang="en-US" dirty="0" smtClean="0"/>
              <a:t>Dijkstra’s</a:t>
            </a:r>
            <a:r>
              <a:rPr lang="en-US" dirty="0" smtClean="0"/>
              <a:t> </a:t>
            </a:r>
            <a:r>
              <a:rPr lang="en-US" dirty="0"/>
              <a:t>algorithm on entire graph.</a:t>
            </a:r>
          </a:p>
          <a:p>
            <a:pPr marL="0" indent="0">
              <a:buNone/>
            </a:pPr>
            <a:r>
              <a:rPr lang="en-US" dirty="0" smtClean="0"/>
              <a:t>	Input</a:t>
            </a:r>
            <a:r>
              <a:rPr lang="en-US" dirty="0"/>
              <a:t>: None</a:t>
            </a:r>
          </a:p>
          <a:p>
            <a:pPr marL="0" indent="0">
              <a:buNone/>
            </a:pPr>
            <a:r>
              <a:rPr lang="en-US" dirty="0" smtClean="0"/>
              <a:t>	Output</a:t>
            </a:r>
            <a:r>
              <a:rPr lang="en-US" dirty="0"/>
              <a:t>: all distances, parent (parent for each node), path (path from </a:t>
            </a:r>
            <a:r>
              <a:rPr lang="en-US" dirty="0" smtClean="0"/>
              <a:t>	every </a:t>
            </a:r>
            <a:r>
              <a:rPr lang="en-US" dirty="0"/>
              <a:t>node), </a:t>
            </a:r>
            <a:r>
              <a:rPr lang="en-US" dirty="0" smtClean="0"/>
              <a:t>route (routing </a:t>
            </a:r>
            <a:r>
              <a:rPr lang="en-US" dirty="0"/>
              <a:t>table</a:t>
            </a:r>
            <a:r>
              <a:rPr lang="en-US" dirty="0" smtClean="0"/>
              <a:t>)</a:t>
            </a:r>
          </a:p>
          <a:p>
            <a:pPr marL="0" indent="0">
              <a:buNone/>
            </a:pPr>
            <a:endParaRPr lang="en-US" dirty="0"/>
          </a:p>
          <a:p>
            <a:r>
              <a:rPr lang="en-US" dirty="0"/>
              <a:t> </a:t>
            </a:r>
            <a:r>
              <a:rPr lang="en-US" dirty="0" err="1"/>
              <a:t>dijkstra</a:t>
            </a:r>
            <a:r>
              <a:rPr lang="en-US" dirty="0"/>
              <a:t>(</a:t>
            </a:r>
            <a:r>
              <a:rPr lang="en-US" dirty="0" err="1"/>
              <a:t>graph,start</a:t>
            </a:r>
            <a:r>
              <a:rPr lang="en-US" dirty="0"/>
              <a:t>)</a:t>
            </a:r>
          </a:p>
          <a:p>
            <a:pPr marL="0" indent="0">
              <a:buNone/>
            </a:pPr>
            <a:r>
              <a:rPr lang="en-US" dirty="0" smtClean="0"/>
              <a:t>	</a:t>
            </a:r>
            <a:r>
              <a:rPr lang="en-US" dirty="0" err="1" smtClean="0"/>
              <a:t>Dijkstras</a:t>
            </a:r>
            <a:r>
              <a:rPr lang="en-US" dirty="0" smtClean="0"/>
              <a:t> </a:t>
            </a:r>
            <a:r>
              <a:rPr lang="en-US" dirty="0"/>
              <a:t>algorithm </a:t>
            </a:r>
            <a:r>
              <a:rPr lang="en-US" dirty="0" smtClean="0"/>
              <a:t>core function</a:t>
            </a:r>
            <a:endParaRPr lang="en-US" dirty="0"/>
          </a:p>
          <a:p>
            <a:pPr marL="0" indent="0">
              <a:buNone/>
            </a:pPr>
            <a:r>
              <a:rPr lang="en-US" dirty="0" smtClean="0"/>
              <a:t>	Input</a:t>
            </a:r>
            <a:r>
              <a:rPr lang="en-US" dirty="0"/>
              <a:t>: graph, start (starting node)</a:t>
            </a:r>
          </a:p>
          <a:p>
            <a:pPr marL="0" indent="0">
              <a:buNone/>
            </a:pPr>
            <a:r>
              <a:rPr lang="en-US" dirty="0" smtClean="0"/>
              <a:t>	Output</a:t>
            </a:r>
            <a:r>
              <a:rPr lang="en-US" dirty="0"/>
              <a:t>: all distances, parent (parent for each node)</a:t>
            </a:r>
          </a:p>
        </p:txBody>
      </p:sp>
    </p:spTree>
    <p:extLst>
      <p:ext uri="{BB962C8B-B14F-4D97-AF65-F5344CB8AC3E}">
        <p14:creationId xmlns:p14="http://schemas.microsoft.com/office/powerpoint/2010/main" val="2708021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8942"/>
            <a:ext cx="9905998" cy="1068946"/>
          </a:xfrm>
        </p:spPr>
        <p:txBody>
          <a:bodyPr/>
          <a:lstStyle/>
          <a:p>
            <a:r>
              <a:rPr lang="en-US" dirty="0" smtClean="0"/>
              <a:t>Continued…</a:t>
            </a:r>
            <a:endParaRPr lang="en-US" dirty="0"/>
          </a:p>
        </p:txBody>
      </p:sp>
      <p:sp>
        <p:nvSpPr>
          <p:cNvPr id="3" name="Content Placeholder 2"/>
          <p:cNvSpPr>
            <a:spLocks noGrp="1"/>
          </p:cNvSpPr>
          <p:nvPr>
            <p:ph idx="1"/>
          </p:nvPr>
        </p:nvSpPr>
        <p:spPr>
          <a:xfrm>
            <a:off x="1141412" y="1107582"/>
            <a:ext cx="9905999" cy="5640947"/>
          </a:xfrm>
        </p:spPr>
        <p:txBody>
          <a:bodyPr>
            <a:normAutofit fontScale="92500" lnSpcReduction="10000"/>
          </a:bodyPr>
          <a:lstStyle/>
          <a:p>
            <a:r>
              <a:rPr lang="en-US" dirty="0" err="1" smtClean="0"/>
              <a:t>Shortest_path</a:t>
            </a:r>
            <a:r>
              <a:rPr lang="en-US" dirty="0" smtClean="0"/>
              <a:t>(</a:t>
            </a:r>
            <a:r>
              <a:rPr lang="en-US" dirty="0" err="1" smtClean="0"/>
              <a:t>src,parent,distances</a:t>
            </a:r>
            <a:r>
              <a:rPr lang="en-US" dirty="0"/>
              <a:t>)</a:t>
            </a:r>
          </a:p>
          <a:p>
            <a:pPr marL="0" indent="0">
              <a:buNone/>
            </a:pPr>
            <a:r>
              <a:rPr lang="en-US" dirty="0" smtClean="0"/>
              <a:t>	In </a:t>
            </a:r>
            <a:r>
              <a:rPr lang="en-US" dirty="0"/>
              <a:t>this function all the possible paths will be </a:t>
            </a:r>
            <a:r>
              <a:rPr lang="en-US" dirty="0" smtClean="0"/>
              <a:t>found </a:t>
            </a:r>
            <a:r>
              <a:rPr lang="en-US" dirty="0"/>
              <a:t>from each node to every </a:t>
            </a:r>
            <a:r>
              <a:rPr lang="en-US" dirty="0" smtClean="0"/>
              <a:t>	other 	possible </a:t>
            </a:r>
            <a:r>
              <a:rPr lang="en-US" dirty="0"/>
              <a:t>node.</a:t>
            </a:r>
          </a:p>
          <a:p>
            <a:pPr marL="0" indent="0">
              <a:buNone/>
            </a:pPr>
            <a:r>
              <a:rPr lang="en-US" dirty="0" smtClean="0"/>
              <a:t>	Input</a:t>
            </a:r>
            <a:r>
              <a:rPr lang="en-US" dirty="0"/>
              <a:t>: </a:t>
            </a:r>
            <a:r>
              <a:rPr lang="en-US" dirty="0" err="1"/>
              <a:t>Src</a:t>
            </a:r>
            <a:r>
              <a:rPr lang="en-US" dirty="0"/>
              <a:t> (Source), parent (parent of node) distances (distances of </a:t>
            </a:r>
            <a:r>
              <a:rPr lang="en-US" dirty="0" smtClean="0"/>
              <a:t>	source </a:t>
            </a:r>
            <a:r>
              <a:rPr lang="en-US" dirty="0"/>
              <a:t>to every </a:t>
            </a:r>
            <a:r>
              <a:rPr lang="en-US" dirty="0" smtClean="0"/>
              <a:t>other possible </a:t>
            </a:r>
            <a:r>
              <a:rPr lang="en-US" dirty="0"/>
              <a:t>node)</a:t>
            </a:r>
          </a:p>
          <a:p>
            <a:pPr marL="0" indent="0">
              <a:buNone/>
            </a:pPr>
            <a:r>
              <a:rPr lang="en-US" dirty="0" smtClean="0"/>
              <a:t>	Output</a:t>
            </a:r>
            <a:r>
              <a:rPr lang="en-US" dirty="0"/>
              <a:t>: path (path from every node</a:t>
            </a:r>
            <a:r>
              <a:rPr lang="en-US" dirty="0" smtClean="0"/>
              <a:t>)</a:t>
            </a:r>
          </a:p>
          <a:p>
            <a:pPr marL="0" indent="0">
              <a:buNone/>
            </a:pPr>
            <a:endParaRPr lang="en-US" dirty="0"/>
          </a:p>
          <a:p>
            <a:r>
              <a:rPr lang="en-US" dirty="0"/>
              <a:t>routing(</a:t>
            </a:r>
            <a:r>
              <a:rPr lang="en-US" dirty="0" err="1"/>
              <a:t>Path,src,interface</a:t>
            </a:r>
            <a:r>
              <a:rPr lang="en-US" dirty="0"/>
              <a:t>)</a:t>
            </a:r>
          </a:p>
          <a:p>
            <a:pPr marL="0" indent="0">
              <a:buNone/>
            </a:pPr>
            <a:r>
              <a:rPr lang="en-US" dirty="0" smtClean="0"/>
              <a:t>	It </a:t>
            </a:r>
            <a:r>
              <a:rPr lang="en-US" dirty="0"/>
              <a:t>will </a:t>
            </a:r>
            <a:r>
              <a:rPr lang="en-US" dirty="0" smtClean="0"/>
              <a:t>find </a:t>
            </a:r>
            <a:r>
              <a:rPr lang="en-US" dirty="0"/>
              <a:t>the routing table for each node present in the graph</a:t>
            </a:r>
          </a:p>
          <a:p>
            <a:pPr marL="0" indent="0">
              <a:buNone/>
            </a:pPr>
            <a:r>
              <a:rPr lang="en-US" dirty="0" smtClean="0"/>
              <a:t>	Input</a:t>
            </a:r>
            <a:r>
              <a:rPr lang="en-US" dirty="0"/>
              <a:t>: path (path from every node), </a:t>
            </a:r>
            <a:r>
              <a:rPr lang="en-US" dirty="0" err="1"/>
              <a:t>Src</a:t>
            </a:r>
            <a:r>
              <a:rPr lang="en-US" dirty="0"/>
              <a:t> (Source), interface (interface of </a:t>
            </a:r>
            <a:r>
              <a:rPr lang="en-US" dirty="0" smtClean="0"/>
              <a:t>the 	node</a:t>
            </a:r>
            <a:r>
              <a:rPr lang="en-US" dirty="0"/>
              <a:t>)</a:t>
            </a:r>
          </a:p>
          <a:p>
            <a:pPr marL="0" indent="0">
              <a:buNone/>
            </a:pPr>
            <a:r>
              <a:rPr lang="en-US" dirty="0" smtClean="0"/>
              <a:t>	Output</a:t>
            </a:r>
            <a:r>
              <a:rPr lang="en-US" dirty="0"/>
              <a:t>: route (routing table)</a:t>
            </a:r>
          </a:p>
        </p:txBody>
      </p:sp>
    </p:spTree>
    <p:extLst>
      <p:ext uri="{BB962C8B-B14F-4D97-AF65-F5344CB8AC3E}">
        <p14:creationId xmlns:p14="http://schemas.microsoft.com/office/powerpoint/2010/main" val="57031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6062"/>
            <a:ext cx="9905998" cy="940158"/>
          </a:xfrm>
        </p:spPr>
        <p:txBody>
          <a:bodyPr/>
          <a:lstStyle/>
          <a:p>
            <a:r>
              <a:rPr lang="en-US" dirty="0" smtClean="0"/>
              <a:t>Continued…</a:t>
            </a:r>
            <a:endParaRPr lang="en-US" dirty="0"/>
          </a:p>
        </p:txBody>
      </p:sp>
      <p:sp>
        <p:nvSpPr>
          <p:cNvPr id="3" name="Content Placeholder 2"/>
          <p:cNvSpPr>
            <a:spLocks noGrp="1"/>
          </p:cNvSpPr>
          <p:nvPr>
            <p:ph idx="1"/>
          </p:nvPr>
        </p:nvSpPr>
        <p:spPr>
          <a:xfrm>
            <a:off x="1141412" y="914400"/>
            <a:ext cx="9905999" cy="5847008"/>
          </a:xfrm>
        </p:spPr>
        <p:txBody>
          <a:bodyPr>
            <a:normAutofit fontScale="92500" lnSpcReduction="10000"/>
          </a:bodyPr>
          <a:lstStyle/>
          <a:p>
            <a:r>
              <a:rPr lang="en-US" dirty="0" err="1" smtClean="0"/>
              <a:t>Single_path</a:t>
            </a:r>
            <a:r>
              <a:rPr lang="en-US" dirty="0" smtClean="0"/>
              <a:t>(all </a:t>
            </a:r>
            <a:r>
              <a:rPr lang="en-US" dirty="0" err="1"/>
              <a:t>path,all</a:t>
            </a:r>
            <a:r>
              <a:rPr lang="en-US" dirty="0"/>
              <a:t> distances)</a:t>
            </a:r>
          </a:p>
          <a:p>
            <a:pPr marL="0" indent="0">
              <a:buNone/>
            </a:pPr>
            <a:r>
              <a:rPr lang="en-US" dirty="0" smtClean="0"/>
              <a:t>	It </a:t>
            </a:r>
            <a:r>
              <a:rPr lang="en-US" dirty="0"/>
              <a:t>will give the single shortest path from source node to destination node.</a:t>
            </a:r>
          </a:p>
          <a:p>
            <a:pPr marL="0" indent="0">
              <a:buNone/>
            </a:pPr>
            <a:r>
              <a:rPr lang="en-US" dirty="0" smtClean="0"/>
              <a:t>	Input</a:t>
            </a:r>
            <a:r>
              <a:rPr lang="en-US" dirty="0"/>
              <a:t>: all path (all possible paths), all distances (all given distances given </a:t>
            </a:r>
            <a:r>
              <a:rPr lang="en-US" dirty="0" smtClean="0"/>
              <a:t>	in 	the </a:t>
            </a:r>
            <a:r>
              <a:rPr lang="en-US" dirty="0"/>
              <a:t>graph)</a:t>
            </a:r>
          </a:p>
          <a:p>
            <a:pPr marL="0" indent="0">
              <a:buNone/>
            </a:pPr>
            <a:r>
              <a:rPr lang="fr-FR" dirty="0" smtClean="0"/>
              <a:t>	</a:t>
            </a:r>
            <a:r>
              <a:rPr lang="fr-FR" dirty="0" err="1" smtClean="0"/>
              <a:t>Src</a:t>
            </a:r>
            <a:r>
              <a:rPr lang="fr-FR" dirty="0" smtClean="0"/>
              <a:t> </a:t>
            </a:r>
            <a:r>
              <a:rPr lang="fr-FR" dirty="0"/>
              <a:t>(source </a:t>
            </a:r>
            <a:r>
              <a:rPr lang="fr-FR" dirty="0" err="1"/>
              <a:t>node</a:t>
            </a:r>
            <a:r>
              <a:rPr lang="fr-FR" dirty="0"/>
              <a:t>), </a:t>
            </a:r>
            <a:r>
              <a:rPr lang="fr-FR" dirty="0" err="1"/>
              <a:t>dest</a:t>
            </a:r>
            <a:r>
              <a:rPr lang="fr-FR" dirty="0"/>
              <a:t> (destination </a:t>
            </a:r>
            <a:r>
              <a:rPr lang="fr-FR" dirty="0" err="1"/>
              <a:t>node</a:t>
            </a:r>
            <a:r>
              <a:rPr lang="fr-FR" dirty="0"/>
              <a:t>) </a:t>
            </a:r>
            <a:r>
              <a:rPr lang="fr-FR" dirty="0" err="1"/>
              <a:t>taken</a:t>
            </a:r>
            <a:r>
              <a:rPr lang="fr-FR" dirty="0"/>
              <a:t> </a:t>
            </a:r>
            <a:r>
              <a:rPr lang="fr-FR" dirty="0" err="1"/>
              <a:t>from</a:t>
            </a:r>
            <a:r>
              <a:rPr lang="fr-FR" dirty="0"/>
              <a:t> GUI.</a:t>
            </a:r>
          </a:p>
          <a:p>
            <a:pPr marL="0" indent="0">
              <a:buNone/>
            </a:pPr>
            <a:r>
              <a:rPr lang="en-US" dirty="0" smtClean="0"/>
              <a:t>	Output</a:t>
            </a:r>
            <a:r>
              <a:rPr lang="en-US" dirty="0"/>
              <a:t>: Shortest path with the distance will be displayed</a:t>
            </a:r>
            <a:r>
              <a:rPr lang="en-US" dirty="0" smtClean="0"/>
              <a:t>.</a:t>
            </a:r>
          </a:p>
          <a:p>
            <a:pPr marL="0" indent="0">
              <a:buNone/>
            </a:pPr>
            <a:endParaRPr lang="en-US" dirty="0"/>
          </a:p>
          <a:p>
            <a:r>
              <a:rPr lang="en-US" dirty="0" smtClean="0"/>
              <a:t> </a:t>
            </a:r>
            <a:r>
              <a:rPr lang="en-US" dirty="0" err="1" smtClean="0"/>
              <a:t>find_all_paths</a:t>
            </a:r>
            <a:r>
              <a:rPr lang="en-US" dirty="0" smtClean="0"/>
              <a:t>(graph)</a:t>
            </a:r>
          </a:p>
          <a:p>
            <a:pPr marL="0" indent="0">
              <a:buNone/>
            </a:pPr>
            <a:r>
              <a:rPr lang="en-US" dirty="0" smtClean="0"/>
              <a:t>	It will give all possible paths from source node to destination node.</a:t>
            </a:r>
          </a:p>
          <a:p>
            <a:pPr marL="0" indent="0">
              <a:buNone/>
            </a:pPr>
            <a:r>
              <a:rPr lang="en-US" dirty="0" smtClean="0"/>
              <a:t>	Input: graph</a:t>
            </a:r>
          </a:p>
          <a:p>
            <a:pPr marL="0" indent="0">
              <a:buNone/>
            </a:pPr>
            <a:r>
              <a:rPr lang="fr-FR" dirty="0" smtClean="0"/>
              <a:t>	</a:t>
            </a:r>
            <a:r>
              <a:rPr lang="fr-FR" dirty="0" err="1" smtClean="0"/>
              <a:t>Src</a:t>
            </a:r>
            <a:r>
              <a:rPr lang="fr-FR" dirty="0" smtClean="0"/>
              <a:t> (source </a:t>
            </a:r>
            <a:r>
              <a:rPr lang="fr-FR" dirty="0" err="1" smtClean="0"/>
              <a:t>node</a:t>
            </a:r>
            <a:r>
              <a:rPr lang="fr-FR" dirty="0" smtClean="0"/>
              <a:t>), </a:t>
            </a:r>
            <a:r>
              <a:rPr lang="fr-FR" dirty="0" err="1" smtClean="0"/>
              <a:t>dest</a:t>
            </a:r>
            <a:r>
              <a:rPr lang="fr-FR" dirty="0" smtClean="0"/>
              <a:t> (destination </a:t>
            </a:r>
            <a:r>
              <a:rPr lang="fr-FR" dirty="0" err="1" smtClean="0"/>
              <a:t>node</a:t>
            </a:r>
            <a:r>
              <a:rPr lang="fr-FR" dirty="0" smtClean="0"/>
              <a:t>) </a:t>
            </a:r>
            <a:r>
              <a:rPr lang="fr-FR" dirty="0" err="1" smtClean="0"/>
              <a:t>taken</a:t>
            </a:r>
            <a:r>
              <a:rPr lang="fr-FR" dirty="0" smtClean="0"/>
              <a:t> </a:t>
            </a:r>
            <a:r>
              <a:rPr lang="fr-FR" dirty="0" err="1" smtClean="0"/>
              <a:t>from</a:t>
            </a:r>
            <a:r>
              <a:rPr lang="fr-FR" dirty="0" smtClean="0"/>
              <a:t> GUI.</a:t>
            </a:r>
          </a:p>
          <a:p>
            <a:pPr marL="0" indent="0">
              <a:buNone/>
            </a:pPr>
            <a:r>
              <a:rPr lang="en-US" dirty="0" smtClean="0"/>
              <a:t>	Output: All paths with the distance will be displayed.</a:t>
            </a:r>
            <a:endParaRPr lang="en-US" dirty="0"/>
          </a:p>
        </p:txBody>
      </p:sp>
    </p:spTree>
    <p:extLst>
      <p:ext uri="{BB962C8B-B14F-4D97-AF65-F5344CB8AC3E}">
        <p14:creationId xmlns:p14="http://schemas.microsoft.com/office/powerpoint/2010/main" val="1432671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4546"/>
            <a:ext cx="9905998" cy="1378040"/>
          </a:xfrm>
        </p:spPr>
        <p:txBody>
          <a:bodyPr/>
          <a:lstStyle/>
          <a:p>
            <a:r>
              <a:rPr lang="en-US" dirty="0" smtClean="0"/>
              <a:t>Continued…</a:t>
            </a:r>
            <a:endParaRPr lang="en-US" dirty="0"/>
          </a:p>
        </p:txBody>
      </p:sp>
      <p:sp>
        <p:nvSpPr>
          <p:cNvPr id="3" name="Content Placeholder 2"/>
          <p:cNvSpPr>
            <a:spLocks noGrp="1"/>
          </p:cNvSpPr>
          <p:nvPr>
            <p:ph idx="1"/>
          </p:nvPr>
        </p:nvSpPr>
        <p:spPr>
          <a:xfrm>
            <a:off x="1141412" y="1532586"/>
            <a:ext cx="9905999" cy="4258615"/>
          </a:xfrm>
        </p:spPr>
        <p:txBody>
          <a:bodyPr/>
          <a:lstStyle/>
          <a:p>
            <a:r>
              <a:rPr lang="en-US" dirty="0" err="1" smtClean="0"/>
              <a:t>Create_routing</a:t>
            </a:r>
            <a:r>
              <a:rPr lang="en-US" dirty="0" err="1"/>
              <a:t>_</a:t>
            </a:r>
            <a:r>
              <a:rPr lang="en-US" dirty="0" err="1" smtClean="0"/>
              <a:t>table</a:t>
            </a:r>
            <a:r>
              <a:rPr lang="en-US" dirty="0" smtClean="0"/>
              <a:t>(routes</a:t>
            </a:r>
            <a:r>
              <a:rPr lang="en-US" dirty="0"/>
              <a:t>)</a:t>
            </a:r>
          </a:p>
          <a:p>
            <a:pPr marL="0" indent="0">
              <a:buNone/>
            </a:pPr>
            <a:r>
              <a:rPr lang="en-US" dirty="0" smtClean="0"/>
              <a:t>	It </a:t>
            </a:r>
            <a:r>
              <a:rPr lang="en-US" dirty="0"/>
              <a:t>will display the routing table for all nodes in graph.</a:t>
            </a:r>
          </a:p>
          <a:p>
            <a:pPr marL="0" indent="0">
              <a:buNone/>
            </a:pPr>
            <a:r>
              <a:rPr lang="en-US" dirty="0" smtClean="0"/>
              <a:t>	Input</a:t>
            </a:r>
            <a:r>
              <a:rPr lang="en-US" dirty="0"/>
              <a:t>: routes (routing table)</a:t>
            </a:r>
          </a:p>
          <a:p>
            <a:pPr marL="0" indent="0">
              <a:buNone/>
            </a:pPr>
            <a:r>
              <a:rPr lang="en-US" dirty="0" smtClean="0"/>
              <a:t>	Output</a:t>
            </a:r>
            <a:r>
              <a:rPr lang="en-US" dirty="0"/>
              <a:t>: It will display the routing table</a:t>
            </a:r>
          </a:p>
        </p:txBody>
      </p:sp>
    </p:spTree>
    <p:extLst>
      <p:ext uri="{BB962C8B-B14F-4D97-AF65-F5344CB8AC3E}">
        <p14:creationId xmlns:p14="http://schemas.microsoft.com/office/powerpoint/2010/main" val="1995836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65583"/>
          </a:xfrm>
        </p:spPr>
        <p:txBody>
          <a:bodyPr/>
          <a:lstStyle/>
          <a:p>
            <a:r>
              <a:rPr lang="en-US" dirty="0"/>
              <a:t>Objective</a:t>
            </a:r>
          </a:p>
        </p:txBody>
      </p:sp>
      <p:sp>
        <p:nvSpPr>
          <p:cNvPr id="3" name="Content Placeholder 2"/>
          <p:cNvSpPr>
            <a:spLocks noGrp="1"/>
          </p:cNvSpPr>
          <p:nvPr>
            <p:ph idx="1"/>
          </p:nvPr>
        </p:nvSpPr>
        <p:spPr>
          <a:xfrm>
            <a:off x="1141412" y="1584101"/>
            <a:ext cx="9905999" cy="4207100"/>
          </a:xfrm>
        </p:spPr>
        <p:txBody>
          <a:bodyPr>
            <a:normAutofit/>
          </a:bodyPr>
          <a:lstStyle/>
          <a:p>
            <a:pPr marL="457200" indent="-457200">
              <a:buFont typeface="+mj-lt"/>
              <a:buAutoNum type="arabicPeriod"/>
            </a:pPr>
            <a:r>
              <a:rPr lang="en-US" dirty="0" smtClean="0"/>
              <a:t>Generate </a:t>
            </a:r>
            <a:r>
              <a:rPr lang="en-US" dirty="0"/>
              <a:t>connection table for each router in a given </a:t>
            </a:r>
            <a:r>
              <a:rPr lang="en-US" dirty="0" smtClean="0"/>
              <a:t>network.</a:t>
            </a:r>
          </a:p>
          <a:p>
            <a:pPr marL="457200" indent="-457200">
              <a:buFont typeface="+mj-lt"/>
              <a:buAutoNum type="arabicPeriod"/>
            </a:pPr>
            <a:r>
              <a:rPr lang="en-US" dirty="0" smtClean="0"/>
              <a:t>Compute Shortest </a:t>
            </a:r>
            <a:r>
              <a:rPr lang="en-US" dirty="0"/>
              <a:t>path </a:t>
            </a:r>
            <a:r>
              <a:rPr lang="en-US" dirty="0" smtClean="0"/>
              <a:t>between </a:t>
            </a:r>
            <a:r>
              <a:rPr lang="en-US" dirty="0"/>
              <a:t>any two specific routers</a:t>
            </a:r>
            <a:r>
              <a:rPr lang="en-US" dirty="0" smtClean="0"/>
              <a:t>.</a:t>
            </a:r>
          </a:p>
          <a:p>
            <a:pPr marL="457200" indent="-457200">
              <a:buFont typeface="+mj-lt"/>
              <a:buAutoNum type="arabicPeriod"/>
            </a:pPr>
            <a:r>
              <a:rPr lang="en-US" dirty="0" smtClean="0"/>
              <a:t>Topology Graph for input file.</a:t>
            </a:r>
          </a:p>
          <a:p>
            <a:pPr marL="457200" indent="-457200">
              <a:buFont typeface="+mj-lt"/>
              <a:buAutoNum type="arabicPeriod"/>
            </a:pPr>
            <a:r>
              <a:rPr lang="en-US" dirty="0" smtClean="0"/>
              <a:t>Manipulate edges/weights between nodes.</a:t>
            </a:r>
          </a:p>
          <a:p>
            <a:pPr marL="457200" indent="-457200">
              <a:buFont typeface="+mj-lt"/>
              <a:buAutoNum type="arabicPeriod"/>
            </a:pPr>
            <a:r>
              <a:rPr lang="en-US" dirty="0" smtClean="0"/>
              <a:t>Add new routers in graph.</a:t>
            </a:r>
          </a:p>
          <a:p>
            <a:pPr marL="457200" indent="-457200">
              <a:buFont typeface="+mj-lt"/>
              <a:buAutoNum type="arabicPeriod"/>
            </a:pPr>
            <a:r>
              <a:rPr lang="en-US" dirty="0" smtClean="0"/>
              <a:t>Remove and recover routers in graph.</a:t>
            </a:r>
          </a:p>
          <a:p>
            <a:pPr marL="457200" indent="-457200">
              <a:buFont typeface="+mj-lt"/>
              <a:buAutoNum type="arabicPeriod"/>
            </a:pPr>
            <a:r>
              <a:rPr lang="en-US" dirty="0" smtClean="0"/>
              <a:t>Graphical User Interface(GUI)</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403761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0304"/>
            <a:ext cx="9905998" cy="1210614"/>
          </a:xfrm>
        </p:spPr>
        <p:txBody>
          <a:bodyPr/>
          <a:lstStyle/>
          <a:p>
            <a:r>
              <a:rPr lang="en-US" dirty="0" err="1" smtClean="0"/>
              <a:t>Front-END</a:t>
            </a:r>
            <a:r>
              <a:rPr lang="en-US" dirty="0" smtClean="0"/>
              <a:t> Design</a:t>
            </a:r>
            <a:endParaRPr lang="en-US" dirty="0"/>
          </a:p>
        </p:txBody>
      </p:sp>
      <p:sp>
        <p:nvSpPr>
          <p:cNvPr id="3" name="Content Placeholder 2"/>
          <p:cNvSpPr>
            <a:spLocks noGrp="1"/>
          </p:cNvSpPr>
          <p:nvPr>
            <p:ph idx="1"/>
          </p:nvPr>
        </p:nvSpPr>
        <p:spPr>
          <a:xfrm>
            <a:off x="1141412" y="1171977"/>
            <a:ext cx="9905999" cy="5267460"/>
          </a:xfrm>
        </p:spPr>
        <p:txBody>
          <a:bodyPr/>
          <a:lstStyle/>
          <a:p>
            <a:pPr marL="0" indent="0">
              <a:buNone/>
            </a:pPr>
            <a:r>
              <a:rPr lang="en-US" dirty="0" err="1" smtClean="0"/>
              <a:t>Tkinter</a:t>
            </a:r>
            <a:r>
              <a:rPr lang="en-US" dirty="0" smtClean="0"/>
              <a:t>:</a:t>
            </a:r>
            <a:endParaRPr lang="en-US" dirty="0"/>
          </a:p>
          <a:p>
            <a:r>
              <a:rPr lang="en-US" dirty="0" smtClean="0"/>
              <a:t>It is the standard library for GUI in python programming.</a:t>
            </a:r>
          </a:p>
          <a:p>
            <a:r>
              <a:rPr lang="en-US" dirty="0" smtClean="0"/>
              <a:t>Python when combined with </a:t>
            </a:r>
            <a:r>
              <a:rPr lang="en-US" dirty="0" err="1" smtClean="0"/>
              <a:t>tkinter</a:t>
            </a:r>
            <a:r>
              <a:rPr lang="en-US" dirty="0" smtClean="0"/>
              <a:t> provides a quick and simple way to create GUI application.</a:t>
            </a:r>
          </a:p>
          <a:p>
            <a:r>
              <a:rPr lang="en-US" dirty="0" smtClean="0"/>
              <a:t>To create GUI you need to import </a:t>
            </a:r>
            <a:r>
              <a:rPr lang="en-US" dirty="0" err="1" smtClean="0"/>
              <a:t>tkinter</a:t>
            </a:r>
            <a:r>
              <a:rPr lang="en-US" dirty="0" smtClean="0"/>
              <a:t> module</a:t>
            </a:r>
          </a:p>
          <a:p>
            <a:r>
              <a:rPr lang="en-US" dirty="0" smtClean="0"/>
              <a:t>Create the GUI application main window.</a:t>
            </a:r>
          </a:p>
          <a:p>
            <a:r>
              <a:rPr lang="en-US" dirty="0" smtClean="0"/>
              <a:t>Add one or more widgets to you application</a:t>
            </a:r>
          </a:p>
          <a:p>
            <a:r>
              <a:rPr lang="en-US" dirty="0" smtClean="0"/>
              <a:t>Enter the main event loop to take action against each widget used by user.</a:t>
            </a:r>
          </a:p>
        </p:txBody>
      </p:sp>
    </p:spTree>
    <p:extLst>
      <p:ext uri="{BB962C8B-B14F-4D97-AF65-F5344CB8AC3E}">
        <p14:creationId xmlns:p14="http://schemas.microsoft.com/office/powerpoint/2010/main" val="4023977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import </a:t>
            </a:r>
            <a:r>
              <a:rPr lang="en-US" dirty="0" err="1"/>
              <a:t>Tkinter</a:t>
            </a:r>
            <a:endParaRPr lang="en-US" dirty="0"/>
          </a:p>
          <a:p>
            <a:r>
              <a:rPr lang="en-US" dirty="0"/>
              <a:t>top = </a:t>
            </a:r>
            <a:r>
              <a:rPr lang="en-US" dirty="0" err="1"/>
              <a:t>Tkinter.Tk</a:t>
            </a:r>
            <a:r>
              <a:rPr lang="en-US" dirty="0"/>
              <a:t>()</a:t>
            </a:r>
          </a:p>
          <a:p>
            <a:r>
              <a:rPr lang="en-US" dirty="0"/>
              <a:t># Code to add widgets will go here...</a:t>
            </a:r>
          </a:p>
          <a:p>
            <a:r>
              <a:rPr lang="en-US" dirty="0" err="1"/>
              <a:t>top.mainloop</a:t>
            </a:r>
            <a:r>
              <a:rPr lang="en-US" dirty="0"/>
              <a:t>()</a:t>
            </a:r>
          </a:p>
        </p:txBody>
      </p:sp>
    </p:spTree>
    <p:extLst>
      <p:ext uri="{BB962C8B-B14F-4D97-AF65-F5344CB8AC3E}">
        <p14:creationId xmlns:p14="http://schemas.microsoft.com/office/powerpoint/2010/main" val="3112603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3487"/>
            <a:ext cx="9905998" cy="927279"/>
          </a:xfrm>
        </p:spPr>
        <p:txBody>
          <a:bodyPr/>
          <a:lstStyle/>
          <a:p>
            <a:r>
              <a:rPr lang="en-US" dirty="0"/>
              <a:t>Widgets used in program</a:t>
            </a:r>
          </a:p>
        </p:txBody>
      </p:sp>
      <p:sp>
        <p:nvSpPr>
          <p:cNvPr id="3" name="Content Placeholder 2"/>
          <p:cNvSpPr>
            <a:spLocks noGrp="1"/>
          </p:cNvSpPr>
          <p:nvPr>
            <p:ph idx="1"/>
          </p:nvPr>
        </p:nvSpPr>
        <p:spPr>
          <a:xfrm>
            <a:off x="1141412" y="1300766"/>
            <a:ext cx="9905999" cy="5061397"/>
          </a:xfrm>
        </p:spPr>
        <p:txBody>
          <a:bodyPr/>
          <a:lstStyle/>
          <a:p>
            <a:r>
              <a:rPr lang="en-US" dirty="0" smtClean="0"/>
              <a:t>Frame</a:t>
            </a:r>
            <a:r>
              <a:rPr lang="en-US" dirty="0"/>
              <a:t>:</a:t>
            </a:r>
          </a:p>
          <a:p>
            <a:pPr marL="0" indent="0">
              <a:buNone/>
            </a:pPr>
            <a:r>
              <a:rPr lang="en-US" dirty="0"/>
              <a:t>	This widget is used as a container widget which is used to organize the 	other widgets. This is responsible for arraigning the position of other 	widgets in friendly way.</a:t>
            </a:r>
          </a:p>
          <a:p>
            <a:endParaRPr lang="en-US" dirty="0" smtClean="0"/>
          </a:p>
          <a:p>
            <a:r>
              <a:rPr lang="en-US" dirty="0" err="1" smtClean="0"/>
              <a:t>LabelFrame</a:t>
            </a:r>
            <a:r>
              <a:rPr lang="en-US" dirty="0" smtClean="0"/>
              <a:t>:</a:t>
            </a:r>
          </a:p>
          <a:p>
            <a:pPr marL="0" indent="0">
              <a:buNone/>
            </a:pPr>
            <a:r>
              <a:rPr lang="en-US" dirty="0" smtClean="0"/>
              <a:t>	A </a:t>
            </a:r>
            <a:r>
              <a:rPr lang="en-US" dirty="0" err="1" smtClean="0"/>
              <a:t>LabelFrame</a:t>
            </a:r>
            <a:r>
              <a:rPr lang="en-US" dirty="0" smtClean="0"/>
              <a:t> </a:t>
            </a:r>
            <a:r>
              <a:rPr lang="en-US" dirty="0"/>
              <a:t>is a simple container widget. Its primary purpose is to act </a:t>
            </a:r>
            <a:r>
              <a:rPr lang="en-US" dirty="0" smtClean="0"/>
              <a:t>	as </a:t>
            </a:r>
            <a:r>
              <a:rPr lang="en-US" dirty="0"/>
              <a:t>a spacer or container for complex window layouts</a:t>
            </a:r>
            <a:r>
              <a:rPr lang="en-US" dirty="0" smtClean="0"/>
              <a:t>. It means is same 	as Frame, but it will additionally give border to the frame.</a:t>
            </a:r>
          </a:p>
          <a:p>
            <a:endParaRPr lang="en-US" dirty="0"/>
          </a:p>
          <a:p>
            <a:endParaRPr lang="en-US" dirty="0"/>
          </a:p>
        </p:txBody>
      </p:sp>
    </p:spTree>
    <p:extLst>
      <p:ext uri="{BB962C8B-B14F-4D97-AF65-F5344CB8AC3E}">
        <p14:creationId xmlns:p14="http://schemas.microsoft.com/office/powerpoint/2010/main" val="2367935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37882"/>
            <a:ext cx="9905998" cy="1197735"/>
          </a:xfrm>
        </p:spPr>
        <p:txBody>
          <a:bodyPr>
            <a:normAutofit/>
          </a:bodyPr>
          <a:lstStyle/>
          <a:p>
            <a:r>
              <a:rPr lang="en-US" dirty="0" smtClean="0"/>
              <a:t>Continued…</a:t>
            </a:r>
            <a:br>
              <a:rPr lang="en-US" dirty="0" smtClean="0"/>
            </a:br>
            <a:endParaRPr lang="en-US" dirty="0"/>
          </a:p>
        </p:txBody>
      </p:sp>
      <p:sp>
        <p:nvSpPr>
          <p:cNvPr id="3" name="Content Placeholder 2"/>
          <p:cNvSpPr>
            <a:spLocks noGrp="1"/>
          </p:cNvSpPr>
          <p:nvPr>
            <p:ph idx="1"/>
          </p:nvPr>
        </p:nvSpPr>
        <p:spPr>
          <a:xfrm>
            <a:off x="1141412" y="1429555"/>
            <a:ext cx="9905999" cy="4726546"/>
          </a:xfrm>
        </p:spPr>
        <p:txBody>
          <a:bodyPr>
            <a:normAutofit/>
          </a:bodyPr>
          <a:lstStyle/>
          <a:p>
            <a:pPr marL="0" indent="0">
              <a:buNone/>
            </a:pPr>
            <a:r>
              <a:rPr lang="en-US" dirty="0"/>
              <a:t>Entry:</a:t>
            </a:r>
          </a:p>
          <a:p>
            <a:pPr marL="0" indent="0">
              <a:buNone/>
            </a:pPr>
            <a:r>
              <a:rPr lang="en-US" dirty="0"/>
              <a:t>	This widget is used to display text string field for accepting values from 	user. If we want to display multiple lines of text that can be edited, then 	we can use this widget</a:t>
            </a:r>
            <a:r>
              <a:rPr lang="en-US" dirty="0" smtClean="0"/>
              <a:t>.</a:t>
            </a:r>
          </a:p>
          <a:p>
            <a:pPr marL="0" indent="0">
              <a:buNone/>
            </a:pPr>
            <a:endParaRPr lang="en-US" dirty="0"/>
          </a:p>
          <a:p>
            <a:r>
              <a:rPr lang="en-US" dirty="0" err="1" smtClean="0"/>
              <a:t>Spinbox</a:t>
            </a:r>
            <a:r>
              <a:rPr lang="en-US" dirty="0" smtClean="0"/>
              <a:t>:</a:t>
            </a:r>
          </a:p>
          <a:p>
            <a:pPr marL="0" indent="0">
              <a:buNone/>
            </a:pPr>
            <a:r>
              <a:rPr lang="en-US" dirty="0" smtClean="0"/>
              <a:t>	The </a:t>
            </a:r>
            <a:r>
              <a:rPr lang="en-US" dirty="0" err="1"/>
              <a:t>Spinbox</a:t>
            </a:r>
            <a:r>
              <a:rPr lang="en-US" dirty="0"/>
              <a:t> widget is a variant of the standard </a:t>
            </a:r>
            <a:r>
              <a:rPr lang="en-US" dirty="0" err="1"/>
              <a:t>Tkinter</a:t>
            </a:r>
            <a:r>
              <a:rPr lang="en-US" dirty="0"/>
              <a:t> Entry widget, </a:t>
            </a:r>
            <a:r>
              <a:rPr lang="en-US" dirty="0" smtClean="0"/>
              <a:t>	which </a:t>
            </a:r>
            <a:r>
              <a:rPr lang="en-US" dirty="0"/>
              <a:t>can be used to select from a fixed number of values.</a:t>
            </a:r>
          </a:p>
        </p:txBody>
      </p:sp>
    </p:spTree>
    <p:extLst>
      <p:ext uri="{BB962C8B-B14F-4D97-AF65-F5344CB8AC3E}">
        <p14:creationId xmlns:p14="http://schemas.microsoft.com/office/powerpoint/2010/main" val="45279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8790"/>
            <a:ext cx="9905998" cy="1120462"/>
          </a:xfrm>
        </p:spPr>
        <p:txBody>
          <a:bodyPr/>
          <a:lstStyle/>
          <a:p>
            <a:r>
              <a:rPr lang="en-US" dirty="0" smtClean="0"/>
              <a:t>Continued…</a:t>
            </a:r>
            <a:endParaRPr lang="en-US" dirty="0"/>
          </a:p>
        </p:txBody>
      </p:sp>
      <p:sp>
        <p:nvSpPr>
          <p:cNvPr id="3" name="Content Placeholder 2"/>
          <p:cNvSpPr>
            <a:spLocks noGrp="1"/>
          </p:cNvSpPr>
          <p:nvPr>
            <p:ph idx="1"/>
          </p:nvPr>
        </p:nvSpPr>
        <p:spPr>
          <a:xfrm>
            <a:off x="1141412" y="1159099"/>
            <a:ext cx="9905999" cy="5344732"/>
          </a:xfrm>
        </p:spPr>
        <p:txBody>
          <a:bodyPr/>
          <a:lstStyle/>
          <a:p>
            <a:pPr marL="0" indent="0">
              <a:buNone/>
            </a:pPr>
            <a:r>
              <a:rPr lang="en-US" dirty="0" smtClean="0"/>
              <a:t> </a:t>
            </a:r>
          </a:p>
          <a:p>
            <a:r>
              <a:rPr lang="en-US" dirty="0"/>
              <a:t>Label:</a:t>
            </a:r>
          </a:p>
          <a:p>
            <a:pPr marL="0" indent="0">
              <a:buNone/>
            </a:pPr>
            <a:r>
              <a:rPr lang="en-US" dirty="0" smtClean="0"/>
              <a:t>	The </a:t>
            </a:r>
            <a:r>
              <a:rPr lang="en-US" dirty="0"/>
              <a:t>Label widget is used to provide a caption for other widgets. It can </a:t>
            </a:r>
            <a:r>
              <a:rPr lang="en-US" dirty="0" smtClean="0"/>
              <a:t>	also </a:t>
            </a:r>
            <a:r>
              <a:rPr lang="en-US" dirty="0"/>
              <a:t>contain images. The text displayed by this widget can be updated </a:t>
            </a:r>
            <a:r>
              <a:rPr lang="en-US" dirty="0" smtClean="0"/>
              <a:t>	at </a:t>
            </a:r>
            <a:r>
              <a:rPr lang="en-US" dirty="0"/>
              <a:t>any time we want. It is also possible to underline part of the text and </a:t>
            </a:r>
            <a:r>
              <a:rPr lang="en-US" dirty="0" smtClean="0"/>
              <a:t>	span </a:t>
            </a:r>
            <a:r>
              <a:rPr lang="en-US" dirty="0"/>
              <a:t>the text across multiple lines.</a:t>
            </a:r>
          </a:p>
          <a:p>
            <a:endParaRPr lang="en-US" dirty="0"/>
          </a:p>
        </p:txBody>
      </p:sp>
    </p:spTree>
    <p:extLst>
      <p:ext uri="{BB962C8B-B14F-4D97-AF65-F5344CB8AC3E}">
        <p14:creationId xmlns:p14="http://schemas.microsoft.com/office/powerpoint/2010/main" val="133907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223161"/>
          </a:xfrm>
        </p:spPr>
        <p:txBody>
          <a:bodyPr/>
          <a:lstStyle/>
          <a:p>
            <a:r>
              <a:rPr lang="en-US" dirty="0" smtClean="0"/>
              <a:t>Continued…</a:t>
            </a:r>
            <a:endParaRPr lang="en-US" dirty="0"/>
          </a:p>
        </p:txBody>
      </p:sp>
      <p:sp>
        <p:nvSpPr>
          <p:cNvPr id="3" name="Content Placeholder 2"/>
          <p:cNvSpPr>
            <a:spLocks noGrp="1"/>
          </p:cNvSpPr>
          <p:nvPr>
            <p:ph idx="1"/>
          </p:nvPr>
        </p:nvSpPr>
        <p:spPr>
          <a:xfrm>
            <a:off x="1141412" y="1841679"/>
            <a:ext cx="9905999" cy="4713667"/>
          </a:xfrm>
        </p:spPr>
        <p:txBody>
          <a:bodyPr>
            <a:normAutofit/>
          </a:bodyPr>
          <a:lstStyle/>
          <a:p>
            <a:r>
              <a:rPr lang="en-US" dirty="0" smtClean="0"/>
              <a:t>Button:</a:t>
            </a:r>
          </a:p>
          <a:p>
            <a:pPr marL="0" indent="0">
              <a:buNone/>
            </a:pPr>
            <a:r>
              <a:rPr lang="en-US" dirty="0" smtClean="0"/>
              <a:t>	This widget will used to add button in the application. We can attach a 	function or method to button which will be call automatically when we 	click the button.</a:t>
            </a:r>
          </a:p>
          <a:p>
            <a:pPr marL="0" indent="0">
              <a:buNone/>
            </a:pPr>
            <a:endParaRPr lang="en-US" dirty="0" smtClean="0"/>
          </a:p>
          <a:p>
            <a:r>
              <a:rPr lang="en-US" dirty="0" smtClean="0"/>
              <a:t>Canvas:</a:t>
            </a:r>
          </a:p>
          <a:p>
            <a:pPr marL="0" indent="0">
              <a:buNone/>
            </a:pPr>
            <a:r>
              <a:rPr lang="en-US" dirty="0" smtClean="0"/>
              <a:t>	This widget will create rectangular area for drawing pictures or other 	complex diagrams. This will be used to create the graph in the program. 	We can also place other widgets on canvas.</a:t>
            </a:r>
          </a:p>
        </p:txBody>
      </p:sp>
    </p:spTree>
    <p:extLst>
      <p:ext uri="{BB962C8B-B14F-4D97-AF65-F5344CB8AC3E}">
        <p14:creationId xmlns:p14="http://schemas.microsoft.com/office/powerpoint/2010/main" val="1917342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88642"/>
          </a:xfrm>
        </p:spPr>
        <p:txBody>
          <a:bodyPr/>
          <a:lstStyle/>
          <a:p>
            <a:r>
              <a:rPr lang="en-US" dirty="0" smtClean="0"/>
              <a:t>GUI layout</a:t>
            </a:r>
            <a:endParaRPr lang="en-US" dirty="0"/>
          </a:p>
        </p:txBody>
      </p:sp>
      <p:pic>
        <p:nvPicPr>
          <p:cNvPr id="4" name="Content Placeholder 3"/>
          <p:cNvPicPr>
            <a:picLocks noGrp="1" noChangeAspect="1"/>
          </p:cNvPicPr>
          <p:nvPr>
            <p:ph idx="1"/>
          </p:nvPr>
        </p:nvPicPr>
        <p:blipFill>
          <a:blip r:embed="rId2"/>
          <a:stretch>
            <a:fillRect/>
          </a:stretch>
        </p:blipFill>
        <p:spPr>
          <a:xfrm>
            <a:off x="128588" y="798490"/>
            <a:ext cx="11952287" cy="5885645"/>
          </a:xfrm>
          <a:prstGeom prst="rect">
            <a:avLst/>
          </a:prstGeom>
        </p:spPr>
      </p:pic>
    </p:spTree>
    <p:extLst>
      <p:ext uri="{BB962C8B-B14F-4D97-AF65-F5344CB8AC3E}">
        <p14:creationId xmlns:p14="http://schemas.microsoft.com/office/powerpoint/2010/main" val="14524119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
            <a:ext cx="9905998" cy="772732"/>
          </a:xfrm>
        </p:spPr>
        <p:txBody>
          <a:bodyPr/>
          <a:lstStyle/>
          <a:p>
            <a:r>
              <a:rPr lang="en-US" dirty="0" smtClean="0"/>
              <a:t>GUI Functions</a:t>
            </a:r>
            <a:endParaRPr lang="en-US" dirty="0"/>
          </a:p>
        </p:txBody>
      </p:sp>
      <p:sp>
        <p:nvSpPr>
          <p:cNvPr id="3" name="Content Placeholder 2"/>
          <p:cNvSpPr>
            <a:spLocks noGrp="1"/>
          </p:cNvSpPr>
          <p:nvPr>
            <p:ph idx="1"/>
          </p:nvPr>
        </p:nvSpPr>
        <p:spPr>
          <a:xfrm>
            <a:off x="1141412" y="618186"/>
            <a:ext cx="9905999" cy="6091707"/>
          </a:xfrm>
        </p:spPr>
        <p:txBody>
          <a:bodyPr/>
          <a:lstStyle/>
          <a:p>
            <a:r>
              <a:rPr lang="en-US" dirty="0" smtClean="0"/>
              <a:t>Browse Data </a:t>
            </a:r>
            <a:r>
              <a:rPr lang="en-US" dirty="0"/>
              <a:t>F</a:t>
            </a:r>
            <a:r>
              <a:rPr lang="en-US" dirty="0" smtClean="0"/>
              <a:t>ile:</a:t>
            </a:r>
          </a:p>
          <a:p>
            <a:pPr marL="0" indent="0">
              <a:buNone/>
            </a:pPr>
            <a:r>
              <a:rPr lang="en-US" dirty="0"/>
              <a:t>	</a:t>
            </a:r>
            <a:r>
              <a:rPr lang="en-US" dirty="0" smtClean="0"/>
              <a:t>It contains </a:t>
            </a:r>
            <a:r>
              <a:rPr lang="en-US" dirty="0"/>
              <a:t>a text </a:t>
            </a:r>
            <a:r>
              <a:rPr lang="en-US" dirty="0" smtClean="0"/>
              <a:t>field </a:t>
            </a:r>
            <a:r>
              <a:rPr lang="en-US" dirty="0"/>
              <a:t>to specify full path of the </a:t>
            </a:r>
            <a:r>
              <a:rPr lang="en-US" dirty="0" smtClean="0"/>
              <a:t>file </a:t>
            </a:r>
            <a:r>
              <a:rPr lang="en-US" dirty="0"/>
              <a:t>to be read. User</a:t>
            </a:r>
          </a:p>
          <a:p>
            <a:pPr marL="0" indent="0">
              <a:buNone/>
            </a:pPr>
            <a:r>
              <a:rPr lang="en-US" dirty="0" smtClean="0"/>
              <a:t>	can </a:t>
            </a:r>
            <a:r>
              <a:rPr lang="en-US" dirty="0"/>
              <a:t>type in the entire path or alternatively use the Browse button </a:t>
            </a:r>
            <a:r>
              <a:rPr lang="en-US" dirty="0" smtClean="0"/>
              <a:t>to 	bring </a:t>
            </a:r>
            <a:r>
              <a:rPr lang="en-US" dirty="0"/>
              <a:t>up a </a:t>
            </a:r>
            <a:r>
              <a:rPr lang="en-US" dirty="0" smtClean="0"/>
              <a:t>directory window </a:t>
            </a:r>
            <a:r>
              <a:rPr lang="en-US" dirty="0"/>
              <a:t>to interactively select a network text </a:t>
            </a:r>
            <a:r>
              <a:rPr lang="en-US" dirty="0" smtClean="0"/>
              <a:t>file. 	Press </a:t>
            </a:r>
            <a:r>
              <a:rPr lang="en-US" dirty="0"/>
              <a:t>the OK button to process the </a:t>
            </a:r>
            <a:r>
              <a:rPr lang="en-US" dirty="0" smtClean="0"/>
              <a:t>file.</a:t>
            </a:r>
          </a:p>
          <a:p>
            <a:pPr marL="0" indent="0">
              <a:buNone/>
            </a:pPr>
            <a:endParaRPr lang="en-US" dirty="0" smtClean="0"/>
          </a:p>
          <a:p>
            <a:pPr marL="0" indent="0">
              <a:buNone/>
            </a:pPr>
            <a:endParaRPr lang="en-US" dirty="0"/>
          </a:p>
          <a:p>
            <a:pPr marL="0" indent="0">
              <a:buNone/>
            </a:pPr>
            <a:r>
              <a:rPr lang="en-US" dirty="0"/>
              <a:t>	</a:t>
            </a:r>
          </a:p>
        </p:txBody>
      </p:sp>
      <p:pic>
        <p:nvPicPr>
          <p:cNvPr id="4" name="Picture 3"/>
          <p:cNvPicPr>
            <a:picLocks noChangeAspect="1"/>
          </p:cNvPicPr>
          <p:nvPr/>
        </p:nvPicPr>
        <p:blipFill>
          <a:blip r:embed="rId2"/>
          <a:stretch>
            <a:fillRect/>
          </a:stretch>
        </p:blipFill>
        <p:spPr>
          <a:xfrm>
            <a:off x="2163651" y="3252663"/>
            <a:ext cx="8358387" cy="3457230"/>
          </a:xfrm>
          <a:prstGeom prst="rect">
            <a:avLst/>
          </a:prstGeom>
        </p:spPr>
      </p:pic>
    </p:spTree>
    <p:extLst>
      <p:ext uri="{BB962C8B-B14F-4D97-AF65-F5344CB8AC3E}">
        <p14:creationId xmlns:p14="http://schemas.microsoft.com/office/powerpoint/2010/main" val="597741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0761"/>
            <a:ext cx="9905998" cy="1004551"/>
          </a:xfrm>
        </p:spPr>
        <p:txBody>
          <a:bodyPr/>
          <a:lstStyle/>
          <a:p>
            <a:r>
              <a:rPr lang="en-US" dirty="0" smtClean="0"/>
              <a:t>Continued…</a:t>
            </a:r>
            <a:endParaRPr lang="en-US" dirty="0"/>
          </a:p>
        </p:txBody>
      </p:sp>
      <p:sp>
        <p:nvSpPr>
          <p:cNvPr id="3" name="Content Placeholder 2"/>
          <p:cNvSpPr>
            <a:spLocks noGrp="1"/>
          </p:cNvSpPr>
          <p:nvPr>
            <p:ph idx="1"/>
          </p:nvPr>
        </p:nvSpPr>
        <p:spPr>
          <a:xfrm>
            <a:off x="1141412" y="1339402"/>
            <a:ext cx="9905999" cy="5383369"/>
          </a:xfrm>
        </p:spPr>
        <p:txBody>
          <a:bodyPr/>
          <a:lstStyle/>
          <a:p>
            <a:r>
              <a:rPr lang="en-US" dirty="0"/>
              <a:t>Adjacency Matrix:</a:t>
            </a:r>
          </a:p>
          <a:p>
            <a:pPr marL="0" indent="0">
              <a:buNone/>
            </a:pPr>
            <a:r>
              <a:rPr lang="en-US" dirty="0"/>
              <a:t>	It displays the network matrix once the le has been processed</a:t>
            </a:r>
            <a:r>
              <a:rPr lang="en-US" dirty="0" smtClean="0"/>
              <a:t>.</a:t>
            </a:r>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746361" y="2938194"/>
            <a:ext cx="8788557" cy="2908814"/>
          </a:xfrm>
          <a:prstGeom prst="rect">
            <a:avLst/>
          </a:prstGeom>
        </p:spPr>
      </p:pic>
    </p:spTree>
    <p:extLst>
      <p:ext uri="{BB962C8B-B14F-4D97-AF65-F5344CB8AC3E}">
        <p14:creationId xmlns:p14="http://schemas.microsoft.com/office/powerpoint/2010/main" val="10984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57577"/>
            <a:ext cx="9905998" cy="721217"/>
          </a:xfrm>
        </p:spPr>
        <p:txBody>
          <a:bodyPr/>
          <a:lstStyle/>
          <a:p>
            <a:r>
              <a:rPr lang="en-US" dirty="0" smtClean="0"/>
              <a:t>Continued…</a:t>
            </a:r>
            <a:endParaRPr lang="en-US" dirty="0"/>
          </a:p>
        </p:txBody>
      </p:sp>
      <p:sp>
        <p:nvSpPr>
          <p:cNvPr id="3" name="Content Placeholder 2"/>
          <p:cNvSpPr>
            <a:spLocks noGrp="1"/>
          </p:cNvSpPr>
          <p:nvPr>
            <p:ph idx="1"/>
          </p:nvPr>
        </p:nvSpPr>
        <p:spPr>
          <a:xfrm>
            <a:off x="1141412" y="978794"/>
            <a:ext cx="9905999" cy="5550795"/>
          </a:xfrm>
        </p:spPr>
        <p:txBody>
          <a:bodyPr/>
          <a:lstStyle/>
          <a:p>
            <a:r>
              <a:rPr lang="en-US" dirty="0" smtClean="0"/>
              <a:t>Run Routing:</a:t>
            </a:r>
          </a:p>
          <a:p>
            <a:pPr marL="0" indent="0">
              <a:buNone/>
            </a:pPr>
            <a:r>
              <a:rPr lang="en-US" dirty="0" smtClean="0"/>
              <a:t>	It starts </a:t>
            </a:r>
            <a:r>
              <a:rPr lang="en-US" dirty="0"/>
              <a:t>the routing process on the graph. </a:t>
            </a:r>
            <a:r>
              <a:rPr lang="en-US" dirty="0" smtClean="0"/>
              <a:t>This includes </a:t>
            </a:r>
            <a:r>
              <a:rPr lang="en-US" dirty="0"/>
              <a:t>assigning </a:t>
            </a:r>
            <a:r>
              <a:rPr lang="en-US" dirty="0" smtClean="0"/>
              <a:t>	interfaces </a:t>
            </a:r>
            <a:r>
              <a:rPr lang="en-US" dirty="0"/>
              <a:t>to each outgoing edge of a node, </a:t>
            </a:r>
            <a:r>
              <a:rPr lang="en-US" dirty="0" smtClean="0"/>
              <a:t>running </a:t>
            </a:r>
            <a:r>
              <a:rPr lang="en-US" dirty="0"/>
              <a:t>the Dijkstra's </a:t>
            </a:r>
            <a:r>
              <a:rPr lang="en-US" dirty="0" smtClean="0"/>
              <a:t>	Shortest</a:t>
            </a:r>
            <a:r>
              <a:rPr lang="en-US" dirty="0"/>
              <a:t> </a:t>
            </a:r>
            <a:r>
              <a:rPr lang="en-US" dirty="0" smtClean="0"/>
              <a:t>Path </a:t>
            </a:r>
            <a:r>
              <a:rPr lang="en-US" dirty="0"/>
              <a:t>algorithm and creating a Routing Table for each node</a:t>
            </a:r>
            <a:r>
              <a:rPr lang="en-US" dirty="0" smtClean="0"/>
              <a:t>.</a:t>
            </a:r>
          </a:p>
          <a:p>
            <a:pPr marL="0" indent="0">
              <a:buNone/>
            </a:pPr>
            <a:endParaRPr lang="en-US" dirty="0" smtClean="0"/>
          </a:p>
        </p:txBody>
      </p:sp>
      <p:pic>
        <p:nvPicPr>
          <p:cNvPr id="7" name="Picture 6"/>
          <p:cNvPicPr>
            <a:picLocks noChangeAspect="1"/>
          </p:cNvPicPr>
          <p:nvPr/>
        </p:nvPicPr>
        <p:blipFill>
          <a:blip r:embed="rId2"/>
          <a:stretch>
            <a:fillRect/>
          </a:stretch>
        </p:blipFill>
        <p:spPr>
          <a:xfrm>
            <a:off x="2060418" y="3309601"/>
            <a:ext cx="8277225" cy="2898015"/>
          </a:xfrm>
          <a:prstGeom prst="rect">
            <a:avLst/>
          </a:prstGeom>
        </p:spPr>
      </p:pic>
    </p:spTree>
    <p:extLst>
      <p:ext uri="{BB962C8B-B14F-4D97-AF65-F5344CB8AC3E}">
        <p14:creationId xmlns:p14="http://schemas.microsoft.com/office/powerpoint/2010/main" val="817544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4852"/>
            <a:ext cx="9905998" cy="1365160"/>
          </a:xfrm>
        </p:spPr>
        <p:txBody>
          <a:bodyPr/>
          <a:lstStyle/>
          <a:p>
            <a:r>
              <a:rPr lang="en-US" dirty="0" smtClean="0"/>
              <a:t>Problem Description</a:t>
            </a:r>
            <a:endParaRPr lang="en-US" dirty="0"/>
          </a:p>
        </p:txBody>
      </p:sp>
      <p:sp>
        <p:nvSpPr>
          <p:cNvPr id="3" name="Content Placeholder 2"/>
          <p:cNvSpPr>
            <a:spLocks noGrp="1"/>
          </p:cNvSpPr>
          <p:nvPr>
            <p:ph idx="1"/>
          </p:nvPr>
        </p:nvSpPr>
        <p:spPr>
          <a:xfrm>
            <a:off x="1141412" y="1700012"/>
            <a:ext cx="9905999" cy="4567707"/>
          </a:xfrm>
        </p:spPr>
        <p:txBody>
          <a:bodyPr>
            <a:normAutofit lnSpcReduction="10000"/>
          </a:bodyPr>
          <a:lstStyle/>
          <a:p>
            <a:r>
              <a:rPr lang="en-US" dirty="0" smtClean="0"/>
              <a:t>The network topology is given by matrix, which only gives the cost of link between directly connected routers. </a:t>
            </a:r>
            <a:r>
              <a:rPr lang="en-US" dirty="0" smtClean="0"/>
              <a:t>It only </a:t>
            </a:r>
            <a:r>
              <a:rPr lang="en-US" dirty="0" smtClean="0"/>
              <a:t>has the data about directly connected routers.</a:t>
            </a:r>
          </a:p>
          <a:p>
            <a:r>
              <a:rPr lang="en-US" dirty="0" smtClean="0"/>
              <a:t>In this project, we need to implement Link-State Protocol</a:t>
            </a:r>
            <a:r>
              <a:rPr lang="en-US" dirty="0"/>
              <a:t>, first your program is required to create the state of the links by each router after the input file </a:t>
            </a:r>
            <a:r>
              <a:rPr lang="en-US" dirty="0" smtClean="0"/>
              <a:t>been </a:t>
            </a:r>
            <a:r>
              <a:rPr lang="en-US" dirty="0"/>
              <a:t>loaded. By reading the </a:t>
            </a:r>
            <a:r>
              <a:rPr lang="en-US" dirty="0" smtClean="0"/>
              <a:t>file </a:t>
            </a:r>
            <a:r>
              <a:rPr lang="en-US" dirty="0"/>
              <a:t>a network graph can be determined. A Dijkstra’s algorithm could be applied to find shortest path between two entities: source and destination nodes. Finally, your program should be able to output the connection table of any router, and output the optimal path between any two selected routers.</a:t>
            </a:r>
          </a:p>
        </p:txBody>
      </p:sp>
    </p:spTree>
    <p:extLst>
      <p:ext uri="{BB962C8B-B14F-4D97-AF65-F5344CB8AC3E}">
        <p14:creationId xmlns:p14="http://schemas.microsoft.com/office/powerpoint/2010/main" val="139770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65915"/>
          </a:xfrm>
        </p:spPr>
        <p:txBody>
          <a:bodyPr/>
          <a:lstStyle/>
          <a:p>
            <a:r>
              <a:rPr lang="en-US" dirty="0" smtClean="0"/>
              <a:t>Continued…</a:t>
            </a:r>
            <a:endParaRPr lang="en-US" dirty="0"/>
          </a:p>
        </p:txBody>
      </p:sp>
      <p:sp>
        <p:nvSpPr>
          <p:cNvPr id="3" name="Content Placeholder 2"/>
          <p:cNvSpPr>
            <a:spLocks noGrp="1"/>
          </p:cNvSpPr>
          <p:nvPr>
            <p:ph idx="1"/>
          </p:nvPr>
        </p:nvSpPr>
        <p:spPr>
          <a:xfrm>
            <a:off x="1141412" y="746974"/>
            <a:ext cx="9905999" cy="6111025"/>
          </a:xfrm>
        </p:spPr>
        <p:txBody>
          <a:bodyPr/>
          <a:lstStyle/>
          <a:p>
            <a:r>
              <a:rPr lang="en-US" dirty="0"/>
              <a:t>Visualize Graph:</a:t>
            </a:r>
          </a:p>
          <a:p>
            <a:pPr marL="0" indent="0">
              <a:buNone/>
            </a:pPr>
            <a:r>
              <a:rPr lang="en-US" dirty="0"/>
              <a:t>	It will plot the network in the Plot Widget on the right. One can use the 	toolbar to change orientation or save the graph</a:t>
            </a:r>
            <a:r>
              <a:rPr lang="en-US" dirty="0" smtClean="0"/>
              <a:t>.</a:t>
            </a:r>
          </a:p>
          <a:p>
            <a:pPr marL="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3417584" y="2523253"/>
            <a:ext cx="5086552" cy="3743325"/>
          </a:xfrm>
          <a:prstGeom prst="rect">
            <a:avLst/>
          </a:prstGeom>
        </p:spPr>
      </p:pic>
    </p:spTree>
    <p:extLst>
      <p:ext uri="{BB962C8B-B14F-4D97-AF65-F5344CB8AC3E}">
        <p14:creationId xmlns:p14="http://schemas.microsoft.com/office/powerpoint/2010/main" val="26814726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3032"/>
            <a:ext cx="9905998" cy="850006"/>
          </a:xfrm>
        </p:spPr>
        <p:txBody>
          <a:bodyPr/>
          <a:lstStyle/>
          <a:p>
            <a:r>
              <a:rPr lang="en-US" dirty="0" smtClean="0"/>
              <a:t>Continued…</a:t>
            </a:r>
            <a:endParaRPr lang="en-US" dirty="0"/>
          </a:p>
        </p:txBody>
      </p:sp>
      <p:sp>
        <p:nvSpPr>
          <p:cNvPr id="3" name="Content Placeholder 2"/>
          <p:cNvSpPr>
            <a:spLocks noGrp="1"/>
          </p:cNvSpPr>
          <p:nvPr>
            <p:ph idx="1"/>
          </p:nvPr>
        </p:nvSpPr>
        <p:spPr>
          <a:xfrm>
            <a:off x="1141412" y="953038"/>
            <a:ext cx="9905999" cy="5666703"/>
          </a:xfrm>
        </p:spPr>
        <p:txBody>
          <a:bodyPr>
            <a:normAutofit/>
          </a:bodyPr>
          <a:lstStyle/>
          <a:p>
            <a:r>
              <a:rPr lang="en-US" dirty="0" smtClean="0"/>
              <a:t>Routing Table:</a:t>
            </a:r>
          </a:p>
          <a:p>
            <a:pPr marL="0" indent="0">
              <a:buNone/>
            </a:pPr>
            <a:r>
              <a:rPr lang="en-US" dirty="0" smtClean="0"/>
              <a:t>	This </a:t>
            </a:r>
            <a:r>
              <a:rPr lang="en-US" dirty="0"/>
              <a:t>will let you choose the node for which you wish to view the </a:t>
            </a:r>
            <a:r>
              <a:rPr lang="en-US" dirty="0" smtClean="0"/>
              <a:t>routing 	table</a:t>
            </a:r>
            <a:r>
              <a:rPr lang="en-US" dirty="0"/>
              <a:t>. </a:t>
            </a:r>
            <a:r>
              <a:rPr lang="en-US" dirty="0" smtClean="0"/>
              <a:t>Select </a:t>
            </a:r>
            <a:r>
              <a:rPr lang="en-US" dirty="0"/>
              <a:t>the appropriate node from the Up and Down arrows and </a:t>
            </a:r>
            <a:r>
              <a:rPr lang="en-US" dirty="0" smtClean="0"/>
              <a:t>	click on Submit</a:t>
            </a:r>
            <a:r>
              <a:rPr lang="en-US" dirty="0"/>
              <a:t>. </a:t>
            </a:r>
            <a:r>
              <a:rPr lang="en-US" dirty="0" smtClean="0"/>
              <a:t>The Table </a:t>
            </a:r>
            <a:r>
              <a:rPr lang="en-US" dirty="0"/>
              <a:t>will be displayed on the right side of </a:t>
            </a:r>
            <a:r>
              <a:rPr lang="en-US" dirty="0" smtClean="0"/>
              <a:t>the 	window.</a:t>
            </a:r>
          </a:p>
          <a:p>
            <a:pPr marL="0" indent="0">
              <a:buNone/>
            </a:pPr>
            <a:endParaRPr lang="en-US" dirty="0" smtClean="0"/>
          </a:p>
        </p:txBody>
      </p:sp>
      <p:pic>
        <p:nvPicPr>
          <p:cNvPr id="9" name="Picture 8"/>
          <p:cNvPicPr>
            <a:picLocks noChangeAspect="1"/>
          </p:cNvPicPr>
          <p:nvPr/>
        </p:nvPicPr>
        <p:blipFill>
          <a:blip r:embed="rId2"/>
          <a:stretch>
            <a:fillRect/>
          </a:stretch>
        </p:blipFill>
        <p:spPr>
          <a:xfrm>
            <a:off x="2827704" y="3507748"/>
            <a:ext cx="6533413" cy="999857"/>
          </a:xfrm>
          <a:prstGeom prst="rect">
            <a:avLst/>
          </a:prstGeom>
        </p:spPr>
      </p:pic>
      <p:pic>
        <p:nvPicPr>
          <p:cNvPr id="10" name="Picture 9"/>
          <p:cNvPicPr>
            <a:picLocks noChangeAspect="1"/>
          </p:cNvPicPr>
          <p:nvPr/>
        </p:nvPicPr>
        <p:blipFill>
          <a:blip r:embed="rId3"/>
          <a:stretch>
            <a:fillRect/>
          </a:stretch>
        </p:blipFill>
        <p:spPr>
          <a:xfrm>
            <a:off x="4623166" y="4960914"/>
            <a:ext cx="2942488" cy="1231275"/>
          </a:xfrm>
          <a:prstGeom prst="rect">
            <a:avLst/>
          </a:prstGeom>
        </p:spPr>
      </p:pic>
    </p:spTree>
    <p:extLst>
      <p:ext uri="{BB962C8B-B14F-4D97-AF65-F5344CB8AC3E}">
        <p14:creationId xmlns:p14="http://schemas.microsoft.com/office/powerpoint/2010/main" val="2411304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2522"/>
            <a:ext cx="9905998" cy="848139"/>
          </a:xfrm>
        </p:spPr>
        <p:txBody>
          <a:bodyPr/>
          <a:lstStyle/>
          <a:p>
            <a:r>
              <a:rPr lang="en-US" dirty="0" smtClean="0"/>
              <a:t>Continued…</a:t>
            </a:r>
            <a:endParaRPr lang="en-US" dirty="0"/>
          </a:p>
        </p:txBody>
      </p:sp>
      <p:sp>
        <p:nvSpPr>
          <p:cNvPr id="3" name="Content Placeholder 2"/>
          <p:cNvSpPr>
            <a:spLocks noGrp="1"/>
          </p:cNvSpPr>
          <p:nvPr>
            <p:ph idx="1"/>
          </p:nvPr>
        </p:nvSpPr>
        <p:spPr>
          <a:xfrm>
            <a:off x="1141412" y="848138"/>
            <a:ext cx="9905999" cy="5870713"/>
          </a:xfrm>
        </p:spPr>
        <p:txBody>
          <a:bodyPr/>
          <a:lstStyle/>
          <a:p>
            <a:r>
              <a:rPr lang="en-US" dirty="0"/>
              <a:t>Shortest Path:</a:t>
            </a:r>
          </a:p>
          <a:p>
            <a:pPr marL="0" indent="0">
              <a:buNone/>
            </a:pPr>
            <a:r>
              <a:rPr lang="en-US" dirty="0"/>
              <a:t>	This lets you choose the source and destination nodes for whom you want 	the shortest path displayed. Click on Single Shortest Path to display 	the shortest path and distance or click on All Shortest Paths to display 	multiple shortest paths and distances (if available). Both the outputs are 	displayed on the right side of the window.</a:t>
            </a:r>
          </a:p>
          <a:p>
            <a:endParaRPr lang="en-US" dirty="0"/>
          </a:p>
        </p:txBody>
      </p:sp>
      <p:pic>
        <p:nvPicPr>
          <p:cNvPr id="7" name="Picture 6"/>
          <p:cNvPicPr>
            <a:picLocks noChangeAspect="1"/>
          </p:cNvPicPr>
          <p:nvPr/>
        </p:nvPicPr>
        <p:blipFill>
          <a:blip r:embed="rId2"/>
          <a:stretch>
            <a:fillRect/>
          </a:stretch>
        </p:blipFill>
        <p:spPr>
          <a:xfrm>
            <a:off x="1685723" y="3783493"/>
            <a:ext cx="8562975" cy="1123357"/>
          </a:xfrm>
          <a:prstGeom prst="rect">
            <a:avLst/>
          </a:prstGeom>
        </p:spPr>
      </p:pic>
      <p:pic>
        <p:nvPicPr>
          <p:cNvPr id="8" name="Picture 7"/>
          <p:cNvPicPr>
            <a:picLocks noChangeAspect="1"/>
          </p:cNvPicPr>
          <p:nvPr/>
        </p:nvPicPr>
        <p:blipFill>
          <a:blip r:embed="rId3"/>
          <a:stretch>
            <a:fillRect/>
          </a:stretch>
        </p:blipFill>
        <p:spPr>
          <a:xfrm>
            <a:off x="4317663" y="5207544"/>
            <a:ext cx="3733800" cy="1236371"/>
          </a:xfrm>
          <a:prstGeom prst="rect">
            <a:avLst/>
          </a:prstGeom>
        </p:spPr>
      </p:pic>
    </p:spTree>
    <p:extLst>
      <p:ext uri="{BB962C8B-B14F-4D97-AF65-F5344CB8AC3E}">
        <p14:creationId xmlns:p14="http://schemas.microsoft.com/office/powerpoint/2010/main" val="2066769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811369"/>
          </a:xfrm>
        </p:spPr>
        <p:txBody>
          <a:bodyPr/>
          <a:lstStyle/>
          <a:p>
            <a:r>
              <a:rPr lang="en-US" dirty="0" smtClean="0"/>
              <a:t>Continued…</a:t>
            </a:r>
            <a:endParaRPr lang="en-US" dirty="0"/>
          </a:p>
        </p:txBody>
      </p:sp>
      <p:sp>
        <p:nvSpPr>
          <p:cNvPr id="3" name="Content Placeholder 2"/>
          <p:cNvSpPr>
            <a:spLocks noGrp="1"/>
          </p:cNvSpPr>
          <p:nvPr>
            <p:ph idx="1"/>
          </p:nvPr>
        </p:nvSpPr>
        <p:spPr>
          <a:xfrm>
            <a:off x="1141412" y="643944"/>
            <a:ext cx="9905999" cy="6065950"/>
          </a:xfrm>
        </p:spPr>
        <p:txBody>
          <a:bodyPr>
            <a:normAutofit/>
          </a:bodyPr>
          <a:lstStyle/>
          <a:p>
            <a:r>
              <a:rPr lang="en-US" dirty="0" smtClean="0"/>
              <a:t>Add/Modify Weight:</a:t>
            </a:r>
          </a:p>
          <a:p>
            <a:pPr marL="0" indent="0">
              <a:buNone/>
            </a:pPr>
            <a:r>
              <a:rPr lang="en-US" dirty="0" smtClean="0"/>
              <a:t>	This </a:t>
            </a:r>
            <a:r>
              <a:rPr lang="en-US" dirty="0"/>
              <a:t>lets you modify the weight between the start and end </a:t>
            </a:r>
            <a:r>
              <a:rPr lang="en-US" dirty="0" smtClean="0"/>
              <a:t>node. If </a:t>
            </a:r>
            <a:r>
              <a:rPr lang="en-US" dirty="0"/>
              <a:t>an </a:t>
            </a:r>
            <a:r>
              <a:rPr lang="en-US" dirty="0" smtClean="0"/>
              <a:t>	edge </a:t>
            </a:r>
            <a:r>
              <a:rPr lang="en-US" dirty="0"/>
              <a:t>already exists then it is </a:t>
            </a:r>
            <a:r>
              <a:rPr lang="en-US" dirty="0" smtClean="0"/>
              <a:t>modified </a:t>
            </a:r>
            <a:r>
              <a:rPr lang="en-US" dirty="0"/>
              <a:t>otherwise a new edge is </a:t>
            </a:r>
            <a:r>
              <a:rPr lang="en-US" dirty="0" smtClean="0"/>
              <a:t>added. 	Click </a:t>
            </a:r>
            <a:r>
              <a:rPr lang="en-US" dirty="0"/>
              <a:t>on </a:t>
            </a:r>
            <a:r>
              <a:rPr lang="en-US" dirty="0" smtClean="0"/>
              <a:t>Submit to </a:t>
            </a:r>
            <a:r>
              <a:rPr lang="en-US" dirty="0"/>
              <a:t>apply changes</a:t>
            </a:r>
            <a:r>
              <a:rPr lang="en-US" dirty="0" smtClean="0"/>
              <a:t>.</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1789111" y="2627290"/>
            <a:ext cx="8610600" cy="1015553"/>
          </a:xfrm>
          <a:prstGeom prst="rect">
            <a:avLst/>
          </a:prstGeom>
        </p:spPr>
      </p:pic>
      <p:pic>
        <p:nvPicPr>
          <p:cNvPr id="5" name="Picture 4"/>
          <p:cNvPicPr>
            <a:picLocks noChangeAspect="1"/>
          </p:cNvPicPr>
          <p:nvPr/>
        </p:nvPicPr>
        <p:blipFill>
          <a:blip r:embed="rId3"/>
          <a:stretch>
            <a:fillRect/>
          </a:stretch>
        </p:blipFill>
        <p:spPr>
          <a:xfrm>
            <a:off x="4046882" y="3676919"/>
            <a:ext cx="4095058" cy="3067050"/>
          </a:xfrm>
          <a:prstGeom prst="rect">
            <a:avLst/>
          </a:prstGeom>
        </p:spPr>
      </p:pic>
    </p:spTree>
    <p:extLst>
      <p:ext uri="{BB962C8B-B14F-4D97-AF65-F5344CB8AC3E}">
        <p14:creationId xmlns:p14="http://schemas.microsoft.com/office/powerpoint/2010/main" val="3413632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3031"/>
            <a:ext cx="9905998" cy="963767"/>
          </a:xfrm>
        </p:spPr>
        <p:txBody>
          <a:bodyPr/>
          <a:lstStyle/>
          <a:p>
            <a:r>
              <a:rPr lang="en-US" dirty="0" smtClean="0"/>
              <a:t>Continued…</a:t>
            </a:r>
            <a:endParaRPr lang="en-US" dirty="0"/>
          </a:p>
        </p:txBody>
      </p:sp>
      <p:sp>
        <p:nvSpPr>
          <p:cNvPr id="3" name="Content Placeholder 2"/>
          <p:cNvSpPr>
            <a:spLocks noGrp="1"/>
          </p:cNvSpPr>
          <p:nvPr>
            <p:ph idx="1"/>
          </p:nvPr>
        </p:nvSpPr>
        <p:spPr>
          <a:xfrm>
            <a:off x="1141412" y="824248"/>
            <a:ext cx="9905999" cy="5821251"/>
          </a:xfrm>
        </p:spPr>
        <p:txBody>
          <a:bodyPr/>
          <a:lstStyle/>
          <a:p>
            <a:r>
              <a:rPr lang="en-US" dirty="0"/>
              <a:t>Delete Weight:</a:t>
            </a:r>
          </a:p>
          <a:p>
            <a:pPr marL="0" indent="0">
              <a:buNone/>
            </a:pPr>
            <a:r>
              <a:rPr lang="en-US" dirty="0"/>
              <a:t>	This lets you delete an edge between the start and end node. Click of 	Submit to apply changes.</a:t>
            </a:r>
          </a:p>
          <a:p>
            <a:endParaRPr lang="en-US" dirty="0"/>
          </a:p>
        </p:txBody>
      </p:sp>
      <p:pic>
        <p:nvPicPr>
          <p:cNvPr id="4" name="Picture 3"/>
          <p:cNvPicPr>
            <a:picLocks noChangeAspect="1"/>
          </p:cNvPicPr>
          <p:nvPr/>
        </p:nvPicPr>
        <p:blipFill>
          <a:blip r:embed="rId2"/>
          <a:stretch>
            <a:fillRect/>
          </a:stretch>
        </p:blipFill>
        <p:spPr>
          <a:xfrm>
            <a:off x="2679697" y="2383597"/>
            <a:ext cx="6829425" cy="828675"/>
          </a:xfrm>
          <a:prstGeom prst="rect">
            <a:avLst/>
          </a:prstGeom>
        </p:spPr>
      </p:pic>
      <p:pic>
        <p:nvPicPr>
          <p:cNvPr id="5" name="Picture 4"/>
          <p:cNvPicPr>
            <a:picLocks noChangeAspect="1"/>
          </p:cNvPicPr>
          <p:nvPr/>
        </p:nvPicPr>
        <p:blipFill>
          <a:blip r:embed="rId3"/>
          <a:stretch>
            <a:fillRect/>
          </a:stretch>
        </p:blipFill>
        <p:spPr>
          <a:xfrm>
            <a:off x="4073340" y="3315303"/>
            <a:ext cx="4042137" cy="3330196"/>
          </a:xfrm>
          <a:prstGeom prst="rect">
            <a:avLst/>
          </a:prstGeom>
        </p:spPr>
      </p:pic>
    </p:spTree>
    <p:extLst>
      <p:ext uri="{BB962C8B-B14F-4D97-AF65-F5344CB8AC3E}">
        <p14:creationId xmlns:p14="http://schemas.microsoft.com/office/powerpoint/2010/main" val="3936062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0152"/>
            <a:ext cx="9905998" cy="579549"/>
          </a:xfrm>
        </p:spPr>
        <p:txBody>
          <a:bodyPr>
            <a:normAutofit fontScale="90000"/>
          </a:bodyPr>
          <a:lstStyle/>
          <a:p>
            <a:r>
              <a:rPr lang="en-US" dirty="0" smtClean="0"/>
              <a:t>Continued…</a:t>
            </a:r>
            <a:endParaRPr lang="en-US" dirty="0"/>
          </a:p>
        </p:txBody>
      </p:sp>
      <p:sp>
        <p:nvSpPr>
          <p:cNvPr id="3" name="Content Placeholder 2"/>
          <p:cNvSpPr>
            <a:spLocks noGrp="1"/>
          </p:cNvSpPr>
          <p:nvPr>
            <p:ph idx="1"/>
          </p:nvPr>
        </p:nvSpPr>
        <p:spPr>
          <a:xfrm>
            <a:off x="1141412" y="669701"/>
            <a:ext cx="9905999" cy="6078827"/>
          </a:xfrm>
        </p:spPr>
        <p:txBody>
          <a:bodyPr>
            <a:normAutofit/>
          </a:bodyPr>
          <a:lstStyle/>
          <a:p>
            <a:r>
              <a:rPr lang="en-US" dirty="0" smtClean="0"/>
              <a:t>Add Node:</a:t>
            </a:r>
          </a:p>
          <a:p>
            <a:pPr marL="0" indent="0">
              <a:buNone/>
            </a:pPr>
            <a:r>
              <a:rPr lang="en-US" dirty="0" smtClean="0"/>
              <a:t>	This will add </a:t>
            </a:r>
            <a:r>
              <a:rPr lang="en-US" dirty="0"/>
              <a:t>a new node to the network. The name of the node </a:t>
            </a:r>
            <a:r>
              <a:rPr lang="en-US" dirty="0" smtClean="0"/>
              <a:t>is 	automatically </a:t>
            </a:r>
            <a:r>
              <a:rPr lang="en-US" dirty="0"/>
              <a:t>assigned as the next alphabet in sequence. This </a:t>
            </a:r>
            <a:r>
              <a:rPr lang="en-US" dirty="0" smtClean="0"/>
              <a:t>outputs 	which </a:t>
            </a:r>
            <a:r>
              <a:rPr lang="en-US" dirty="0"/>
              <a:t>node has </a:t>
            </a:r>
            <a:r>
              <a:rPr lang="en-US" dirty="0" smtClean="0"/>
              <a:t>been added.</a:t>
            </a:r>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4787900" y="2683098"/>
            <a:ext cx="2486025" cy="562377"/>
          </a:xfrm>
          <a:prstGeom prst="rect">
            <a:avLst/>
          </a:prstGeom>
        </p:spPr>
      </p:pic>
      <p:pic>
        <p:nvPicPr>
          <p:cNvPr id="5" name="Picture 4"/>
          <p:cNvPicPr>
            <a:picLocks noChangeAspect="1"/>
          </p:cNvPicPr>
          <p:nvPr/>
        </p:nvPicPr>
        <p:blipFill>
          <a:blip r:embed="rId3"/>
          <a:stretch>
            <a:fillRect/>
          </a:stretch>
        </p:blipFill>
        <p:spPr>
          <a:xfrm>
            <a:off x="3983807" y="3473001"/>
            <a:ext cx="4221208" cy="3275527"/>
          </a:xfrm>
          <a:prstGeom prst="rect">
            <a:avLst/>
          </a:prstGeom>
        </p:spPr>
      </p:pic>
    </p:spTree>
    <p:extLst>
      <p:ext uri="{BB962C8B-B14F-4D97-AF65-F5344CB8AC3E}">
        <p14:creationId xmlns:p14="http://schemas.microsoft.com/office/powerpoint/2010/main" val="5715953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63512"/>
            <a:ext cx="9905998" cy="699374"/>
          </a:xfrm>
        </p:spPr>
        <p:txBody>
          <a:bodyPr/>
          <a:lstStyle/>
          <a:p>
            <a:r>
              <a:rPr lang="en-US" dirty="0" smtClean="0"/>
              <a:t>Continued…</a:t>
            </a:r>
            <a:endParaRPr lang="en-US" dirty="0"/>
          </a:p>
        </p:txBody>
      </p:sp>
      <p:sp>
        <p:nvSpPr>
          <p:cNvPr id="3" name="Content Placeholder 2"/>
          <p:cNvSpPr>
            <a:spLocks noGrp="1"/>
          </p:cNvSpPr>
          <p:nvPr>
            <p:ph idx="1"/>
          </p:nvPr>
        </p:nvSpPr>
        <p:spPr>
          <a:xfrm>
            <a:off x="1141412" y="759854"/>
            <a:ext cx="9905999" cy="5988676"/>
          </a:xfrm>
        </p:spPr>
        <p:txBody>
          <a:bodyPr/>
          <a:lstStyle/>
          <a:p>
            <a:r>
              <a:rPr lang="en-US" dirty="0"/>
              <a:t>Delete Node:</a:t>
            </a:r>
          </a:p>
          <a:p>
            <a:pPr marL="0" indent="0">
              <a:buNone/>
            </a:pPr>
            <a:r>
              <a:rPr lang="en-US" dirty="0"/>
              <a:t>	This lets you delete a particular node you selected. Click on Submit to 	apply changes.</a:t>
            </a:r>
          </a:p>
          <a:p>
            <a:endParaRPr lang="en-US" dirty="0"/>
          </a:p>
        </p:txBody>
      </p:sp>
      <p:pic>
        <p:nvPicPr>
          <p:cNvPr id="4" name="Picture 3"/>
          <p:cNvPicPr>
            <a:picLocks noChangeAspect="1"/>
          </p:cNvPicPr>
          <p:nvPr/>
        </p:nvPicPr>
        <p:blipFill>
          <a:blip r:embed="rId2"/>
          <a:stretch>
            <a:fillRect/>
          </a:stretch>
        </p:blipFill>
        <p:spPr>
          <a:xfrm>
            <a:off x="3154586" y="2279806"/>
            <a:ext cx="5267458" cy="701105"/>
          </a:xfrm>
          <a:prstGeom prst="rect">
            <a:avLst/>
          </a:prstGeom>
        </p:spPr>
      </p:pic>
      <p:pic>
        <p:nvPicPr>
          <p:cNvPr id="5" name="Picture 4"/>
          <p:cNvPicPr>
            <a:picLocks noChangeAspect="1"/>
          </p:cNvPicPr>
          <p:nvPr/>
        </p:nvPicPr>
        <p:blipFill>
          <a:blip r:embed="rId3"/>
          <a:stretch>
            <a:fillRect/>
          </a:stretch>
        </p:blipFill>
        <p:spPr>
          <a:xfrm>
            <a:off x="3334889" y="3091359"/>
            <a:ext cx="4906851" cy="3546722"/>
          </a:xfrm>
          <a:prstGeom prst="rect">
            <a:avLst/>
          </a:prstGeom>
        </p:spPr>
      </p:pic>
    </p:spTree>
    <p:extLst>
      <p:ext uri="{BB962C8B-B14F-4D97-AF65-F5344CB8AC3E}">
        <p14:creationId xmlns:p14="http://schemas.microsoft.com/office/powerpoint/2010/main" val="1144564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1136"/>
            <a:ext cx="9905998" cy="869325"/>
          </a:xfrm>
        </p:spPr>
        <p:txBody>
          <a:bodyPr/>
          <a:lstStyle/>
          <a:p>
            <a:r>
              <a:rPr lang="en-US" dirty="0" smtClean="0"/>
              <a:t>Continued…</a:t>
            </a:r>
            <a:endParaRPr lang="en-US" dirty="0"/>
          </a:p>
        </p:txBody>
      </p:sp>
      <p:sp>
        <p:nvSpPr>
          <p:cNvPr id="3" name="Content Placeholder 2"/>
          <p:cNvSpPr>
            <a:spLocks noGrp="1"/>
          </p:cNvSpPr>
          <p:nvPr>
            <p:ph idx="1"/>
          </p:nvPr>
        </p:nvSpPr>
        <p:spPr>
          <a:xfrm>
            <a:off x="1141412" y="1120462"/>
            <a:ext cx="9905999" cy="5486400"/>
          </a:xfrm>
        </p:spPr>
        <p:txBody>
          <a:bodyPr/>
          <a:lstStyle/>
          <a:p>
            <a:r>
              <a:rPr lang="en-US" dirty="0"/>
              <a:t>Recover Graph:</a:t>
            </a:r>
          </a:p>
          <a:p>
            <a:pPr marL="0" indent="0">
              <a:buNone/>
            </a:pPr>
            <a:r>
              <a:rPr lang="en-US" dirty="0"/>
              <a:t>	This will add back all the nodes that had been previously deleted.</a:t>
            </a:r>
          </a:p>
          <a:p>
            <a:endParaRPr lang="en-US" dirty="0"/>
          </a:p>
        </p:txBody>
      </p:sp>
      <p:pic>
        <p:nvPicPr>
          <p:cNvPr id="4" name="Picture 3"/>
          <p:cNvPicPr>
            <a:picLocks noChangeAspect="1"/>
          </p:cNvPicPr>
          <p:nvPr/>
        </p:nvPicPr>
        <p:blipFill>
          <a:blip r:embed="rId2"/>
          <a:stretch>
            <a:fillRect/>
          </a:stretch>
        </p:blipFill>
        <p:spPr>
          <a:xfrm>
            <a:off x="5066391" y="2222478"/>
            <a:ext cx="2056038" cy="752542"/>
          </a:xfrm>
          <a:prstGeom prst="rect">
            <a:avLst/>
          </a:prstGeom>
        </p:spPr>
      </p:pic>
      <p:pic>
        <p:nvPicPr>
          <p:cNvPr id="5" name="Picture 4"/>
          <p:cNvPicPr>
            <a:picLocks noChangeAspect="1"/>
          </p:cNvPicPr>
          <p:nvPr/>
        </p:nvPicPr>
        <p:blipFill>
          <a:blip r:embed="rId3"/>
          <a:stretch>
            <a:fillRect/>
          </a:stretch>
        </p:blipFill>
        <p:spPr>
          <a:xfrm>
            <a:off x="3746497" y="3129566"/>
            <a:ext cx="4695825" cy="3624062"/>
          </a:xfrm>
          <a:prstGeom prst="rect">
            <a:avLst/>
          </a:prstGeom>
        </p:spPr>
      </p:pic>
    </p:spTree>
    <p:extLst>
      <p:ext uri="{BB962C8B-B14F-4D97-AF65-F5344CB8AC3E}">
        <p14:creationId xmlns:p14="http://schemas.microsoft.com/office/powerpoint/2010/main" val="2419752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a:t>Quit:</a:t>
            </a:r>
          </a:p>
          <a:p>
            <a:pPr marL="0" indent="0">
              <a:buNone/>
            </a:pPr>
            <a:r>
              <a:rPr lang="en-US" dirty="0"/>
              <a:t>	It will close the program. Alternatively, one can use the standard close 	button 	on the top right corner.</a:t>
            </a:r>
          </a:p>
          <a:p>
            <a:endParaRPr lang="en-US" dirty="0"/>
          </a:p>
        </p:txBody>
      </p:sp>
      <p:pic>
        <p:nvPicPr>
          <p:cNvPr id="4" name="Picture 3"/>
          <p:cNvPicPr>
            <a:picLocks noChangeAspect="1"/>
          </p:cNvPicPr>
          <p:nvPr/>
        </p:nvPicPr>
        <p:blipFill>
          <a:blip r:embed="rId2"/>
          <a:stretch>
            <a:fillRect/>
          </a:stretch>
        </p:blipFill>
        <p:spPr>
          <a:xfrm>
            <a:off x="5358487" y="4020344"/>
            <a:ext cx="1471847" cy="767405"/>
          </a:xfrm>
          <a:prstGeom prst="rect">
            <a:avLst/>
          </a:prstGeom>
        </p:spPr>
      </p:pic>
    </p:spTree>
    <p:extLst>
      <p:ext uri="{BB962C8B-B14F-4D97-AF65-F5344CB8AC3E}">
        <p14:creationId xmlns:p14="http://schemas.microsoft.com/office/powerpoint/2010/main" val="307765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u="sng" dirty="0" smtClean="0"/>
              <a:t>http://www.tutorialspoint.com/python/python_gui_programming.htm</a:t>
            </a:r>
          </a:p>
          <a:p>
            <a:r>
              <a:rPr lang="en-US" u="sng" dirty="0"/>
              <a:t>https://en.wikipedia.org </a:t>
            </a:r>
          </a:p>
          <a:p>
            <a:r>
              <a:rPr lang="en-US" dirty="0" smtClean="0"/>
              <a:t>Computer </a:t>
            </a:r>
            <a:r>
              <a:rPr lang="en-US" dirty="0"/>
              <a:t>Networking A top-Down Approach by Kurose </a:t>
            </a:r>
            <a:r>
              <a:rPr lang="en-US" dirty="0" smtClean="0"/>
              <a:t>Ross</a:t>
            </a:r>
          </a:p>
          <a:p>
            <a:r>
              <a:rPr lang="en-US" dirty="0" smtClean="0"/>
              <a:t>CS542 </a:t>
            </a:r>
            <a:r>
              <a:rPr lang="en-US" dirty="0"/>
              <a:t>Project </a:t>
            </a:r>
            <a:r>
              <a:rPr lang="en-US" dirty="0" smtClean="0"/>
              <a:t>2016F.pdf</a:t>
            </a:r>
            <a:endParaRPr lang="en-US" dirty="0"/>
          </a:p>
          <a:p>
            <a:endParaRPr lang="en-US" dirty="0"/>
          </a:p>
        </p:txBody>
      </p:sp>
    </p:spTree>
    <p:extLst>
      <p:ext uri="{BB962C8B-B14F-4D97-AF65-F5344CB8AC3E}">
        <p14:creationId xmlns:p14="http://schemas.microsoft.com/office/powerpoint/2010/main" val="4119973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4546"/>
            <a:ext cx="9905998" cy="927279"/>
          </a:xfrm>
        </p:spPr>
        <p:txBody>
          <a:bodyPr/>
          <a:lstStyle/>
          <a:p>
            <a:r>
              <a:rPr lang="en-US" dirty="0" smtClean="0"/>
              <a:t>Workload Distribution</a:t>
            </a:r>
            <a:endParaRPr lang="en-US" dirty="0"/>
          </a:p>
        </p:txBody>
      </p:sp>
      <p:sp>
        <p:nvSpPr>
          <p:cNvPr id="3" name="Content Placeholder 2"/>
          <p:cNvSpPr>
            <a:spLocks noGrp="1"/>
          </p:cNvSpPr>
          <p:nvPr>
            <p:ph idx="1"/>
          </p:nvPr>
        </p:nvSpPr>
        <p:spPr>
          <a:xfrm>
            <a:off x="1141412" y="901520"/>
            <a:ext cx="9905999" cy="5821252"/>
          </a:xfrm>
        </p:spPr>
        <p:txBody>
          <a:bodyPr>
            <a:normAutofit/>
          </a:bodyPr>
          <a:lstStyle/>
          <a:p>
            <a:r>
              <a:rPr lang="en-US" b="1" dirty="0" err="1"/>
              <a:t>Rudra</a:t>
            </a:r>
            <a:r>
              <a:rPr lang="en-US" b="1" dirty="0"/>
              <a:t>, </a:t>
            </a:r>
            <a:r>
              <a:rPr lang="en-US" b="1" dirty="0" err="1"/>
              <a:t>Ronit</a:t>
            </a:r>
            <a:r>
              <a:rPr lang="en-US" b="1" dirty="0"/>
              <a:t> </a:t>
            </a:r>
            <a:r>
              <a:rPr lang="en-US" dirty="0"/>
              <a:t>: </a:t>
            </a:r>
            <a:endParaRPr lang="en-US" dirty="0" smtClean="0"/>
          </a:p>
          <a:p>
            <a:pPr marL="0" indent="0">
              <a:buNone/>
            </a:pPr>
            <a:r>
              <a:rPr lang="en-US" dirty="0"/>
              <a:t>	</a:t>
            </a:r>
            <a:r>
              <a:rPr lang="en-US" dirty="0" smtClean="0"/>
              <a:t>Responsible </a:t>
            </a:r>
            <a:r>
              <a:rPr lang="en-US" dirty="0"/>
              <a:t>for the entire back-end design and debugging of </a:t>
            </a:r>
            <a:r>
              <a:rPr lang="en-US" dirty="0" smtClean="0"/>
              <a:t>front-end 	and </a:t>
            </a:r>
            <a:r>
              <a:rPr lang="en-US" dirty="0"/>
              <a:t>back-end </a:t>
            </a:r>
            <a:r>
              <a:rPr lang="en-US" dirty="0" smtClean="0"/>
              <a:t>	code</a:t>
            </a:r>
            <a:r>
              <a:rPr lang="en-US" dirty="0"/>
              <a:t>. Also responsible for generating </a:t>
            </a:r>
            <a:r>
              <a:rPr lang="en-US" dirty="0" smtClean="0"/>
              <a:t>executable 	packages </a:t>
            </a:r>
            <a:r>
              <a:rPr lang="en-US" dirty="0"/>
              <a:t>for both Linux </a:t>
            </a:r>
            <a:r>
              <a:rPr lang="en-US" dirty="0" smtClean="0"/>
              <a:t>and Windows </a:t>
            </a:r>
            <a:r>
              <a:rPr lang="en-US" dirty="0"/>
              <a:t>operating systems.</a:t>
            </a:r>
          </a:p>
          <a:p>
            <a:pPr lvl="1"/>
            <a:r>
              <a:rPr lang="en-US" dirty="0" smtClean="0"/>
              <a:t>Wrote </a:t>
            </a:r>
            <a:r>
              <a:rPr lang="en-US" dirty="0"/>
              <a:t>Python Code for performing read operations; graph formation from data; </a:t>
            </a:r>
            <a:r>
              <a:rPr lang="en-US" dirty="0" smtClean="0"/>
              <a:t>visualization</a:t>
            </a:r>
            <a:r>
              <a:rPr lang="en-US" dirty="0"/>
              <a:t>; routing algorithm (Dijkstra's Shortest Path); edge </a:t>
            </a:r>
            <a:r>
              <a:rPr lang="en-US" dirty="0" err="1"/>
              <a:t>modication</a:t>
            </a:r>
            <a:r>
              <a:rPr lang="en-US" dirty="0"/>
              <a:t>; routing </a:t>
            </a:r>
            <a:r>
              <a:rPr lang="en-US" dirty="0" smtClean="0"/>
              <a:t>table formation</a:t>
            </a:r>
            <a:r>
              <a:rPr lang="en-US" dirty="0"/>
              <a:t>; node addition; deletion and recovery.</a:t>
            </a:r>
          </a:p>
          <a:p>
            <a:pPr lvl="1"/>
            <a:r>
              <a:rPr lang="en-US" dirty="0" smtClean="0"/>
              <a:t>Generated </a:t>
            </a:r>
            <a:r>
              <a:rPr lang="en-US" dirty="0"/>
              <a:t>standalone executable les for Linux using </a:t>
            </a:r>
            <a:r>
              <a:rPr lang="en-US" dirty="0" err="1"/>
              <a:t>Pyinstaller</a:t>
            </a:r>
            <a:r>
              <a:rPr lang="en-US" dirty="0"/>
              <a:t> and for Windows </a:t>
            </a:r>
            <a:r>
              <a:rPr lang="en-US" dirty="0" smtClean="0"/>
              <a:t>using CX-Freeze</a:t>
            </a:r>
            <a:r>
              <a:rPr lang="en-US" dirty="0"/>
              <a:t>.</a:t>
            </a:r>
          </a:p>
          <a:p>
            <a:pPr lvl="1"/>
            <a:r>
              <a:rPr lang="en-US" dirty="0" smtClean="0"/>
              <a:t>Debugged </a:t>
            </a:r>
            <a:r>
              <a:rPr lang="en-US" dirty="0"/>
              <a:t>back-end code over multiple revisions to ensure compatibility with front-end</a:t>
            </a:r>
          </a:p>
          <a:p>
            <a:pPr lvl="1"/>
            <a:r>
              <a:rPr lang="en-US" dirty="0"/>
              <a:t>GUI in response to testing.</a:t>
            </a:r>
          </a:p>
          <a:p>
            <a:pPr lvl="1"/>
            <a:r>
              <a:rPr lang="en-US" dirty="0" smtClean="0"/>
              <a:t>Helped </a:t>
            </a:r>
            <a:r>
              <a:rPr lang="en-US" dirty="0"/>
              <a:t>in design of GUI</a:t>
            </a:r>
            <a:r>
              <a:rPr lang="en-US" dirty="0" smtClean="0"/>
              <a:t>.</a:t>
            </a:r>
          </a:p>
          <a:p>
            <a:pPr lvl="1"/>
            <a:r>
              <a:rPr lang="en-US" dirty="0" smtClean="0"/>
              <a:t>Front-end/back-end </a:t>
            </a:r>
            <a:r>
              <a:rPr lang="en-US" dirty="0"/>
              <a:t>interfacing by </a:t>
            </a:r>
            <a:r>
              <a:rPr lang="en-US" dirty="0" err="1"/>
              <a:t>modication</a:t>
            </a:r>
            <a:r>
              <a:rPr lang="en-US" dirty="0"/>
              <a:t> of back-end functional code.</a:t>
            </a:r>
            <a:endParaRPr lang="en-US" dirty="0"/>
          </a:p>
          <a:p>
            <a:pPr lvl="1"/>
            <a:endParaRPr lang="en-US" dirty="0"/>
          </a:p>
        </p:txBody>
      </p:sp>
    </p:spTree>
    <p:extLst>
      <p:ext uri="{BB962C8B-B14F-4D97-AF65-F5344CB8AC3E}">
        <p14:creationId xmlns:p14="http://schemas.microsoft.com/office/powerpoint/2010/main" val="4188044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t>Thank You</a:t>
            </a:r>
            <a:endParaRPr lang="en-US" sz="5400" dirty="0"/>
          </a:p>
        </p:txBody>
      </p:sp>
      <p:sp>
        <p:nvSpPr>
          <p:cNvPr id="3" name="Subtitle 2"/>
          <p:cNvSpPr>
            <a:spLocks noGrp="1"/>
          </p:cNvSpPr>
          <p:nvPr>
            <p:ph type="subTitle" idx="1"/>
          </p:nvPr>
        </p:nvSpPr>
        <p:spPr/>
        <p:txBody>
          <a:bodyPr>
            <a:normAutofit/>
          </a:bodyPr>
          <a:lstStyle/>
          <a:p>
            <a:pPr algn="ctr"/>
            <a:r>
              <a:rPr lang="en-US" sz="3600" dirty="0" smtClean="0"/>
              <a:t>Any </a:t>
            </a:r>
            <a:r>
              <a:rPr lang="en-US" sz="3600" dirty="0" smtClean="0"/>
              <a:t>Questions ? ?</a:t>
            </a:r>
            <a:endParaRPr lang="en-US" sz="3600" dirty="0"/>
          </a:p>
        </p:txBody>
      </p:sp>
    </p:spTree>
    <p:extLst>
      <p:ext uri="{BB962C8B-B14F-4D97-AF65-F5344CB8AC3E}">
        <p14:creationId xmlns:p14="http://schemas.microsoft.com/office/powerpoint/2010/main" val="1159355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8790"/>
            <a:ext cx="9905998" cy="1352280"/>
          </a:xfrm>
        </p:spPr>
        <p:txBody>
          <a:bodyPr/>
          <a:lstStyle/>
          <a:p>
            <a:r>
              <a:rPr lang="en-US" dirty="0" smtClean="0"/>
              <a:t>Continued…</a:t>
            </a:r>
            <a:endParaRPr lang="en-US" dirty="0"/>
          </a:p>
        </p:txBody>
      </p:sp>
      <p:sp>
        <p:nvSpPr>
          <p:cNvPr id="3" name="Content Placeholder 2"/>
          <p:cNvSpPr>
            <a:spLocks noGrp="1"/>
          </p:cNvSpPr>
          <p:nvPr>
            <p:ph idx="1"/>
          </p:nvPr>
        </p:nvSpPr>
        <p:spPr>
          <a:xfrm>
            <a:off x="1012624" y="1712889"/>
            <a:ext cx="9905999" cy="5911403"/>
          </a:xfrm>
        </p:spPr>
        <p:txBody>
          <a:bodyPr/>
          <a:lstStyle/>
          <a:p>
            <a:r>
              <a:rPr lang="en-US" b="1" dirty="0" err="1"/>
              <a:t>Ajmire</a:t>
            </a:r>
            <a:r>
              <a:rPr lang="en-US" b="1" dirty="0"/>
              <a:t>, </a:t>
            </a:r>
            <a:r>
              <a:rPr lang="en-US" b="1" dirty="0" err="1"/>
              <a:t>Shushupti</a:t>
            </a:r>
            <a:r>
              <a:rPr lang="en-US" b="1" dirty="0"/>
              <a:t> </a:t>
            </a:r>
            <a:r>
              <a:rPr lang="en-US" dirty="0"/>
              <a:t>: </a:t>
            </a:r>
            <a:endParaRPr lang="en-US" dirty="0" smtClean="0"/>
          </a:p>
          <a:p>
            <a:pPr marL="0" indent="0">
              <a:buNone/>
            </a:pPr>
            <a:r>
              <a:rPr lang="en-US" dirty="0"/>
              <a:t>	</a:t>
            </a:r>
            <a:r>
              <a:rPr lang="en-US" dirty="0" smtClean="0"/>
              <a:t>Responsible </a:t>
            </a:r>
            <a:r>
              <a:rPr lang="en-US" dirty="0"/>
              <a:t>for the front-end design, interfacing and testing </a:t>
            </a:r>
            <a:r>
              <a:rPr lang="en-US" dirty="0" smtClean="0"/>
              <a:t>outputs of 	final </a:t>
            </a:r>
            <a:r>
              <a:rPr lang="en-US" dirty="0"/>
              <a:t>product with test cases.</a:t>
            </a:r>
          </a:p>
          <a:p>
            <a:pPr lvl="1"/>
            <a:r>
              <a:rPr lang="en-US" dirty="0" smtClean="0"/>
              <a:t>Designed </a:t>
            </a:r>
            <a:r>
              <a:rPr lang="en-US" dirty="0"/>
              <a:t>the GUI using </a:t>
            </a:r>
            <a:r>
              <a:rPr lang="en-US" dirty="0" err="1"/>
              <a:t>Tkinter</a:t>
            </a:r>
            <a:r>
              <a:rPr lang="en-US" dirty="0"/>
              <a:t> package for python which included le navigation,</a:t>
            </a:r>
          </a:p>
          <a:p>
            <a:pPr lvl="1"/>
            <a:r>
              <a:rPr lang="en-US" dirty="0"/>
              <a:t>visualization, user inputs, outputs through embedded widgets.</a:t>
            </a:r>
          </a:p>
          <a:p>
            <a:pPr lvl="1"/>
            <a:r>
              <a:rPr lang="en-US" dirty="0" err="1" smtClean="0"/>
              <a:t>Modfied</a:t>
            </a:r>
            <a:r>
              <a:rPr lang="en-US" dirty="0" smtClean="0"/>
              <a:t> </a:t>
            </a:r>
            <a:r>
              <a:rPr lang="en-US" dirty="0"/>
              <a:t>back-end code to accept callbacks from front-end.</a:t>
            </a:r>
          </a:p>
          <a:p>
            <a:pPr lvl="1"/>
            <a:r>
              <a:rPr lang="en-US" dirty="0" smtClean="0"/>
              <a:t>Performed </a:t>
            </a:r>
            <a:r>
              <a:rPr lang="en-US" dirty="0"/>
              <a:t>testing on iterative versions of program to ensure correct </a:t>
            </a:r>
            <a:r>
              <a:rPr lang="en-US" dirty="0" err="1"/>
              <a:t>operatibility</a:t>
            </a:r>
            <a:r>
              <a:rPr lang="en-US" dirty="0"/>
              <a:t>.</a:t>
            </a:r>
          </a:p>
          <a:p>
            <a:pPr lvl="1"/>
            <a:r>
              <a:rPr lang="en-US" dirty="0" smtClean="0"/>
              <a:t>Performed </a:t>
            </a:r>
            <a:r>
              <a:rPr lang="en-US" dirty="0"/>
              <a:t>testing of Final Product using network inputs with 10 or more nodes.</a:t>
            </a:r>
            <a:endParaRPr lang="en-US" dirty="0"/>
          </a:p>
        </p:txBody>
      </p:sp>
    </p:spTree>
    <p:extLst>
      <p:ext uri="{BB962C8B-B14F-4D97-AF65-F5344CB8AC3E}">
        <p14:creationId xmlns:p14="http://schemas.microsoft.com/office/powerpoint/2010/main" val="481228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3335"/>
            <a:ext cx="9905998" cy="1159099"/>
          </a:xfrm>
        </p:spPr>
        <p:txBody>
          <a:bodyPr/>
          <a:lstStyle/>
          <a:p>
            <a:r>
              <a:rPr lang="en-US" dirty="0"/>
              <a:t>Link State Routing Protocol</a:t>
            </a:r>
          </a:p>
        </p:txBody>
      </p:sp>
      <p:sp>
        <p:nvSpPr>
          <p:cNvPr id="3" name="Content Placeholder 2"/>
          <p:cNvSpPr>
            <a:spLocks noGrp="1"/>
          </p:cNvSpPr>
          <p:nvPr>
            <p:ph idx="1"/>
          </p:nvPr>
        </p:nvSpPr>
        <p:spPr>
          <a:xfrm>
            <a:off x="1141412" y="1609859"/>
            <a:ext cx="9905999" cy="5100034"/>
          </a:xfrm>
        </p:spPr>
        <p:txBody>
          <a:bodyPr>
            <a:normAutofit/>
          </a:bodyPr>
          <a:lstStyle/>
          <a:p>
            <a:r>
              <a:rPr lang="en-US" dirty="0"/>
              <a:t>Link State Routing Protocol used in packet switching networks for computer </a:t>
            </a:r>
            <a:r>
              <a:rPr lang="en-US" dirty="0" smtClean="0"/>
              <a:t>communications.</a:t>
            </a:r>
          </a:p>
          <a:p>
            <a:r>
              <a:rPr lang="en-US" dirty="0" smtClean="0"/>
              <a:t>The </a:t>
            </a:r>
            <a:r>
              <a:rPr lang="en-US" dirty="0"/>
              <a:t>link-state protocol is performed by every switching node in the network that means </a:t>
            </a:r>
            <a:r>
              <a:rPr lang="en-US" dirty="0" smtClean="0"/>
              <a:t>nodes that </a:t>
            </a:r>
            <a:r>
              <a:rPr lang="en-US" dirty="0"/>
              <a:t>are prepared to forward packets in the Internet, these are called routers.</a:t>
            </a:r>
          </a:p>
          <a:p>
            <a:r>
              <a:rPr lang="en-US" dirty="0" smtClean="0"/>
              <a:t>The </a:t>
            </a:r>
            <a:r>
              <a:rPr lang="en-US" dirty="0"/>
              <a:t>basic concept of link-state routing is that every node constructs a map of the </a:t>
            </a:r>
            <a:r>
              <a:rPr lang="en-US" dirty="0" smtClean="0"/>
              <a:t>connectivity to </a:t>
            </a:r>
            <a:r>
              <a:rPr lang="en-US" dirty="0"/>
              <a:t>the network, in the form of a graph, showing which nodes are connected to which </a:t>
            </a:r>
            <a:r>
              <a:rPr lang="en-US" dirty="0" smtClean="0"/>
              <a:t>other nodes</a:t>
            </a:r>
            <a:r>
              <a:rPr lang="en-US" dirty="0"/>
              <a:t>.</a:t>
            </a:r>
          </a:p>
          <a:p>
            <a:r>
              <a:rPr lang="en-US" dirty="0" smtClean="0"/>
              <a:t>Each </a:t>
            </a:r>
            <a:r>
              <a:rPr lang="en-US" dirty="0"/>
              <a:t>node then independently calculates the next best logical path from it to every </a:t>
            </a:r>
            <a:r>
              <a:rPr lang="en-US" dirty="0" smtClean="0"/>
              <a:t>possible destination </a:t>
            </a:r>
            <a:r>
              <a:rPr lang="en-US" dirty="0"/>
              <a:t>in the network</a:t>
            </a:r>
            <a:r>
              <a:rPr lang="en-US" dirty="0" smtClean="0"/>
              <a:t>.</a:t>
            </a:r>
            <a:endParaRPr lang="en-US" dirty="0"/>
          </a:p>
        </p:txBody>
      </p:sp>
    </p:spTree>
    <p:extLst>
      <p:ext uri="{BB962C8B-B14F-4D97-AF65-F5344CB8AC3E}">
        <p14:creationId xmlns:p14="http://schemas.microsoft.com/office/powerpoint/2010/main" val="1297471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a:bodyPr>
          <a:lstStyle/>
          <a:p>
            <a:r>
              <a:rPr lang="en-US" dirty="0"/>
              <a:t>The collection of best paths will then form the node's routing table.</a:t>
            </a:r>
          </a:p>
          <a:p>
            <a:r>
              <a:rPr lang="en-US" dirty="0"/>
              <a:t>This protocol </a:t>
            </a:r>
            <a:r>
              <a:rPr lang="en-US" dirty="0" smtClean="0"/>
              <a:t>is</a:t>
            </a:r>
            <a:r>
              <a:rPr lang="en-US" dirty="0" smtClean="0"/>
              <a:t> </a:t>
            </a:r>
            <a:r>
              <a:rPr lang="en-US" dirty="0"/>
              <a:t>used to find the shortest paths between nodes in graph.</a:t>
            </a:r>
          </a:p>
          <a:p>
            <a:r>
              <a:rPr lang="en-US" dirty="0"/>
              <a:t>It will find the shortest path from source node to every other node.</a:t>
            </a:r>
          </a:p>
          <a:p>
            <a:r>
              <a:rPr lang="en-US" dirty="0"/>
              <a:t>It can also be used for finding the shortest paths from a single node to a single destination node by ending the algorithm once the shortest path to the destination node has been determined.</a:t>
            </a:r>
          </a:p>
          <a:p>
            <a:r>
              <a:rPr lang="en-US" dirty="0"/>
              <a:t>Examples of link-state routing protocols include Open Shortest Path First (OSPF).</a:t>
            </a:r>
          </a:p>
          <a:p>
            <a:pPr marL="0" indent="0">
              <a:buNone/>
            </a:pPr>
            <a:endParaRPr lang="en-US" dirty="0"/>
          </a:p>
        </p:txBody>
      </p:sp>
    </p:spTree>
    <p:extLst>
      <p:ext uri="{BB962C8B-B14F-4D97-AF65-F5344CB8AC3E}">
        <p14:creationId xmlns:p14="http://schemas.microsoft.com/office/powerpoint/2010/main" val="1610981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1972"/>
            <a:ext cx="9905998" cy="1004552"/>
          </a:xfrm>
        </p:spPr>
        <p:txBody>
          <a:bodyPr/>
          <a:lstStyle/>
          <a:p>
            <a:r>
              <a:rPr lang="en-US" dirty="0"/>
              <a:t>Dijkstra’s algorithm</a:t>
            </a:r>
          </a:p>
        </p:txBody>
      </p:sp>
      <p:sp>
        <p:nvSpPr>
          <p:cNvPr id="3" name="Content Placeholder 2"/>
          <p:cNvSpPr>
            <a:spLocks noGrp="1"/>
          </p:cNvSpPr>
          <p:nvPr>
            <p:ph idx="1"/>
          </p:nvPr>
        </p:nvSpPr>
        <p:spPr>
          <a:xfrm>
            <a:off x="1141412" y="1519706"/>
            <a:ext cx="9905999" cy="5338293"/>
          </a:xfrm>
        </p:spPr>
        <p:txBody>
          <a:bodyPr>
            <a:normAutofit/>
          </a:bodyPr>
          <a:lstStyle/>
          <a:p>
            <a:r>
              <a:rPr lang="en-US" dirty="0"/>
              <a:t>Let the node at which we are starting be called the initial node. Let the distance of node Y </a:t>
            </a:r>
            <a:r>
              <a:rPr lang="en-US" dirty="0" smtClean="0"/>
              <a:t>be the </a:t>
            </a:r>
            <a:r>
              <a:rPr lang="en-US" dirty="0"/>
              <a:t>distance from the initial node to Y. Dijkstra's algorithm will assign some initial </a:t>
            </a:r>
            <a:r>
              <a:rPr lang="en-US" dirty="0" smtClean="0"/>
              <a:t>distance values </a:t>
            </a:r>
            <a:r>
              <a:rPr lang="en-US" dirty="0"/>
              <a:t>and will try to improve them step by </a:t>
            </a:r>
            <a:r>
              <a:rPr lang="en-US" dirty="0" smtClean="0"/>
              <a:t>step.</a:t>
            </a:r>
          </a:p>
          <a:p>
            <a:r>
              <a:rPr lang="en-US" dirty="0" smtClean="0"/>
              <a:t>Assign </a:t>
            </a:r>
            <a:r>
              <a:rPr lang="en-US" dirty="0"/>
              <a:t>to every node a tentative distance value: set it to zero for our initial node and </a:t>
            </a:r>
            <a:r>
              <a:rPr lang="en-US" dirty="0" smtClean="0"/>
              <a:t>to infinity </a:t>
            </a:r>
            <a:r>
              <a:rPr lang="en-US" dirty="0"/>
              <a:t>for all other nodes.</a:t>
            </a:r>
          </a:p>
          <a:p>
            <a:r>
              <a:rPr lang="en-US" dirty="0" smtClean="0"/>
              <a:t>Set </a:t>
            </a:r>
            <a:r>
              <a:rPr lang="en-US" dirty="0"/>
              <a:t>the initial node as current. Mark all other nodes unvisited. Create a set of all the </a:t>
            </a:r>
            <a:r>
              <a:rPr lang="en-US" dirty="0" smtClean="0"/>
              <a:t>unvisited nodes </a:t>
            </a:r>
            <a:r>
              <a:rPr lang="en-US" dirty="0"/>
              <a:t>called the unvisited set.</a:t>
            </a:r>
          </a:p>
          <a:p>
            <a:r>
              <a:rPr lang="en-US" dirty="0" smtClean="0"/>
              <a:t>For </a:t>
            </a:r>
            <a:r>
              <a:rPr lang="en-US" dirty="0"/>
              <a:t>the current node, consider all of its unvisited neighbors and calculate their </a:t>
            </a:r>
            <a:r>
              <a:rPr lang="en-US" dirty="0" smtClean="0"/>
              <a:t>tentative distances</a:t>
            </a:r>
            <a:r>
              <a:rPr lang="en-US" dirty="0"/>
              <a:t>. Compare the newly calculated tentative distance to the current assigned value </a:t>
            </a:r>
            <a:r>
              <a:rPr lang="en-US" dirty="0" smtClean="0"/>
              <a:t>and assign </a:t>
            </a:r>
            <a:r>
              <a:rPr lang="en-US" dirty="0"/>
              <a:t>the smaller one</a:t>
            </a:r>
            <a:r>
              <a:rPr lang="en-US" dirty="0" smtClean="0"/>
              <a:t>.</a:t>
            </a:r>
            <a:endParaRPr lang="en-US" dirty="0"/>
          </a:p>
        </p:txBody>
      </p:sp>
    </p:spTree>
    <p:extLst>
      <p:ext uri="{BB962C8B-B14F-4D97-AF65-F5344CB8AC3E}">
        <p14:creationId xmlns:p14="http://schemas.microsoft.com/office/powerpoint/2010/main" val="2938186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a:bodyPr>
          <a:lstStyle/>
          <a:p>
            <a:r>
              <a:rPr lang="en-US" dirty="0"/>
              <a:t>When we are done considering all of the neighbors of the current node, mark the current node as visited and remove it from the unvisited set. A visited node will never be checked again.</a:t>
            </a:r>
          </a:p>
          <a:p>
            <a:r>
              <a:rPr lang="en-US" dirty="0"/>
              <a:t>If the destination node has been marked visited or if the smallest tentative distance among the nodes in the unvisited set is infinity then stop. The algorithm has finished.</a:t>
            </a:r>
          </a:p>
          <a:p>
            <a:r>
              <a:rPr lang="en-US" dirty="0"/>
              <a:t>Otherwise, select the unvisited node that is marked with the smallest tentative distance, set it as the new "current node", and repeat the procedure again</a:t>
            </a:r>
            <a:r>
              <a:rPr lang="en-US" dirty="0" smtClean="0"/>
              <a:t>.</a:t>
            </a:r>
            <a:endParaRPr lang="en-US" dirty="0"/>
          </a:p>
        </p:txBody>
      </p:sp>
    </p:spTree>
    <p:extLst>
      <p:ext uri="{BB962C8B-B14F-4D97-AF65-F5344CB8AC3E}">
        <p14:creationId xmlns:p14="http://schemas.microsoft.com/office/powerpoint/2010/main" val="27444984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612</TotalTime>
  <Words>916</Words>
  <Application>Microsoft Office PowerPoint</Application>
  <PresentationFormat>Widescreen</PresentationFormat>
  <Paragraphs>238</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Tw Cen MT</vt:lpstr>
      <vt:lpstr>Circuit</vt:lpstr>
      <vt:lpstr>CS542:Project Link State Routing Simulator </vt:lpstr>
      <vt:lpstr>Objective</vt:lpstr>
      <vt:lpstr>Problem Description</vt:lpstr>
      <vt:lpstr>Workload Distribution</vt:lpstr>
      <vt:lpstr>Continued…</vt:lpstr>
      <vt:lpstr>Link State Routing Protocol</vt:lpstr>
      <vt:lpstr>Continued…</vt:lpstr>
      <vt:lpstr>Dijkstra’s algorithm</vt:lpstr>
      <vt:lpstr>Continued…</vt:lpstr>
      <vt:lpstr>Simulator Features</vt:lpstr>
      <vt:lpstr>Functions written for Back-end design</vt:lpstr>
      <vt:lpstr>Continued…</vt:lpstr>
      <vt:lpstr>Continued…</vt:lpstr>
      <vt:lpstr>Continued… </vt:lpstr>
      <vt:lpstr>Continued…</vt:lpstr>
      <vt:lpstr>Continued…</vt:lpstr>
      <vt:lpstr>Continued…</vt:lpstr>
      <vt:lpstr>Continued…</vt:lpstr>
      <vt:lpstr>Continued…</vt:lpstr>
      <vt:lpstr>Front-END Design</vt:lpstr>
      <vt:lpstr>Continue…</vt:lpstr>
      <vt:lpstr>Widgets used in program</vt:lpstr>
      <vt:lpstr>Continued… </vt:lpstr>
      <vt:lpstr>Continued…</vt:lpstr>
      <vt:lpstr>Continued…</vt:lpstr>
      <vt:lpstr>GUI layout</vt:lpstr>
      <vt:lpstr>GUI Functions</vt:lpstr>
      <vt:lpstr>Continued…</vt:lpstr>
      <vt:lpstr>Continued…</vt:lpstr>
      <vt:lpstr>Continued…</vt:lpstr>
      <vt:lpstr>Continued…</vt:lpstr>
      <vt:lpstr>Continued…</vt:lpstr>
      <vt:lpstr>Continued…</vt:lpstr>
      <vt:lpstr>Continued…</vt:lpstr>
      <vt:lpstr>Continued…</vt:lpstr>
      <vt:lpstr>Continued…</vt:lpstr>
      <vt:lpstr>Continued…</vt:lpstr>
      <vt:lpstr>Continued…</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CS542:Computer Networks1 Project</dc:title>
  <dc:creator>Shushpti</dc:creator>
  <cp:lastModifiedBy>Shushpti</cp:lastModifiedBy>
  <cp:revision>47</cp:revision>
  <dcterms:created xsi:type="dcterms:W3CDTF">2016-11-20T04:22:12Z</dcterms:created>
  <dcterms:modified xsi:type="dcterms:W3CDTF">2016-11-20T23:33:53Z</dcterms:modified>
</cp:coreProperties>
</file>