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5.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c3a7db512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c3a7db512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c3a7db5123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c3a7db5123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c3a7db5123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c3a7db5123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3a7db5123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3a7db5123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Management Internship</a:t>
            </a:r>
            <a:endParaRPr/>
          </a:p>
        </p:txBody>
      </p:sp>
      <p:sp>
        <p:nvSpPr>
          <p:cNvPr id="59" name="Google Shape;59;p13"/>
          <p:cNvSpPr txBox="1"/>
          <p:nvPr>
            <p:ph idx="1" type="subTitle"/>
          </p:nvPr>
        </p:nvSpPr>
        <p:spPr>
          <a:xfrm>
            <a:off x="485875" y="1661875"/>
            <a:ext cx="8183700" cy="8610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2"/>
              </a:buClr>
              <a:buSzPts val="440"/>
              <a:buFont typeface="Arial"/>
              <a:buNone/>
            </a:pPr>
            <a:r>
              <a:rPr lang="en" sz="2060"/>
              <a:t>Ronit Tonknogy VC1C</a:t>
            </a:r>
            <a:endParaRPr sz="2060"/>
          </a:p>
          <a:p>
            <a:pPr indent="0" lvl="0" marL="0" rtl="0" algn="l">
              <a:lnSpc>
                <a:spcPct val="90000"/>
              </a:lnSpc>
              <a:spcBef>
                <a:spcPts val="0"/>
              </a:spcBef>
              <a:spcAft>
                <a:spcPts val="0"/>
              </a:spcAft>
              <a:buSzPts val="440"/>
              <a:buNone/>
            </a:pPr>
            <a:r>
              <a:rPr lang="en" sz="2060"/>
              <a:t>ronit324@gmail.com</a:t>
            </a:r>
            <a:endParaRPr sz="2060"/>
          </a:p>
          <a:p>
            <a:pPr indent="0" lvl="0" marL="0" rtl="0" algn="l">
              <a:lnSpc>
                <a:spcPct val="90000"/>
              </a:lnSpc>
              <a:spcBef>
                <a:spcPts val="0"/>
              </a:spcBef>
              <a:spcAft>
                <a:spcPts val="0"/>
              </a:spcAft>
              <a:buSzPts val="440"/>
              <a:buNone/>
            </a:pPr>
            <a:r>
              <a:rPr lang="en" sz="2060"/>
              <a:t>Group 30</a:t>
            </a:r>
            <a:endParaRPr sz="2060"/>
          </a:p>
          <a:p>
            <a:pPr indent="0" lvl="0" marL="0" rtl="0" algn="l">
              <a:lnSpc>
                <a:spcPct val="90000"/>
              </a:lnSpc>
              <a:spcBef>
                <a:spcPts val="0"/>
              </a:spcBef>
              <a:spcAft>
                <a:spcPts val="0"/>
              </a:spcAft>
              <a:buSzPts val="440"/>
              <a:buNone/>
            </a:pPr>
            <a:r>
              <a:t/>
            </a:r>
            <a:endParaRPr sz="96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Internship Program</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My project is about my internship with Northwell Health, my official title is IT&amp;S Project Management Intern. I started the Internship on June 2023, and currently I work part time in my role. Northwell Health is a nonprofit integrated healthcare network that is New York State's largest healthcare provider and private employer. My daily tasks include of preparing documentation containing process flows, business requirements, functional specifications, test scripts, executing test scripts, and performing data validation. In addition, I also assist various stakeholders like business analysts, project managers, and developers with incoming tasks, handling technical support requests, preparing reports and crafting SQL queries.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My Team’s Structure</a:t>
            </a:r>
            <a:endParaRPr/>
          </a:p>
          <a:p>
            <a:pPr indent="0" lvl="0" marL="0" rtl="0" algn="l">
              <a:spcBef>
                <a:spcPts val="0"/>
              </a:spcBef>
              <a:spcAft>
                <a:spcPts val="0"/>
              </a:spcAft>
              <a:buClr>
                <a:schemeClr val="dk2"/>
              </a:buClr>
              <a:buSzPct val="36666"/>
              <a:buFont typeface="Arial"/>
              <a:buNone/>
            </a:pPr>
            <a:r>
              <a:t/>
            </a:r>
            <a:endParaRPr/>
          </a:p>
          <a:p>
            <a:pPr indent="0" lvl="0" marL="0" rtl="0" algn="l">
              <a:spcBef>
                <a:spcPts val="0"/>
              </a:spcBef>
              <a:spcAft>
                <a:spcPts val="0"/>
              </a:spcAft>
              <a:buNone/>
            </a:pPr>
            <a:r>
              <a:t/>
            </a:r>
            <a:endParaRPr/>
          </a:p>
        </p:txBody>
      </p:sp>
      <p:pic>
        <p:nvPicPr>
          <p:cNvPr id="71" name="Google Shape;71;p15"/>
          <p:cNvPicPr preferRelativeResize="0"/>
          <p:nvPr/>
        </p:nvPicPr>
        <p:blipFill>
          <a:blip r:embed="rId3">
            <a:alphaModFix/>
          </a:blip>
          <a:stretch>
            <a:fillRect/>
          </a:stretch>
        </p:blipFill>
        <p:spPr>
          <a:xfrm>
            <a:off x="3342050" y="1068425"/>
            <a:ext cx="3067649" cy="4075076"/>
          </a:xfrm>
          <a:prstGeom prst="rect">
            <a:avLst/>
          </a:prstGeom>
          <a:noFill/>
          <a:ln>
            <a:noFill/>
          </a:ln>
        </p:spPr>
      </p:pic>
      <p:sp>
        <p:nvSpPr>
          <p:cNvPr id="72" name="Google Shape;72;p15"/>
          <p:cNvSpPr txBox="1"/>
          <p:nvPr/>
        </p:nvSpPr>
        <p:spPr>
          <a:xfrm>
            <a:off x="4393627" y="1260564"/>
            <a:ext cx="964500" cy="46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500">
                <a:solidFill>
                  <a:srgbClr val="233A44"/>
                </a:solidFill>
                <a:latin typeface="Calibri"/>
                <a:ea typeface="Calibri"/>
                <a:cs typeface="Calibri"/>
                <a:sym typeface="Calibri"/>
              </a:rPr>
              <a:t>Program Manager</a:t>
            </a:r>
            <a:endParaRPr sz="1500">
              <a:solidFill>
                <a:srgbClr val="233A44"/>
              </a:solidFill>
              <a:latin typeface="Calibri"/>
              <a:ea typeface="Calibri"/>
              <a:cs typeface="Calibri"/>
              <a:sym typeface="Calibri"/>
            </a:endParaRPr>
          </a:p>
        </p:txBody>
      </p:sp>
      <p:sp>
        <p:nvSpPr>
          <p:cNvPr id="73" name="Google Shape;73;p15"/>
          <p:cNvSpPr txBox="1"/>
          <p:nvPr/>
        </p:nvSpPr>
        <p:spPr>
          <a:xfrm>
            <a:off x="4273927" y="2275712"/>
            <a:ext cx="1203900" cy="41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233A44"/>
                </a:solidFill>
                <a:latin typeface="Calibri"/>
                <a:ea typeface="Calibri"/>
                <a:cs typeface="Calibri"/>
                <a:sym typeface="Calibri"/>
              </a:rPr>
              <a:t>Lead Project                        Manager</a:t>
            </a:r>
            <a:endParaRPr sz="1500">
              <a:solidFill>
                <a:srgbClr val="233A44"/>
              </a:solidFill>
              <a:latin typeface="Calibri"/>
              <a:ea typeface="Calibri"/>
              <a:cs typeface="Calibri"/>
              <a:sym typeface="Calibri"/>
            </a:endParaRPr>
          </a:p>
          <a:p>
            <a:pPr indent="0" lvl="0" marL="0" rtl="0" algn="l">
              <a:lnSpc>
                <a:spcPct val="115000"/>
              </a:lnSpc>
              <a:spcBef>
                <a:spcPts val="1200"/>
              </a:spcBef>
              <a:spcAft>
                <a:spcPts val="1200"/>
              </a:spcAft>
              <a:buNone/>
            </a:pPr>
            <a:r>
              <a:t/>
            </a:r>
            <a:endParaRPr sz="1300">
              <a:solidFill>
                <a:srgbClr val="233A44"/>
              </a:solidFill>
              <a:latin typeface="Calibri"/>
              <a:ea typeface="Calibri"/>
              <a:cs typeface="Calibri"/>
              <a:sym typeface="Calibri"/>
            </a:endParaRPr>
          </a:p>
        </p:txBody>
      </p:sp>
      <p:sp>
        <p:nvSpPr>
          <p:cNvPr id="74" name="Google Shape;74;p15"/>
          <p:cNvSpPr txBox="1"/>
          <p:nvPr/>
        </p:nvSpPr>
        <p:spPr>
          <a:xfrm>
            <a:off x="3633160" y="3524938"/>
            <a:ext cx="1203900" cy="41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233A44"/>
                </a:solidFill>
                <a:latin typeface="Calibri"/>
                <a:ea typeface="Calibri"/>
                <a:cs typeface="Calibri"/>
                <a:sym typeface="Calibri"/>
              </a:rPr>
              <a:t>Business Analyst</a:t>
            </a:r>
            <a:endParaRPr>
              <a:solidFill>
                <a:srgbClr val="233A44"/>
              </a:solidFill>
              <a:latin typeface="Calibri"/>
              <a:ea typeface="Calibri"/>
              <a:cs typeface="Calibri"/>
              <a:sym typeface="Calibri"/>
            </a:endParaRPr>
          </a:p>
        </p:txBody>
      </p:sp>
      <p:sp>
        <p:nvSpPr>
          <p:cNvPr id="75" name="Google Shape;75;p15"/>
          <p:cNvSpPr txBox="1"/>
          <p:nvPr/>
        </p:nvSpPr>
        <p:spPr>
          <a:xfrm>
            <a:off x="5286391" y="3524954"/>
            <a:ext cx="1203900" cy="41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233A44"/>
                </a:solidFill>
                <a:latin typeface="Calibri"/>
                <a:ea typeface="Calibri"/>
                <a:cs typeface="Calibri"/>
                <a:sym typeface="Calibri"/>
              </a:rPr>
              <a:t>Business Analyst</a:t>
            </a:r>
            <a:endParaRPr>
              <a:solidFill>
                <a:srgbClr val="233A44"/>
              </a:solidFill>
              <a:latin typeface="Calibri"/>
              <a:ea typeface="Calibri"/>
              <a:cs typeface="Calibri"/>
              <a:sym typeface="Calibri"/>
            </a:endParaRPr>
          </a:p>
        </p:txBody>
      </p:sp>
      <p:sp>
        <p:nvSpPr>
          <p:cNvPr id="76" name="Google Shape;76;p15"/>
          <p:cNvSpPr txBox="1"/>
          <p:nvPr/>
        </p:nvSpPr>
        <p:spPr>
          <a:xfrm>
            <a:off x="4273925" y="4368826"/>
            <a:ext cx="1281300" cy="623400"/>
          </a:xfrm>
          <a:prstGeom prst="rect">
            <a:avLst/>
          </a:prstGeom>
          <a:noFill/>
          <a:ln>
            <a:noFill/>
          </a:ln>
        </p:spPr>
        <p:txBody>
          <a:bodyPr anchorCtr="0" anchor="t" bIns="91425" lIns="91425" spcFirstLastPara="1" rIns="91425" wrap="square" tIns="91425">
            <a:noAutofit/>
          </a:bodyPr>
          <a:lstStyle/>
          <a:p>
            <a:pPr indent="0" lvl="0" marL="0" rtl="0" algn="l">
              <a:lnSpc>
                <a:spcPct val="70000"/>
              </a:lnSpc>
              <a:spcBef>
                <a:spcPts val="0"/>
              </a:spcBef>
              <a:spcAft>
                <a:spcPts val="1200"/>
              </a:spcAft>
              <a:buNone/>
            </a:pPr>
            <a:r>
              <a:rPr lang="en">
                <a:solidFill>
                  <a:srgbClr val="233A44"/>
                </a:solidFill>
                <a:latin typeface="Calibri"/>
                <a:ea typeface="Calibri"/>
                <a:cs typeface="Calibri"/>
                <a:sym typeface="Calibri"/>
              </a:rPr>
              <a:t>Project Management Intern - Me</a:t>
            </a:r>
            <a:endParaRPr>
              <a:solidFill>
                <a:srgbClr val="233A44"/>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Members’ Responsibilities</a:t>
            </a:r>
            <a:endParaRPr/>
          </a:p>
          <a:p>
            <a:pPr indent="0" lvl="0" marL="0" rtl="0" algn="l">
              <a:spcBef>
                <a:spcPts val="0"/>
              </a:spcBef>
              <a:spcAft>
                <a:spcPts val="0"/>
              </a:spcAft>
              <a:buNone/>
            </a:pPr>
            <a:r>
              <a:t/>
            </a:r>
            <a:endParaRPr/>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829"/>
              <a:t>All roles collaborate and interact with each other. </a:t>
            </a:r>
            <a:endParaRPr sz="1829"/>
          </a:p>
          <a:p>
            <a:pPr indent="0" lvl="0" marL="0" rtl="0" algn="l">
              <a:lnSpc>
                <a:spcPct val="95000"/>
              </a:lnSpc>
              <a:spcBef>
                <a:spcPts val="1200"/>
              </a:spcBef>
              <a:spcAft>
                <a:spcPts val="0"/>
              </a:spcAft>
              <a:buSzPts val="935"/>
              <a:buNone/>
            </a:pPr>
            <a:r>
              <a:rPr lang="en" sz="1829"/>
              <a:t>The program manager makes sure everyone is meeting their deliverables, oversees the team, and provides guidance. </a:t>
            </a:r>
            <a:endParaRPr sz="1829"/>
          </a:p>
          <a:p>
            <a:pPr indent="0" lvl="0" marL="0" rtl="0" algn="l">
              <a:lnSpc>
                <a:spcPct val="95000"/>
              </a:lnSpc>
              <a:spcBef>
                <a:spcPts val="1200"/>
              </a:spcBef>
              <a:spcAft>
                <a:spcPts val="0"/>
              </a:spcAft>
              <a:buSzPts val="935"/>
              <a:buNone/>
            </a:pPr>
            <a:r>
              <a:rPr lang="en" sz="1829"/>
              <a:t>The Lead Project Manager is responsible for most of the project’s documentation and communication with clients.</a:t>
            </a:r>
            <a:endParaRPr sz="1829"/>
          </a:p>
          <a:p>
            <a:pPr indent="0" lvl="0" marL="0" rtl="0" algn="l">
              <a:lnSpc>
                <a:spcPct val="95000"/>
              </a:lnSpc>
              <a:spcBef>
                <a:spcPts val="1200"/>
              </a:spcBef>
              <a:spcAft>
                <a:spcPts val="0"/>
              </a:spcAft>
              <a:buSzPts val="935"/>
              <a:buNone/>
            </a:pPr>
            <a:r>
              <a:rPr lang="en" sz="1829"/>
              <a:t>The Business analysts are in charge of reports, development, tests, technical support, and support requests.</a:t>
            </a:r>
            <a:endParaRPr sz="1829"/>
          </a:p>
          <a:p>
            <a:pPr indent="0" lvl="0" marL="0" rtl="0" algn="l">
              <a:lnSpc>
                <a:spcPct val="95000"/>
              </a:lnSpc>
              <a:spcBef>
                <a:spcPts val="1200"/>
              </a:spcBef>
              <a:spcAft>
                <a:spcPts val="0"/>
              </a:spcAft>
              <a:buSzPts val="935"/>
              <a:buNone/>
            </a:pPr>
            <a:r>
              <a:rPr lang="en" sz="1829"/>
              <a:t>The Project Management Intern is working with all team members, shadowing and completing tasks.</a:t>
            </a:r>
            <a:endParaRPr sz="1829"/>
          </a:p>
          <a:p>
            <a:pPr indent="0" lvl="0" marL="0" rtl="0" algn="l">
              <a:lnSpc>
                <a:spcPct val="95000"/>
              </a:lnSpc>
              <a:spcBef>
                <a:spcPts val="1200"/>
              </a:spcBef>
              <a:spcAft>
                <a:spcPts val="0"/>
              </a:spcAft>
              <a:buSzPts val="935"/>
              <a:buNone/>
            </a:pPr>
            <a:r>
              <a:t/>
            </a:r>
            <a:endParaRPr sz="1829"/>
          </a:p>
          <a:p>
            <a:pPr indent="0" lvl="0" marL="0" rtl="0" algn="l">
              <a:lnSpc>
                <a:spcPct val="95000"/>
              </a:lnSpc>
              <a:spcBef>
                <a:spcPts val="1200"/>
              </a:spcBef>
              <a:spcAft>
                <a:spcPts val="1200"/>
              </a:spcAft>
              <a:buSzPts val="935"/>
              <a:buNone/>
            </a:pPr>
            <a:r>
              <a:t/>
            </a:r>
            <a:endParaRPr sz="1829"/>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t>I feel that I have immersed myself in the team, learned how to approach tasks independently and I feel comfortable working on every incoming task on my own. In March, my manager spoke with me about my objectives for the future. She told me that she is very happy with my work, my expertise in testing, my ability to grasp new information quickly,  my adaptability, and the way I engage and get along with my colleagues. I have been offered a full-time position with Northwell Health. Currently, I am waiting for the contract, to start considering the position!</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