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02e0ff7fa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02e0ff7fa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02e0ff7fa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02e0ff7fa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c3a7db5123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c3a7db512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c3a7db5123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c3a7db5123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2e0ff7fa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2e0ff7fa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02e0ff7fa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02e0ff7fa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02e0ff7fa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02e0ff7fa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02e0ff7fa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2e0ff7fa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2e0ff7fa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02e0ff7fa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02e0ff7fa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02e0ff7fa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dc11fd2f6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dc11fd2f6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02e0ff7fa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2e0ff7fa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c3a7db512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c3a7db512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dc11fd2f6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dc11fd2f6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dc11fd2f6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dc11fd2f6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c11fd2f6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dc11fd2f6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2e0ff7fa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2e0ff7fa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e0ff7fa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e0ff7f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02e0ff7fa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02e0ff7f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2e0ff7fa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02e0ff7fa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users/RonitTonko/projects/1" TargetMode="External"/><Relationship Id="rId2" Type="http://schemas.openxmlformats.org/officeDocument/2006/relationships/hyperlink" Target="https://github.com/RonitTonko/490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Management Internship</a:t>
            </a:r>
            <a:endParaRPr/>
          </a:p>
        </p:txBody>
      </p:sp>
      <p:sp>
        <p:nvSpPr>
          <p:cNvPr id="59" name="Google Shape;59;p13"/>
          <p:cNvSpPr txBox="1">
            <a:spLocks noGrp="1"/>
          </p:cNvSpPr>
          <p:nvPr>
            <p:ph type="subTitle" idx="1"/>
          </p:nvPr>
        </p:nvSpPr>
        <p:spPr>
          <a:xfrm>
            <a:off x="485875" y="1661875"/>
            <a:ext cx="8183700" cy="861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2"/>
              </a:buClr>
              <a:buSzPts val="440"/>
              <a:buFont typeface="Arial"/>
              <a:buNone/>
            </a:pPr>
            <a:r>
              <a:rPr lang="en" sz="2060"/>
              <a:t>Ronit Tonknogy VC1C</a:t>
            </a:r>
            <a:endParaRPr sz="2060"/>
          </a:p>
          <a:p>
            <a:pPr marL="0" lvl="0" indent="0" algn="l" rtl="0">
              <a:lnSpc>
                <a:spcPct val="90000"/>
              </a:lnSpc>
              <a:spcBef>
                <a:spcPts val="0"/>
              </a:spcBef>
              <a:spcAft>
                <a:spcPts val="0"/>
              </a:spcAft>
              <a:buSzPts val="440"/>
              <a:buNone/>
            </a:pPr>
            <a:r>
              <a:rPr lang="en" sz="2060"/>
              <a:t>ronit324@gmail.com</a:t>
            </a:r>
            <a:endParaRPr sz="2060"/>
          </a:p>
          <a:p>
            <a:pPr marL="0" lvl="0" indent="0" algn="l" rtl="0">
              <a:lnSpc>
                <a:spcPct val="90000"/>
              </a:lnSpc>
              <a:spcBef>
                <a:spcPts val="0"/>
              </a:spcBef>
              <a:spcAft>
                <a:spcPts val="0"/>
              </a:spcAft>
              <a:buSzPts val="440"/>
              <a:buNone/>
            </a:pPr>
            <a:r>
              <a:rPr lang="en" sz="2060"/>
              <a:t>Group 30</a:t>
            </a:r>
            <a:endParaRPr sz="2060"/>
          </a:p>
          <a:p>
            <a:pPr marL="0" lvl="0" indent="0" algn="l" rtl="0">
              <a:lnSpc>
                <a:spcPct val="90000"/>
              </a:lnSpc>
              <a:spcBef>
                <a:spcPts val="0"/>
              </a:spcBef>
              <a:spcAft>
                <a:spcPts val="0"/>
              </a:spcAft>
              <a:buSzPts val="440"/>
              <a:buNone/>
            </a:pPr>
            <a:endParaRPr sz="96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15670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 of a query I worked On:</a:t>
            </a:r>
            <a:endParaRPr dirty="0"/>
          </a:p>
        </p:txBody>
      </p:sp>
      <p:pic>
        <p:nvPicPr>
          <p:cNvPr id="113" name="Google Shape;113;p22"/>
          <p:cNvPicPr preferRelativeResize="0"/>
          <p:nvPr/>
        </p:nvPicPr>
        <p:blipFill>
          <a:blip r:embed="rId3">
            <a:alphaModFix/>
          </a:blip>
          <a:stretch>
            <a:fillRect/>
          </a:stretch>
        </p:blipFill>
        <p:spPr>
          <a:xfrm>
            <a:off x="647014" y="849325"/>
            <a:ext cx="7849974" cy="41630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daily tasks:</a:t>
            </a:r>
            <a:endParaRPr/>
          </a:p>
          <a:p>
            <a:pPr marL="0" lvl="0" indent="0" algn="l" rtl="0">
              <a:spcBef>
                <a:spcPts val="0"/>
              </a:spcBef>
              <a:spcAft>
                <a:spcPts val="0"/>
              </a:spcAft>
              <a:buNone/>
            </a:pP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PowerBI:</a:t>
            </a:r>
            <a:endParaRPr b="1"/>
          </a:p>
          <a:p>
            <a:pPr marL="457200" lvl="0" indent="-342900" algn="l" rtl="0">
              <a:spcBef>
                <a:spcPts val="1200"/>
              </a:spcBef>
              <a:spcAft>
                <a:spcPts val="0"/>
              </a:spcAft>
              <a:buSzPts val="1800"/>
              <a:buChar char="●"/>
            </a:pPr>
            <a:r>
              <a:rPr lang="en"/>
              <a:t>Oversee Power BI dashboards and reports to deliver key insights for decision support and data analysis.</a:t>
            </a:r>
            <a:endParaRPr/>
          </a:p>
          <a:p>
            <a:pPr marL="457200" lvl="0" indent="0" algn="l" rtl="0">
              <a:spcBef>
                <a:spcPts val="1200"/>
              </a:spcBef>
              <a:spcAft>
                <a:spcPts val="1200"/>
              </a:spcAft>
              <a:buNone/>
            </a:pPr>
            <a:endParaRPr b="1"/>
          </a:p>
        </p:txBody>
      </p:sp>
      <p:pic>
        <p:nvPicPr>
          <p:cNvPr id="120" name="Google Shape;120;p23"/>
          <p:cNvPicPr preferRelativeResize="0"/>
          <p:nvPr/>
        </p:nvPicPr>
        <p:blipFill>
          <a:blip r:embed="rId3">
            <a:alphaModFix/>
          </a:blip>
          <a:stretch>
            <a:fillRect/>
          </a:stretch>
        </p:blipFill>
        <p:spPr>
          <a:xfrm>
            <a:off x="311700" y="2807176"/>
            <a:ext cx="8398648" cy="155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My Team’s Structure</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pic>
        <p:nvPicPr>
          <p:cNvPr id="126" name="Google Shape;126;p24"/>
          <p:cNvPicPr preferRelativeResize="0"/>
          <p:nvPr/>
        </p:nvPicPr>
        <p:blipFill>
          <a:blip r:embed="rId3">
            <a:alphaModFix/>
          </a:blip>
          <a:stretch>
            <a:fillRect/>
          </a:stretch>
        </p:blipFill>
        <p:spPr>
          <a:xfrm>
            <a:off x="3342050" y="1068425"/>
            <a:ext cx="3067649" cy="4075076"/>
          </a:xfrm>
          <a:prstGeom prst="rect">
            <a:avLst/>
          </a:prstGeom>
          <a:noFill/>
          <a:ln>
            <a:noFill/>
          </a:ln>
        </p:spPr>
      </p:pic>
      <p:sp>
        <p:nvSpPr>
          <p:cNvPr id="127" name="Google Shape;127;p24"/>
          <p:cNvSpPr txBox="1"/>
          <p:nvPr/>
        </p:nvSpPr>
        <p:spPr>
          <a:xfrm>
            <a:off x="4393627" y="1260564"/>
            <a:ext cx="964500" cy="46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500">
                <a:solidFill>
                  <a:srgbClr val="233A44"/>
                </a:solidFill>
                <a:latin typeface="Calibri"/>
                <a:ea typeface="Calibri"/>
                <a:cs typeface="Calibri"/>
                <a:sym typeface="Calibri"/>
              </a:rPr>
              <a:t>Program Manager</a:t>
            </a:r>
            <a:endParaRPr sz="1500">
              <a:solidFill>
                <a:srgbClr val="233A44"/>
              </a:solidFill>
              <a:latin typeface="Calibri"/>
              <a:ea typeface="Calibri"/>
              <a:cs typeface="Calibri"/>
              <a:sym typeface="Calibri"/>
            </a:endParaRPr>
          </a:p>
        </p:txBody>
      </p:sp>
      <p:sp>
        <p:nvSpPr>
          <p:cNvPr id="128" name="Google Shape;128;p24"/>
          <p:cNvSpPr txBox="1"/>
          <p:nvPr/>
        </p:nvSpPr>
        <p:spPr>
          <a:xfrm>
            <a:off x="4273927" y="2275712"/>
            <a:ext cx="1203900" cy="41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233A44"/>
                </a:solidFill>
                <a:latin typeface="Calibri"/>
                <a:ea typeface="Calibri"/>
                <a:cs typeface="Calibri"/>
                <a:sym typeface="Calibri"/>
              </a:rPr>
              <a:t>Lead Project                        Manager</a:t>
            </a:r>
            <a:endParaRPr sz="1500">
              <a:solidFill>
                <a:srgbClr val="233A44"/>
              </a:solidFill>
              <a:latin typeface="Calibri"/>
              <a:ea typeface="Calibri"/>
              <a:cs typeface="Calibri"/>
              <a:sym typeface="Calibri"/>
            </a:endParaRPr>
          </a:p>
          <a:p>
            <a:pPr marL="0" lvl="0" indent="0" algn="l" rtl="0">
              <a:lnSpc>
                <a:spcPct val="115000"/>
              </a:lnSpc>
              <a:spcBef>
                <a:spcPts val="1200"/>
              </a:spcBef>
              <a:spcAft>
                <a:spcPts val="1200"/>
              </a:spcAft>
              <a:buNone/>
            </a:pPr>
            <a:endParaRPr sz="1300">
              <a:solidFill>
                <a:srgbClr val="233A44"/>
              </a:solidFill>
              <a:latin typeface="Calibri"/>
              <a:ea typeface="Calibri"/>
              <a:cs typeface="Calibri"/>
              <a:sym typeface="Calibri"/>
            </a:endParaRPr>
          </a:p>
        </p:txBody>
      </p:sp>
      <p:sp>
        <p:nvSpPr>
          <p:cNvPr id="129" name="Google Shape;129;p24"/>
          <p:cNvSpPr txBox="1"/>
          <p:nvPr/>
        </p:nvSpPr>
        <p:spPr>
          <a:xfrm>
            <a:off x="3633160" y="3524938"/>
            <a:ext cx="1203900" cy="41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233A44"/>
                </a:solidFill>
                <a:latin typeface="Calibri"/>
                <a:ea typeface="Calibri"/>
                <a:cs typeface="Calibri"/>
                <a:sym typeface="Calibri"/>
              </a:rPr>
              <a:t>Business Analyst</a:t>
            </a:r>
            <a:endParaRPr>
              <a:solidFill>
                <a:srgbClr val="233A44"/>
              </a:solidFill>
              <a:latin typeface="Calibri"/>
              <a:ea typeface="Calibri"/>
              <a:cs typeface="Calibri"/>
              <a:sym typeface="Calibri"/>
            </a:endParaRPr>
          </a:p>
        </p:txBody>
      </p:sp>
      <p:sp>
        <p:nvSpPr>
          <p:cNvPr id="130" name="Google Shape;130;p24"/>
          <p:cNvSpPr txBox="1"/>
          <p:nvPr/>
        </p:nvSpPr>
        <p:spPr>
          <a:xfrm>
            <a:off x="5286391" y="3524954"/>
            <a:ext cx="1203900" cy="41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233A44"/>
                </a:solidFill>
                <a:latin typeface="Calibri"/>
                <a:ea typeface="Calibri"/>
                <a:cs typeface="Calibri"/>
                <a:sym typeface="Calibri"/>
              </a:rPr>
              <a:t>Business Analyst</a:t>
            </a:r>
            <a:endParaRPr>
              <a:solidFill>
                <a:srgbClr val="233A44"/>
              </a:solidFill>
              <a:latin typeface="Calibri"/>
              <a:ea typeface="Calibri"/>
              <a:cs typeface="Calibri"/>
              <a:sym typeface="Calibri"/>
            </a:endParaRPr>
          </a:p>
        </p:txBody>
      </p:sp>
      <p:sp>
        <p:nvSpPr>
          <p:cNvPr id="131" name="Google Shape;131;p24"/>
          <p:cNvSpPr txBox="1"/>
          <p:nvPr/>
        </p:nvSpPr>
        <p:spPr>
          <a:xfrm>
            <a:off x="4273925" y="4368826"/>
            <a:ext cx="1281300" cy="623400"/>
          </a:xfrm>
          <a:prstGeom prst="rect">
            <a:avLst/>
          </a:prstGeom>
          <a:noFill/>
          <a:ln>
            <a:noFill/>
          </a:ln>
        </p:spPr>
        <p:txBody>
          <a:bodyPr spcFirstLastPara="1" wrap="square" lIns="91425" tIns="91425" rIns="91425" bIns="91425" anchor="t" anchorCtr="0">
            <a:noAutofit/>
          </a:bodyPr>
          <a:lstStyle/>
          <a:p>
            <a:pPr marL="0" lvl="0" indent="0" algn="l" rtl="0">
              <a:lnSpc>
                <a:spcPct val="70000"/>
              </a:lnSpc>
              <a:spcBef>
                <a:spcPts val="0"/>
              </a:spcBef>
              <a:spcAft>
                <a:spcPts val="1200"/>
              </a:spcAft>
              <a:buNone/>
            </a:pPr>
            <a:r>
              <a:rPr lang="en">
                <a:solidFill>
                  <a:srgbClr val="233A44"/>
                </a:solidFill>
                <a:latin typeface="Calibri"/>
                <a:ea typeface="Calibri"/>
                <a:cs typeface="Calibri"/>
                <a:sym typeface="Calibri"/>
              </a:rPr>
              <a:t>Project Management Intern - Me</a:t>
            </a:r>
            <a:endParaRPr>
              <a:solidFill>
                <a:srgbClr val="233A44"/>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Members’ Responsibilities</a:t>
            </a:r>
            <a:endParaRPr/>
          </a:p>
          <a:p>
            <a:pPr marL="0" lvl="0" indent="0" algn="l" rtl="0">
              <a:spcBef>
                <a:spcPts val="0"/>
              </a:spcBef>
              <a:spcAft>
                <a:spcPts val="0"/>
              </a:spcAft>
              <a:buNone/>
            </a:pPr>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829"/>
              <a:t>All roles collaborate and interact with each other. </a:t>
            </a:r>
            <a:endParaRPr sz="1829"/>
          </a:p>
          <a:p>
            <a:pPr marL="0" lvl="0" indent="0" algn="l" rtl="0">
              <a:lnSpc>
                <a:spcPct val="95000"/>
              </a:lnSpc>
              <a:spcBef>
                <a:spcPts val="1200"/>
              </a:spcBef>
              <a:spcAft>
                <a:spcPts val="0"/>
              </a:spcAft>
              <a:buSzPts val="935"/>
              <a:buNone/>
            </a:pPr>
            <a:r>
              <a:rPr lang="en" sz="1829"/>
              <a:t>The Program Manager makes sure everyone is meeting their deliverables, oversees the team, and provides guidance. </a:t>
            </a:r>
            <a:endParaRPr sz="1829"/>
          </a:p>
          <a:p>
            <a:pPr marL="0" lvl="0" indent="0" algn="l" rtl="0">
              <a:lnSpc>
                <a:spcPct val="95000"/>
              </a:lnSpc>
              <a:spcBef>
                <a:spcPts val="1200"/>
              </a:spcBef>
              <a:spcAft>
                <a:spcPts val="0"/>
              </a:spcAft>
              <a:buSzPts val="935"/>
              <a:buNone/>
            </a:pPr>
            <a:endParaRPr sz="1829"/>
          </a:p>
          <a:p>
            <a:pPr marL="0" lvl="0" indent="0" algn="l" rtl="0">
              <a:lnSpc>
                <a:spcPct val="95000"/>
              </a:lnSpc>
              <a:spcBef>
                <a:spcPts val="1200"/>
              </a:spcBef>
              <a:spcAft>
                <a:spcPts val="1200"/>
              </a:spcAft>
              <a:buSzPts val="935"/>
              <a:buNone/>
            </a:pPr>
            <a:endParaRPr sz="1829"/>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Members’ Responsibilities</a:t>
            </a:r>
            <a:endParaRPr/>
          </a:p>
          <a:p>
            <a:pPr marL="0" lvl="0" indent="0" algn="l" rtl="0">
              <a:spcBef>
                <a:spcPts val="0"/>
              </a:spcBef>
              <a:spcAft>
                <a:spcPts val="0"/>
              </a:spcAft>
              <a:buNone/>
            </a:pPr>
            <a:endParaRPr/>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829"/>
              <a:t>All roles collaborate and interact with each other. </a:t>
            </a:r>
            <a:endParaRPr sz="1829"/>
          </a:p>
          <a:p>
            <a:pPr marL="0" lvl="0" indent="0" algn="l" rtl="0">
              <a:lnSpc>
                <a:spcPct val="95000"/>
              </a:lnSpc>
              <a:spcBef>
                <a:spcPts val="1200"/>
              </a:spcBef>
              <a:spcAft>
                <a:spcPts val="0"/>
              </a:spcAft>
              <a:buSzPts val="935"/>
              <a:buNone/>
            </a:pPr>
            <a:r>
              <a:rPr lang="en" sz="1829"/>
              <a:t>The Lead Project Manager is responsible for most of the project’s documentation and communication with clients.</a:t>
            </a:r>
            <a:endParaRPr sz="1829"/>
          </a:p>
          <a:p>
            <a:pPr marL="0" lvl="0" indent="0" algn="l" rtl="0">
              <a:lnSpc>
                <a:spcPct val="95000"/>
              </a:lnSpc>
              <a:spcBef>
                <a:spcPts val="1200"/>
              </a:spcBef>
              <a:spcAft>
                <a:spcPts val="0"/>
              </a:spcAft>
              <a:buSzPts val="935"/>
              <a:buNone/>
            </a:pPr>
            <a:endParaRPr sz="1829"/>
          </a:p>
          <a:p>
            <a:pPr marL="0" lvl="0" indent="0" algn="l" rtl="0">
              <a:lnSpc>
                <a:spcPct val="95000"/>
              </a:lnSpc>
              <a:spcBef>
                <a:spcPts val="1200"/>
              </a:spcBef>
              <a:spcAft>
                <a:spcPts val="0"/>
              </a:spcAft>
              <a:buSzPts val="935"/>
              <a:buNone/>
            </a:pPr>
            <a:endParaRPr sz="1829"/>
          </a:p>
          <a:p>
            <a:pPr marL="0" lvl="0" indent="0" algn="l" rtl="0">
              <a:lnSpc>
                <a:spcPct val="95000"/>
              </a:lnSpc>
              <a:spcBef>
                <a:spcPts val="1200"/>
              </a:spcBef>
              <a:spcAft>
                <a:spcPts val="1200"/>
              </a:spcAft>
              <a:buSzPts val="935"/>
              <a:buNone/>
            </a:pPr>
            <a:endParaRPr sz="1829"/>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Members’ Responsibilities</a:t>
            </a:r>
            <a:endParaRPr/>
          </a:p>
          <a:p>
            <a:pPr marL="0" lvl="0" indent="0" algn="l" rtl="0">
              <a:spcBef>
                <a:spcPts val="0"/>
              </a:spcBef>
              <a:spcAft>
                <a:spcPts val="0"/>
              </a:spcAft>
              <a:buNone/>
            </a:pPr>
            <a:endParaRPr/>
          </a:p>
        </p:txBody>
      </p:sp>
      <p:sp>
        <p:nvSpPr>
          <p:cNvPr id="149" name="Google Shape;14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829"/>
              <a:t>All roles collaborate and interact with each other. </a:t>
            </a:r>
            <a:endParaRPr sz="1829"/>
          </a:p>
          <a:p>
            <a:pPr marL="0" lvl="0" indent="0" algn="l" rtl="0">
              <a:lnSpc>
                <a:spcPct val="95000"/>
              </a:lnSpc>
              <a:spcBef>
                <a:spcPts val="1200"/>
              </a:spcBef>
              <a:spcAft>
                <a:spcPts val="0"/>
              </a:spcAft>
              <a:buSzPts val="935"/>
              <a:buNone/>
            </a:pPr>
            <a:r>
              <a:rPr lang="en" sz="1829"/>
              <a:t>The Business analysts are in charge of reports, development, tests, technical support, and support requests.</a:t>
            </a:r>
            <a:endParaRPr sz="1829"/>
          </a:p>
          <a:p>
            <a:pPr marL="0" lvl="0" indent="0" algn="l" rtl="0">
              <a:lnSpc>
                <a:spcPct val="95000"/>
              </a:lnSpc>
              <a:spcBef>
                <a:spcPts val="1200"/>
              </a:spcBef>
              <a:spcAft>
                <a:spcPts val="0"/>
              </a:spcAft>
              <a:buSzPts val="935"/>
              <a:buNone/>
            </a:pPr>
            <a:endParaRPr sz="1829"/>
          </a:p>
          <a:p>
            <a:pPr marL="0" lvl="0" indent="0" algn="l" rtl="0">
              <a:lnSpc>
                <a:spcPct val="95000"/>
              </a:lnSpc>
              <a:spcBef>
                <a:spcPts val="1200"/>
              </a:spcBef>
              <a:spcAft>
                <a:spcPts val="0"/>
              </a:spcAft>
              <a:buSzPts val="935"/>
              <a:buNone/>
            </a:pPr>
            <a:endParaRPr sz="1829"/>
          </a:p>
          <a:p>
            <a:pPr marL="0" lvl="0" indent="0" algn="l" rtl="0">
              <a:lnSpc>
                <a:spcPct val="95000"/>
              </a:lnSpc>
              <a:spcBef>
                <a:spcPts val="1200"/>
              </a:spcBef>
              <a:spcAft>
                <a:spcPts val="1200"/>
              </a:spcAft>
              <a:buSzPts val="935"/>
              <a:buNone/>
            </a:pPr>
            <a:endParaRPr sz="1829"/>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Members’ Responsibilities</a:t>
            </a:r>
            <a:endParaRPr/>
          </a:p>
          <a:p>
            <a:pPr marL="0" lvl="0" indent="0" algn="l" rtl="0">
              <a:spcBef>
                <a:spcPts val="0"/>
              </a:spcBef>
              <a:spcAft>
                <a:spcPts val="0"/>
              </a:spcAft>
              <a:buNone/>
            </a:pPr>
            <a:endParaRPr/>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829"/>
              <a:t>All roles collaborate and interact with each other. </a:t>
            </a:r>
            <a:endParaRPr sz="1829"/>
          </a:p>
          <a:p>
            <a:pPr marL="0" lvl="0" indent="0" algn="l" rtl="0">
              <a:lnSpc>
                <a:spcPct val="95000"/>
              </a:lnSpc>
              <a:spcBef>
                <a:spcPts val="1200"/>
              </a:spcBef>
              <a:spcAft>
                <a:spcPts val="0"/>
              </a:spcAft>
              <a:buSzPts val="935"/>
              <a:buNone/>
            </a:pPr>
            <a:r>
              <a:rPr lang="en" sz="1829"/>
              <a:t>The Project Management Intern is working with all team members, shadowing and completing tasks.</a:t>
            </a:r>
            <a:endParaRPr sz="1829"/>
          </a:p>
          <a:p>
            <a:pPr marL="0" lvl="0" indent="0" algn="l" rtl="0">
              <a:lnSpc>
                <a:spcPct val="95000"/>
              </a:lnSpc>
              <a:spcBef>
                <a:spcPts val="1200"/>
              </a:spcBef>
              <a:spcAft>
                <a:spcPts val="0"/>
              </a:spcAft>
              <a:buSzPts val="935"/>
              <a:buNone/>
            </a:pPr>
            <a:endParaRPr sz="1829"/>
          </a:p>
          <a:p>
            <a:pPr marL="0" lvl="0" indent="0" algn="l" rtl="0">
              <a:lnSpc>
                <a:spcPct val="95000"/>
              </a:lnSpc>
              <a:spcBef>
                <a:spcPts val="1200"/>
              </a:spcBef>
              <a:spcAft>
                <a:spcPts val="1200"/>
              </a:spcAft>
              <a:buSzPts val="935"/>
              <a:buNone/>
            </a:pPr>
            <a:endParaRPr sz="1829"/>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Skills I honed during the program:</a:t>
            </a:r>
            <a:endParaRPr dirty="0"/>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b="1"/>
              <a:t>Collaboration Skills</a:t>
            </a:r>
            <a:endParaRPr b="1"/>
          </a:p>
          <a:p>
            <a:pPr marL="0" lvl="0" indent="0" algn="l" rtl="0">
              <a:spcBef>
                <a:spcPts val="1200"/>
              </a:spcBef>
              <a:spcAft>
                <a:spcPts val="0"/>
              </a:spcAft>
              <a:buClr>
                <a:schemeClr val="dk2"/>
              </a:buClr>
              <a:buSzPts val="1100"/>
              <a:buFont typeface="Arial"/>
              <a:buNone/>
            </a:pPr>
            <a:r>
              <a:rPr lang="en"/>
              <a:t>Teamwork: Enhanced ability to work collaboratively within an interdisciplinary team.</a:t>
            </a:r>
            <a:endParaRPr/>
          </a:p>
          <a:p>
            <a:pPr marL="0" lvl="0" indent="0" algn="l" rtl="0">
              <a:spcBef>
                <a:spcPts val="1200"/>
              </a:spcBef>
              <a:spcAft>
                <a:spcPts val="0"/>
              </a:spcAft>
              <a:buClr>
                <a:schemeClr val="dk2"/>
              </a:buClr>
              <a:buSzPts val="1100"/>
              <a:buFont typeface="Arial"/>
              <a:buNone/>
            </a:pPr>
            <a:r>
              <a:rPr lang="en"/>
              <a:t>Communication: Improved communication skills through regular interactions with business analysts, project managers, and developers.</a:t>
            </a:r>
            <a:endParaRPr/>
          </a:p>
          <a:p>
            <a:pPr marL="0" lvl="0" indent="0" algn="l" rtl="0">
              <a:spcBef>
                <a:spcPts val="1200"/>
              </a:spcBef>
              <a:spcAft>
                <a:spcPts val="0"/>
              </a:spcAft>
              <a:buClr>
                <a:schemeClr val="dk2"/>
              </a:buClr>
              <a:buSzPts val="1100"/>
              <a:buFont typeface="Arial"/>
              <a:buNone/>
            </a:pPr>
            <a:r>
              <a:rPr lang="en"/>
              <a:t>Problem-Solving: Developed problem-solving skills by assisting stakeholders with various technical support requests and project tasks.</a:t>
            </a: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Skills I honed during the program:</a:t>
            </a:r>
            <a:endParaRPr dirty="0"/>
          </a:p>
        </p:txBody>
      </p:sp>
      <p:sp>
        <p:nvSpPr>
          <p:cNvPr id="167" name="Google Shape;16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Corporate Environment</a:t>
            </a:r>
            <a:endParaRPr/>
          </a:p>
          <a:p>
            <a:pPr marL="0" lvl="0" indent="0" algn="l" rtl="0">
              <a:spcBef>
                <a:spcPts val="1200"/>
              </a:spcBef>
              <a:spcAft>
                <a:spcPts val="0"/>
              </a:spcAft>
              <a:buNone/>
            </a:pPr>
            <a:r>
              <a:rPr lang="en"/>
              <a:t>Professionalism: Gained insights into maintaining professionalism in a corporate setting.</a:t>
            </a:r>
            <a:endParaRPr/>
          </a:p>
          <a:p>
            <a:pPr marL="0" lvl="0" indent="0" algn="l" rtl="0">
              <a:spcBef>
                <a:spcPts val="1200"/>
              </a:spcBef>
              <a:spcAft>
                <a:spcPts val="0"/>
              </a:spcAft>
              <a:buNone/>
            </a:pPr>
            <a:r>
              <a:rPr lang="en"/>
              <a:t>Work Ethic: Developed a strong work ethic by balancing multiple responsibilities and deadlines.</a:t>
            </a:r>
            <a:endParaRPr/>
          </a:p>
          <a:p>
            <a:pPr marL="0" lvl="0" indent="0" algn="l" rtl="0">
              <a:spcBef>
                <a:spcPts val="1200"/>
              </a:spcBef>
              <a:spcAft>
                <a:spcPts val="0"/>
              </a:spcAft>
              <a:buNone/>
            </a:pPr>
            <a:r>
              <a:rPr lang="en"/>
              <a:t>Corporate Culture: Understood the dynamics of corporate culture and the importance of aligning with organizational values.</a:t>
            </a:r>
            <a:endParaRPr/>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Skills I honed during the program:</a:t>
            </a:r>
            <a:endParaRPr dirty="0"/>
          </a:p>
        </p:txBody>
      </p:sp>
      <p:sp>
        <p:nvSpPr>
          <p:cNvPr id="173" name="Google Shape;17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700" b="1"/>
              <a:t>Stakeholder Management</a:t>
            </a:r>
            <a:endParaRPr sz="1700" b="1"/>
          </a:p>
          <a:p>
            <a:pPr marL="0" lvl="0" indent="0" algn="l" rtl="0">
              <a:spcBef>
                <a:spcPts val="1200"/>
              </a:spcBef>
              <a:spcAft>
                <a:spcPts val="0"/>
              </a:spcAft>
              <a:buClr>
                <a:schemeClr val="dk2"/>
              </a:buClr>
              <a:buSzPts val="1100"/>
              <a:buFont typeface="Arial"/>
              <a:buNone/>
            </a:pPr>
            <a:r>
              <a:rPr lang="en" sz="1700"/>
              <a:t>Requirements Gathering: Learned to gather and establish business requirements through interaction with various stakeholders.</a:t>
            </a:r>
            <a:endParaRPr sz="1700"/>
          </a:p>
          <a:p>
            <a:pPr marL="0" lvl="0" indent="0" algn="l" rtl="0">
              <a:spcBef>
                <a:spcPts val="1200"/>
              </a:spcBef>
              <a:spcAft>
                <a:spcPts val="0"/>
              </a:spcAft>
              <a:buClr>
                <a:schemeClr val="dk2"/>
              </a:buClr>
              <a:buSzPts val="1100"/>
              <a:buFont typeface="Arial"/>
              <a:buNone/>
            </a:pPr>
            <a:r>
              <a:rPr lang="en" sz="1700"/>
              <a:t>Reporting: Developed skills in preparing detailed and insightful reports for stakeholders.</a:t>
            </a:r>
            <a:endParaRPr sz="1700"/>
          </a:p>
          <a:p>
            <a:pPr marL="0" lvl="0" indent="0" algn="l" rtl="0">
              <a:spcBef>
                <a:spcPts val="1200"/>
              </a:spcBef>
              <a:spcAft>
                <a:spcPts val="0"/>
              </a:spcAft>
              <a:buClr>
                <a:schemeClr val="dk2"/>
              </a:buClr>
              <a:buSzPts val="1100"/>
              <a:buFont typeface="Arial"/>
              <a:buNone/>
            </a:pPr>
            <a:r>
              <a:rPr lang="en" sz="1700"/>
              <a:t>Feedback: Valued the importance of incorporating feedback from stakeholders to improve project outcomes.</a:t>
            </a:r>
            <a:endParaRPr sz="1700"/>
          </a:p>
          <a:p>
            <a:pPr marL="0" lvl="0" indent="0" algn="l" rtl="0">
              <a:spcBef>
                <a:spcPts val="1200"/>
              </a:spcBef>
              <a:spcAft>
                <a:spcPts val="1200"/>
              </a:spcAft>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Northwell Health</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My employer for this internship is Northwell Health. </a:t>
            </a:r>
            <a:endParaRPr/>
          </a:p>
          <a:p>
            <a:pPr marL="457200" lvl="0" indent="-342900" algn="l" rtl="0">
              <a:spcBef>
                <a:spcPts val="0"/>
              </a:spcBef>
              <a:spcAft>
                <a:spcPts val="0"/>
              </a:spcAft>
              <a:buSzPts val="1800"/>
              <a:buChar char="●"/>
            </a:pPr>
            <a:r>
              <a:rPr lang="en"/>
              <a:t>Northwell Health is New York State’s largest healthcare provider and private employer, with 21 hospitals, about 900 outpatient facilities and more than 12,000 affiliated physicians.</a:t>
            </a:r>
            <a:endParaRPr/>
          </a:p>
          <a:p>
            <a:pPr marL="457200" lvl="0" indent="-342900" algn="l" rtl="0">
              <a:spcBef>
                <a:spcPts val="0"/>
              </a:spcBef>
              <a:spcAft>
                <a:spcPts val="0"/>
              </a:spcAft>
              <a:buSzPts val="1800"/>
              <a:buChar char="●"/>
            </a:pPr>
            <a:r>
              <a:rPr lang="en"/>
              <a:t>Northwell cares for over two million people annually in the New York metro area and beyond.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Skills I honed during the program:</a:t>
            </a:r>
            <a:endParaRPr dirty="0"/>
          </a:p>
        </p:txBody>
      </p:sp>
      <p:sp>
        <p:nvSpPr>
          <p:cNvPr id="179" name="Google Shape;17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700" b="1" dirty="0"/>
              <a:t>Technical Skills</a:t>
            </a:r>
            <a:endParaRPr sz="1600" dirty="0"/>
          </a:p>
          <a:p>
            <a:pPr marL="0" lvl="0" indent="0" algn="l" rtl="0">
              <a:spcBef>
                <a:spcPts val="1200"/>
              </a:spcBef>
              <a:spcAft>
                <a:spcPts val="0"/>
              </a:spcAft>
              <a:buClr>
                <a:schemeClr val="dk2"/>
              </a:buClr>
              <a:buSzPts val="1100"/>
              <a:buFont typeface="Arial"/>
              <a:buNone/>
            </a:pPr>
            <a:r>
              <a:rPr lang="en" sz="1600" dirty="0"/>
              <a:t>Excel Proficiency: Improved Excel skills, including advanced functions like VLOOKUP and Pivot tables.</a:t>
            </a:r>
            <a:endParaRPr sz="1600" dirty="0"/>
          </a:p>
          <a:p>
            <a:pPr marL="0" lvl="0" indent="0" algn="l" rtl="0">
              <a:spcBef>
                <a:spcPts val="1200"/>
              </a:spcBef>
              <a:spcAft>
                <a:spcPts val="0"/>
              </a:spcAft>
              <a:buClr>
                <a:schemeClr val="dk2"/>
              </a:buClr>
              <a:buSzPts val="1100"/>
              <a:buFont typeface="Arial"/>
              <a:buNone/>
            </a:pPr>
            <a:r>
              <a:rPr lang="en" sz="1600" dirty="0"/>
              <a:t>SQL Queries: Enhanced ability to craft and execute complex SQL queries for data extraction and analysis.</a:t>
            </a:r>
            <a:endParaRPr sz="1600" dirty="0"/>
          </a:p>
          <a:p>
            <a:pPr marL="0" lvl="0" indent="0" algn="l" rtl="0">
              <a:spcBef>
                <a:spcPts val="1200"/>
              </a:spcBef>
              <a:spcAft>
                <a:spcPts val="0"/>
              </a:spcAft>
              <a:buClr>
                <a:schemeClr val="dk2"/>
              </a:buClr>
              <a:buSzPts val="1100"/>
              <a:buFont typeface="Arial"/>
              <a:buNone/>
            </a:pPr>
            <a:r>
              <a:rPr lang="en" sz="1600" dirty="0"/>
              <a:t>Power BI: Gained experience in using Power BI to create dashboards and reports for data-driven decision-making.</a:t>
            </a:r>
            <a:endParaRPr sz="1600" dirty="0"/>
          </a:p>
          <a:p>
            <a:pPr marL="0" lvl="0" indent="0" algn="l" rtl="0">
              <a:spcBef>
                <a:spcPts val="1200"/>
              </a:spcBef>
              <a:spcAft>
                <a:spcPts val="1200"/>
              </a:spcAft>
              <a:buNone/>
            </a:pPr>
            <a:endParaRPr sz="17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Final updates </a:t>
            </a:r>
            <a:endParaRPr dirty="0"/>
          </a:p>
        </p:txBody>
      </p:sp>
      <p:sp>
        <p:nvSpPr>
          <p:cNvPr id="191" name="Google Shape;19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800" b="0" i="0" u="none" strike="noStrike" dirty="0">
                <a:solidFill>
                  <a:srgbClr val="7F7F7F"/>
                </a:solidFill>
                <a:effectLst/>
                <a:latin typeface="Source Sans Pro" panose="020B0503030403020204" pitchFamily="34" charset="0"/>
              </a:rPr>
              <a:t>I feel that I have immersed myself in the team, learned how to approach tasks independently and I feel comfortable working on every incoming task on my own. In March, my manager spoke with me about my objectives for the future. She told me that she is very happy with my work, my expertise in testing, my ability to grasp new information quickly,  my adaptability, and the way I engage and get along with my colleagues. I have been offered a full-time position with Northwell Health. Currently, I am still waiting for the budget to get approved. I’m very grateful for this opportunity and excited for the future!</a:t>
            </a:r>
            <a:endParaRPr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EE6-CD8E-4E04-FECF-7F2C9B819699}"/>
              </a:ext>
            </a:extLst>
          </p:cNvPr>
          <p:cNvSpPr>
            <a:spLocks noGrp="1"/>
          </p:cNvSpPr>
          <p:nvPr>
            <p:ph type="title"/>
          </p:nvPr>
        </p:nvSpPr>
        <p:spPr/>
        <p:txBody>
          <a:bodyPr>
            <a:normAutofit fontScale="90000"/>
          </a:bodyPr>
          <a:lstStyle/>
          <a:p>
            <a:r>
              <a:rPr lang="en-US" dirty="0"/>
              <a:t>Resources and links</a:t>
            </a:r>
          </a:p>
        </p:txBody>
      </p:sp>
      <p:sp>
        <p:nvSpPr>
          <p:cNvPr id="3" name="Text Placeholder 2">
            <a:extLst>
              <a:ext uri="{FF2B5EF4-FFF2-40B4-BE49-F238E27FC236}">
                <a16:creationId xmlns:a16="http://schemas.microsoft.com/office/drawing/2014/main" id="{E0DF00C7-CF3B-02BE-A012-44B96E475749}"/>
              </a:ext>
            </a:extLst>
          </p:cNvPr>
          <p:cNvSpPr>
            <a:spLocks noGrp="1"/>
          </p:cNvSpPr>
          <p:nvPr>
            <p:ph type="body" idx="1"/>
          </p:nvPr>
        </p:nvSpPr>
        <p:spPr/>
        <p:txBody>
          <a:bodyPr/>
          <a:lstStyle/>
          <a:p>
            <a:r>
              <a:rPr lang="en-US" dirty="0"/>
              <a:t>GitHub Repository: </a:t>
            </a:r>
            <a:r>
              <a:rPr lang="en-US" dirty="0">
                <a:hlinkClick r:id="rId2"/>
              </a:rPr>
              <a:t>https://github.com/RonitTonko/4900</a:t>
            </a:r>
            <a:endParaRPr lang="en-US" dirty="0"/>
          </a:p>
          <a:p>
            <a:r>
              <a:rPr lang="en-US" dirty="0"/>
              <a:t>Project Board: </a:t>
            </a:r>
            <a:r>
              <a:rPr lang="en-US" dirty="0">
                <a:hlinkClick r:id="rId3"/>
              </a:rPr>
              <a:t>https://github.com/users/RonitTonko/projects/1</a:t>
            </a:r>
            <a:endParaRPr lang="en-US" dirty="0"/>
          </a:p>
          <a:p>
            <a:endParaRPr lang="en-US" dirty="0"/>
          </a:p>
        </p:txBody>
      </p:sp>
    </p:spTree>
    <p:extLst>
      <p:ext uri="{BB962C8B-B14F-4D97-AF65-F5344CB8AC3E}">
        <p14:creationId xmlns:p14="http://schemas.microsoft.com/office/powerpoint/2010/main" val="88462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Internship Duration</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 started the Internship in June 2023, and currently I’m working part time in my role.  </a:t>
            </a:r>
            <a:endParaRPr/>
          </a:p>
          <a:p>
            <a:pPr marL="457200" lvl="0" indent="-342900" algn="l" rtl="0">
              <a:spcBef>
                <a:spcPts val="0"/>
              </a:spcBef>
              <a:spcAft>
                <a:spcPts val="0"/>
              </a:spcAft>
              <a:buSzPts val="1800"/>
              <a:buChar char="●"/>
            </a:pPr>
            <a:r>
              <a:rPr lang="en"/>
              <a:t>The internship was just renewed and for now i’ll be working with them with no expected end date.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 chose this internship</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 major in Information systems and psychology, and the natural career path for me was project/ product management. I aspire to become a professional in these fields.</a:t>
            </a:r>
            <a:endParaRPr dirty="0"/>
          </a:p>
          <a:p>
            <a:pPr marL="0" lvl="0" indent="0" algn="l" rtl="0">
              <a:spcBef>
                <a:spcPts val="1200"/>
              </a:spcBef>
              <a:spcAft>
                <a:spcPts val="0"/>
              </a:spcAft>
              <a:buNone/>
            </a:pPr>
            <a:r>
              <a:rPr lang="en" dirty="0"/>
              <a:t>I enjoy working with technology and thinking about new solutions.</a:t>
            </a: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Daily tasks:</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Documentation Preparation:</a:t>
            </a:r>
            <a:endParaRPr b="1"/>
          </a:p>
          <a:p>
            <a:pPr marL="457200" lvl="0" indent="-342900" algn="l" rtl="0">
              <a:spcBef>
                <a:spcPts val="1200"/>
              </a:spcBef>
              <a:spcAft>
                <a:spcPts val="0"/>
              </a:spcAft>
              <a:buSzPts val="1800"/>
              <a:buChar char="●"/>
            </a:pPr>
            <a:r>
              <a:rPr lang="en"/>
              <a:t>Create and maintain process flows, business requirements, functional specifications, and user guides</a:t>
            </a:r>
            <a:endParaRPr/>
          </a:p>
          <a:p>
            <a:pPr marL="457200" lvl="0" indent="-342900" algn="l" rtl="0">
              <a:spcBef>
                <a:spcPts val="0"/>
              </a:spcBef>
              <a:spcAft>
                <a:spcPts val="0"/>
              </a:spcAft>
              <a:buSzPts val="1800"/>
              <a:buChar char="●"/>
            </a:pPr>
            <a:r>
              <a:rPr lang="en"/>
              <a:t>Develop and update test scripts for various projects.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More daily tasks:</a:t>
            </a:r>
            <a:endParaRPr/>
          </a:p>
          <a:p>
            <a:pPr marL="0" lvl="0" indent="0" algn="l" rtl="0">
              <a:spcBef>
                <a:spcPts val="0"/>
              </a:spcBef>
              <a:spcAft>
                <a:spcPts val="0"/>
              </a:spcAft>
              <a:buNone/>
            </a:pP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b="1"/>
              <a:t>Test Execution and Data Validation:</a:t>
            </a:r>
            <a:endParaRPr/>
          </a:p>
          <a:p>
            <a:pPr marL="457200" lvl="0" indent="-342900" algn="l" rtl="0">
              <a:spcBef>
                <a:spcPts val="1200"/>
              </a:spcBef>
              <a:spcAft>
                <a:spcPts val="0"/>
              </a:spcAft>
              <a:buSzPts val="1800"/>
              <a:buChar char="●"/>
            </a:pPr>
            <a:r>
              <a:rPr lang="en"/>
              <a:t>Execute test scripts to ensure functionality and performance.</a:t>
            </a:r>
            <a:endParaRPr/>
          </a:p>
          <a:p>
            <a:pPr marL="457200" lvl="0" indent="-342900" algn="l" rtl="0">
              <a:spcBef>
                <a:spcPts val="0"/>
              </a:spcBef>
              <a:spcAft>
                <a:spcPts val="0"/>
              </a:spcAft>
              <a:buSzPts val="1800"/>
              <a:buChar char="●"/>
            </a:pPr>
            <a:r>
              <a:rPr lang="en"/>
              <a:t>Perform thorough data validation to maintain data integrity.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daily tasks:</a:t>
            </a:r>
            <a:endParaRPr/>
          </a:p>
          <a:p>
            <a:pPr marL="0" lvl="0" indent="0" algn="l" rtl="0">
              <a:spcBef>
                <a:spcPts val="0"/>
              </a:spcBef>
              <a:spcAft>
                <a:spcPts val="0"/>
              </a:spcAft>
              <a:buNone/>
            </a:pP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Stakeholder Assistance:</a:t>
            </a:r>
            <a:endParaRPr b="1"/>
          </a:p>
          <a:p>
            <a:pPr marL="457200" lvl="0" indent="-342900" algn="l" rtl="0">
              <a:spcBef>
                <a:spcPts val="1200"/>
              </a:spcBef>
              <a:spcAft>
                <a:spcPts val="0"/>
              </a:spcAft>
              <a:buSzPts val="1800"/>
              <a:buChar char="●"/>
            </a:pPr>
            <a:r>
              <a:rPr lang="en"/>
              <a:t>Collaborate with business analysts, project managers, and developers on incoming tasks.</a:t>
            </a:r>
            <a:endParaRPr/>
          </a:p>
          <a:p>
            <a:pPr marL="457200" lvl="0" indent="-342900" algn="l" rtl="0">
              <a:spcBef>
                <a:spcPts val="0"/>
              </a:spcBef>
              <a:spcAft>
                <a:spcPts val="0"/>
              </a:spcAft>
              <a:buSzPts val="1800"/>
              <a:buChar char="●"/>
            </a:pPr>
            <a:r>
              <a:rPr lang="en"/>
              <a:t>Provide support for clients and real estate PMs regarding technical requests and troubleshoot issues.</a:t>
            </a:r>
            <a:endParaRPr/>
          </a:p>
          <a:p>
            <a:pPr marL="457200" lvl="0" indent="0" algn="l" rtl="0">
              <a:spcBef>
                <a:spcPts val="1200"/>
              </a:spcBef>
              <a:spcAft>
                <a:spcPts val="1200"/>
              </a:spcAft>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daily tasks:</a:t>
            </a:r>
            <a:endParaRPr/>
          </a:p>
          <a:p>
            <a:pPr marL="0" lvl="0" indent="0" algn="l" rtl="0">
              <a:spcBef>
                <a:spcPts val="0"/>
              </a:spcBef>
              <a:spcAft>
                <a:spcPts val="0"/>
              </a:spcAft>
              <a:buNone/>
            </a:pP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Report Preparation:</a:t>
            </a:r>
            <a:endParaRPr b="1"/>
          </a:p>
          <a:p>
            <a:pPr marL="457200" lvl="0" indent="-342900" algn="l" rtl="0">
              <a:spcBef>
                <a:spcPts val="1200"/>
              </a:spcBef>
              <a:spcAft>
                <a:spcPts val="0"/>
              </a:spcAft>
              <a:buSzPts val="1800"/>
              <a:buChar char="●"/>
            </a:pPr>
            <a:r>
              <a:rPr lang="en"/>
              <a:t>Compile and prepare detailed reports for various stakeholders.</a:t>
            </a:r>
            <a:endParaRPr/>
          </a:p>
          <a:p>
            <a:pPr marL="457200" lvl="0" indent="-342900" algn="l" rtl="0">
              <a:spcBef>
                <a:spcPts val="0"/>
              </a:spcBef>
              <a:spcAft>
                <a:spcPts val="0"/>
              </a:spcAft>
              <a:buSzPts val="1800"/>
              <a:buChar char="●"/>
            </a:pPr>
            <a:r>
              <a:rPr lang="en"/>
              <a:t>Design dynamic Excel reports, integrating VLOOKUP and Pivot tables, identifying patterns and trends to optimize business strategies and drive performance enhancements.</a:t>
            </a:r>
            <a:endParaRPr/>
          </a:p>
          <a:p>
            <a:pPr marL="457200" lvl="0" indent="-342900" algn="l" rtl="0">
              <a:spcBef>
                <a:spcPts val="0"/>
              </a:spcBef>
              <a:spcAft>
                <a:spcPts val="0"/>
              </a:spcAft>
              <a:buSzPts val="1800"/>
              <a:buChar char="●"/>
            </a:pPr>
            <a:r>
              <a:rPr lang="en"/>
              <a:t>Use dynamic tools and techniques to enhance report accuracy and insight.</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daily tasks:</a:t>
            </a:r>
            <a:endParaRPr/>
          </a:p>
          <a:p>
            <a:pPr marL="0" lvl="0" indent="0" algn="l" rtl="0">
              <a:spcBef>
                <a:spcPts val="0"/>
              </a:spcBef>
              <a:spcAft>
                <a:spcPts val="0"/>
              </a:spcAft>
              <a:buNone/>
            </a:pP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b="1"/>
              <a:t>SQL Queries:</a:t>
            </a:r>
            <a:endParaRPr b="1"/>
          </a:p>
          <a:p>
            <a:pPr marL="457200" lvl="0" indent="-342900" algn="l" rtl="0">
              <a:spcBef>
                <a:spcPts val="1200"/>
              </a:spcBef>
              <a:spcAft>
                <a:spcPts val="0"/>
              </a:spcAft>
              <a:buSzPts val="1800"/>
              <a:buChar char="●"/>
            </a:pPr>
            <a:r>
              <a:rPr lang="en"/>
              <a:t>Craft and execute SQL queries to extract and manipulate data for analysis.</a:t>
            </a:r>
            <a:endParaRPr/>
          </a:p>
          <a:p>
            <a:pPr marL="457200" lvl="0" indent="0" algn="l" rtl="0">
              <a:spcBef>
                <a:spcPts val="1200"/>
              </a:spcBef>
              <a:spcAft>
                <a:spcPts val="1200"/>
              </a:spcAft>
              <a:buNone/>
            </a:pPr>
            <a:endParaRPr b="1"/>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872</Words>
  <Application>Microsoft Office PowerPoint</Application>
  <PresentationFormat>On-screen Show (16:9)</PresentationFormat>
  <Paragraphs>84</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Arial</vt:lpstr>
      <vt:lpstr>Source Sans Pro</vt:lpstr>
      <vt:lpstr>Raleway</vt:lpstr>
      <vt:lpstr>Plum</vt:lpstr>
      <vt:lpstr>Project Management Internship</vt:lpstr>
      <vt:lpstr>About Northwell Health</vt:lpstr>
      <vt:lpstr>Internship Duration</vt:lpstr>
      <vt:lpstr>Why I chose this internship</vt:lpstr>
      <vt:lpstr>Daily tasks:</vt:lpstr>
      <vt:lpstr>More daily tasks: </vt:lpstr>
      <vt:lpstr>More daily tasks: </vt:lpstr>
      <vt:lpstr>More daily tasks: </vt:lpstr>
      <vt:lpstr>More daily tasks: </vt:lpstr>
      <vt:lpstr>Example of a query I worked On:</vt:lpstr>
      <vt:lpstr>More daily tasks: </vt:lpstr>
      <vt:lpstr>My Team’s Structure  </vt:lpstr>
      <vt:lpstr>Team Members’ Responsibilities </vt:lpstr>
      <vt:lpstr>Team Members’ Responsibilities </vt:lpstr>
      <vt:lpstr>Team Members’ Responsibilities </vt:lpstr>
      <vt:lpstr>Team Members’ Responsibilities </vt:lpstr>
      <vt:lpstr>Skills I honed during the program:</vt:lpstr>
      <vt:lpstr>Skills I honed during the program:</vt:lpstr>
      <vt:lpstr>Skills I honed during the program:</vt:lpstr>
      <vt:lpstr>Skills I honed during the program:</vt:lpstr>
      <vt:lpstr>Final updates </vt:lpstr>
      <vt:lpstr>Resources and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Internship</dc:title>
  <cp:lastModifiedBy>Tonknogy, Ronit</cp:lastModifiedBy>
  <cp:revision>2</cp:revision>
  <dcterms:modified xsi:type="dcterms:W3CDTF">2024-05-16T01:01:10Z</dcterms:modified>
</cp:coreProperties>
</file>