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4" r:id="rId7"/>
    <p:sldId id="265" r:id="rId8"/>
    <p:sldId id="266" r:id="rId9"/>
    <p:sldId id="267" r:id="rId10"/>
    <p:sldId id="268" r:id="rId11"/>
    <p:sldId id="261" r:id="rId12"/>
    <p:sldId id="262"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CF46B-6771-4F34-B4E5-93BFA27934CF}"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406360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365362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208155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705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1513049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5CF46B-6771-4F34-B4E5-93BFA27934CF}"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48744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5CF46B-6771-4F34-B4E5-93BFA27934CF}"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98604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CF46B-6771-4F34-B4E5-93BFA27934CF}"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523802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CF46B-6771-4F34-B4E5-93BFA27934CF}"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24762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CF46B-6771-4F34-B4E5-93BFA27934CF}"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280293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CF46B-6771-4F34-B4E5-93BFA27934CF}"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335727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137385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CF46B-6771-4F34-B4E5-93BFA27934CF}"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21141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CF46B-6771-4F34-B4E5-93BFA27934CF}"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57173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CF46B-6771-4F34-B4E5-93BFA27934CF}"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151557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376757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CF46B-6771-4F34-B4E5-93BFA27934CF}"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3CAA4-C3EB-488D-A960-D13276B64446}" type="slidenum">
              <a:rPr lang="en-IN" smtClean="0"/>
              <a:t>‹#›</a:t>
            </a:fld>
            <a:endParaRPr lang="en-IN"/>
          </a:p>
        </p:txBody>
      </p:sp>
    </p:spTree>
    <p:extLst>
      <p:ext uri="{BB962C8B-B14F-4D97-AF65-F5344CB8AC3E}">
        <p14:creationId xmlns:p14="http://schemas.microsoft.com/office/powerpoint/2010/main" val="19928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15CF46B-6771-4F34-B4E5-93BFA27934CF}" type="datetimeFigureOut">
              <a:rPr lang="en-IN" smtClean="0"/>
              <a:t>27-04-2023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1B3CAA4-C3EB-488D-A960-D13276B64446}" type="slidenum">
              <a:rPr lang="en-IN" smtClean="0"/>
              <a:t>‹#›</a:t>
            </a:fld>
            <a:endParaRPr lang="en-IN"/>
          </a:p>
        </p:txBody>
      </p:sp>
    </p:spTree>
    <p:extLst>
      <p:ext uri="{BB962C8B-B14F-4D97-AF65-F5344CB8AC3E}">
        <p14:creationId xmlns:p14="http://schemas.microsoft.com/office/powerpoint/2010/main" val="2053678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D161-7223-9A6C-FD68-B8FD55F0CF7B}"/>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Machine Learning Project</a:t>
            </a:r>
          </a:p>
        </p:txBody>
      </p:sp>
      <p:sp>
        <p:nvSpPr>
          <p:cNvPr id="3" name="Subtitle 2">
            <a:extLst>
              <a:ext uri="{FF2B5EF4-FFF2-40B4-BE49-F238E27FC236}">
                <a16:creationId xmlns:a16="http://schemas.microsoft.com/office/drawing/2014/main" id="{D20569D9-D93F-6E2A-2D8D-690756B85D16}"/>
              </a:ext>
            </a:extLst>
          </p:cNvPr>
          <p:cNvSpPr>
            <a:spLocks noGrp="1"/>
          </p:cNvSpPr>
          <p:nvPr>
            <p:ph type="subTitle" idx="1"/>
          </p:nvPr>
        </p:nvSpPr>
        <p:spPr/>
        <p:txBody>
          <a:bodyPr>
            <a:normAutofit/>
          </a:bodyPr>
          <a:lstStyle/>
          <a:p>
            <a:r>
              <a:rPr lang="en-IN" sz="3600" dirty="0">
                <a:latin typeface="Times New Roman" panose="02020603050405020304" pitchFamily="18" charset="0"/>
                <a:cs typeface="Times New Roman" panose="02020603050405020304" pitchFamily="18" charset="0"/>
              </a:rPr>
              <a:t>Laptop Price Prediction</a:t>
            </a:r>
          </a:p>
        </p:txBody>
      </p:sp>
      <p:sp>
        <p:nvSpPr>
          <p:cNvPr id="4" name="TextBox 3">
            <a:extLst>
              <a:ext uri="{FF2B5EF4-FFF2-40B4-BE49-F238E27FC236}">
                <a16:creationId xmlns:a16="http://schemas.microsoft.com/office/drawing/2014/main" id="{92D8A8C8-6B04-1CA5-AB24-B0C46C3A0216}"/>
              </a:ext>
            </a:extLst>
          </p:cNvPr>
          <p:cNvSpPr txBox="1"/>
          <p:nvPr/>
        </p:nvSpPr>
        <p:spPr>
          <a:xfrm>
            <a:off x="7555831" y="4648206"/>
            <a:ext cx="2181816" cy="923330"/>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By –</a:t>
            </a:r>
          </a:p>
          <a:p>
            <a:r>
              <a:rPr lang="en-IN" sz="1800" dirty="0">
                <a:latin typeface="Times New Roman" panose="02020603050405020304" pitchFamily="18" charset="0"/>
                <a:cs typeface="Times New Roman" panose="02020603050405020304" pitchFamily="18" charset="0"/>
              </a:rPr>
              <a:t>	Ronit Wankhede</a:t>
            </a:r>
          </a:p>
          <a:p>
            <a:endParaRPr lang="en-IN" dirty="0"/>
          </a:p>
        </p:txBody>
      </p:sp>
    </p:spTree>
    <p:extLst>
      <p:ext uri="{BB962C8B-B14F-4D97-AF65-F5344CB8AC3E}">
        <p14:creationId xmlns:p14="http://schemas.microsoft.com/office/powerpoint/2010/main" val="69858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Cleaning and Manipulation. </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Changes to RAM and weight column.</a:t>
            </a:r>
          </a:p>
          <a:p>
            <a:pPr algn="just"/>
            <a:r>
              <a:rPr lang="en-IN" sz="1800" dirty="0">
                <a:latin typeface="Times New Roman" panose="02020603050405020304" pitchFamily="18" charset="0"/>
                <a:cs typeface="Times New Roman" panose="02020603050405020304" pitchFamily="18" charset="0"/>
              </a:rPr>
              <a:t> Creating new columns with touchscreen and IPS types from the </a:t>
            </a:r>
            <a:r>
              <a:rPr lang="en-IN" sz="1800" dirty="0" err="1">
                <a:latin typeface="Times New Roman" panose="02020603050405020304" pitchFamily="18" charset="0"/>
                <a:cs typeface="Times New Roman" panose="02020603050405020304" pitchFamily="18" charset="0"/>
              </a:rPr>
              <a:t>screenresolution</a:t>
            </a:r>
            <a:r>
              <a:rPr lang="en-IN" sz="1800" dirty="0">
                <a:latin typeface="Times New Roman" panose="02020603050405020304" pitchFamily="18" charset="0"/>
                <a:cs typeface="Times New Roman" panose="02020603050405020304" pitchFamily="18" charset="0"/>
              </a:rPr>
              <a:t> column and then </a:t>
            </a:r>
            <a:r>
              <a:rPr lang="en-IN" sz="1800" dirty="0" err="1">
                <a:latin typeface="Times New Roman" panose="02020603050405020304" pitchFamily="18" charset="0"/>
                <a:cs typeface="Times New Roman" panose="02020603050405020304" pitchFamily="18" charset="0"/>
              </a:rPr>
              <a:t>droped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screenresolution</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And then actually extracting the resolution in 2 new col for </a:t>
            </a:r>
            <a:r>
              <a:rPr lang="en-IN" sz="1800" dirty="0" err="1">
                <a:latin typeface="Times New Roman" panose="02020603050405020304" pitchFamily="18" charset="0"/>
                <a:cs typeface="Times New Roman" panose="02020603050405020304" pitchFamily="18" charset="0"/>
              </a:rPr>
              <a:t>x_res</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y_res</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Creating a new column PPI (Pixel Per Inch) with help of </a:t>
            </a:r>
            <a:r>
              <a:rPr lang="en-IN" sz="1800" dirty="0" err="1">
                <a:latin typeface="Times New Roman" panose="02020603050405020304" pitchFamily="18" charset="0"/>
                <a:cs typeface="Times New Roman" panose="02020603050405020304" pitchFamily="18" charset="0"/>
              </a:rPr>
              <a:t>x_res</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y_res</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Creating CPU brand column from extracting CPU names from the CPU column and then dropped CPU.</a:t>
            </a:r>
          </a:p>
          <a:p>
            <a:pPr algn="just"/>
            <a:r>
              <a:rPr lang="en-IN" sz="1800" dirty="0">
                <a:latin typeface="Times New Roman" panose="02020603050405020304" pitchFamily="18" charset="0"/>
                <a:cs typeface="Times New Roman" panose="02020603050405020304" pitchFamily="18" charset="0"/>
              </a:rPr>
              <a:t>Creating HDD, SSD, Flash drive and Hybrid columns with values from the Memory column and then dropped Memory.</a:t>
            </a:r>
          </a:p>
          <a:p>
            <a:pPr algn="just"/>
            <a:r>
              <a:rPr lang="en-IN" sz="1800" dirty="0">
                <a:latin typeface="Times New Roman" panose="02020603050405020304" pitchFamily="18" charset="0"/>
                <a:cs typeface="Times New Roman" panose="02020603050405020304" pitchFamily="18" charset="0"/>
              </a:rPr>
              <a:t>Creating GPU brand from GPU column and then dropped GPU.</a:t>
            </a:r>
          </a:p>
          <a:p>
            <a:pPr algn="just"/>
            <a:r>
              <a:rPr lang="en-IN" sz="1800" dirty="0">
                <a:latin typeface="Times New Roman" panose="02020603050405020304" pitchFamily="18" charset="0"/>
                <a:cs typeface="Times New Roman" panose="02020603050405020304" pitchFamily="18" charset="0"/>
              </a:rPr>
              <a:t>Creating OS column from </a:t>
            </a:r>
            <a:r>
              <a:rPr lang="en-IN" sz="1800" dirty="0" err="1">
                <a:latin typeface="Times New Roman" panose="02020603050405020304" pitchFamily="18" charset="0"/>
                <a:cs typeface="Times New Roman" panose="02020603050405020304" pitchFamily="18" charset="0"/>
              </a:rPr>
              <a:t>OpSys</a:t>
            </a:r>
            <a:r>
              <a:rPr lang="en-IN" sz="1800" dirty="0">
                <a:latin typeface="Times New Roman" panose="02020603050405020304" pitchFamily="18" charset="0"/>
                <a:cs typeface="Times New Roman" panose="02020603050405020304" pitchFamily="18" charset="0"/>
              </a:rPr>
              <a:t> and then dropped </a:t>
            </a:r>
            <a:r>
              <a:rPr lang="en-IN" sz="1800" dirty="0" err="1">
                <a:latin typeface="Times New Roman" panose="02020603050405020304" pitchFamily="18" charset="0"/>
                <a:cs typeface="Times New Roman" panose="02020603050405020304" pitchFamily="18" charset="0"/>
              </a:rPr>
              <a:t>OpSys</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197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Modelling Score</a:t>
            </a:r>
          </a:p>
        </p:txBody>
      </p:sp>
      <p:pic>
        <p:nvPicPr>
          <p:cNvPr id="9" name="Content Placeholder 8">
            <a:extLst>
              <a:ext uri="{FF2B5EF4-FFF2-40B4-BE49-F238E27FC236}">
                <a16:creationId xmlns:a16="http://schemas.microsoft.com/office/drawing/2014/main" id="{8A4CB7DD-8B32-DD60-8EBC-63C38B5CF8BB}"/>
              </a:ext>
            </a:extLst>
          </p:cNvPr>
          <p:cNvPicPr>
            <a:picLocks noGrp="1" noChangeAspect="1"/>
          </p:cNvPicPr>
          <p:nvPr>
            <p:ph idx="1"/>
          </p:nvPr>
        </p:nvPicPr>
        <p:blipFill>
          <a:blip r:embed="rId2"/>
          <a:stretch>
            <a:fillRect/>
          </a:stretch>
        </p:blipFill>
        <p:spPr>
          <a:xfrm>
            <a:off x="2952152" y="1580050"/>
            <a:ext cx="6277047" cy="3945572"/>
          </a:xfrm>
          <a:prstGeom prst="rect">
            <a:avLst/>
          </a:prstGeom>
        </p:spPr>
      </p:pic>
      <p:sp>
        <p:nvSpPr>
          <p:cNvPr id="12" name="TextBox 11">
            <a:extLst>
              <a:ext uri="{FF2B5EF4-FFF2-40B4-BE49-F238E27FC236}">
                <a16:creationId xmlns:a16="http://schemas.microsoft.com/office/drawing/2014/main" id="{7B05908A-2D9B-CDAC-9A01-A9AAB595DA2C}"/>
              </a:ext>
            </a:extLst>
          </p:cNvPr>
          <p:cNvSpPr txBox="1"/>
          <p:nvPr/>
        </p:nvSpPr>
        <p:spPr>
          <a:xfrm flipH="1">
            <a:off x="1068350" y="5849741"/>
            <a:ext cx="10044649" cy="646331"/>
          </a:xfrm>
          <a:prstGeom prst="rect">
            <a:avLst/>
          </a:prstGeom>
          <a:noFill/>
        </p:spPr>
        <p:txBody>
          <a:bodyPr wrap="square" rtlCol="0">
            <a:spAutoFit/>
          </a:bodyPr>
          <a:lstStyle/>
          <a:p>
            <a:r>
              <a:rPr lang="en-IN" dirty="0"/>
              <a:t>As we can see the Voting regressor scored the highest in R2 score so it was selected for the deployment purpose.</a:t>
            </a:r>
          </a:p>
        </p:txBody>
      </p:sp>
    </p:spTree>
    <p:extLst>
      <p:ext uri="{BB962C8B-B14F-4D97-AF65-F5344CB8AC3E}">
        <p14:creationId xmlns:p14="http://schemas.microsoft.com/office/powerpoint/2010/main" val="198357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Deployment</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After the modeling process completion </a:t>
            </a:r>
            <a:r>
              <a:rPr lang="en-US" dirty="0">
                <a:solidFill>
                  <a:srgbClr val="D1D5DB"/>
                </a:solidFill>
                <a:effectLst/>
                <a:latin typeface="Times New Roman" panose="02020603050405020304" pitchFamily="18" charset="0"/>
                <a:cs typeface="Times New Roman" panose="02020603050405020304" pitchFamily="18" charset="0"/>
              </a:rPr>
              <a:t>the model, the voting regressor model was saved along with newly created Data Frame.</a:t>
            </a:r>
            <a:endParaRPr lang="en-IN" dirty="0">
              <a:solidFill>
                <a:srgbClr val="D1D5DB"/>
              </a:solidFill>
              <a:effectLst/>
              <a:latin typeface="Times New Roman" panose="02020603050405020304" pitchFamily="18" charset="0"/>
              <a:cs typeface="Times New Roman" panose="02020603050405020304" pitchFamily="18" charset="0"/>
            </a:endParaRPr>
          </a:p>
          <a:p>
            <a:pPr algn="just"/>
            <a:r>
              <a:rPr lang="en-IN" dirty="0">
                <a:solidFill>
                  <a:srgbClr val="D1D5DB"/>
                </a:solidFill>
                <a:effectLst/>
                <a:latin typeface="Times New Roman" panose="02020603050405020304" pitchFamily="18" charset="0"/>
                <a:cs typeface="Times New Roman" panose="02020603050405020304" pitchFamily="18" charset="0"/>
              </a:rPr>
              <a:t>Using the Streamlit Framework the model was integrated into a web page to predict price for specified configuration in it.</a:t>
            </a:r>
            <a:endParaRPr lang="en-US"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5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algn="just"/>
            <a:r>
              <a:rPr lang="en-US" dirty="0">
                <a:solidFill>
                  <a:srgbClr val="D1D5DB"/>
                </a:solidFill>
                <a:effectLst/>
                <a:latin typeface="Times New Roman" panose="02020603050405020304" pitchFamily="18" charset="0"/>
                <a:cs typeface="Times New Roman" panose="02020603050405020304" pitchFamily="18" charset="0"/>
              </a:rPr>
              <a:t>According to my created model the Voting Regressor was used in the deployment process which scored 0.88 R2 score and 0.16 MSE which can be improved in further stages by adding some more features to the model or by tweaking the features more properly to build the model.</a:t>
            </a:r>
          </a:p>
          <a:p>
            <a:pPr algn="just"/>
            <a:r>
              <a:rPr lang="en-US" dirty="0">
                <a:solidFill>
                  <a:srgbClr val="D1D5DB"/>
                </a:solidFill>
                <a:effectLst/>
                <a:latin typeface="Times New Roman" panose="02020603050405020304" pitchFamily="18" charset="0"/>
                <a:cs typeface="Times New Roman" panose="02020603050405020304" pitchFamily="18" charset="0"/>
              </a:rPr>
              <a:t>After improving and implementing this model a individual can decide the budget for themselves after providing the desired configuration or can adjust their configuration according to </a:t>
            </a:r>
            <a:r>
              <a:rPr lang="en-US">
                <a:solidFill>
                  <a:srgbClr val="D1D5DB"/>
                </a:solidFill>
                <a:effectLst/>
                <a:latin typeface="Times New Roman" panose="02020603050405020304" pitchFamily="18" charset="0"/>
                <a:cs typeface="Times New Roman" panose="02020603050405020304" pitchFamily="18" charset="0"/>
              </a:rPr>
              <a:t>their budget.</a:t>
            </a:r>
          </a:p>
        </p:txBody>
      </p:sp>
    </p:spTree>
    <p:extLst>
      <p:ext uri="{BB962C8B-B14F-4D97-AF65-F5344CB8AC3E}">
        <p14:creationId xmlns:p14="http://schemas.microsoft.com/office/powerpoint/2010/main" val="235996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a:xfrm>
            <a:off x="919119" y="2885287"/>
            <a:ext cx="10353762" cy="970450"/>
          </a:xfrm>
        </p:spPr>
        <p:txBody>
          <a:bodyPr>
            <a:no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5962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3690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The main objective of this project is to build a predictive model that can accurately estimate the price of a laptop given a set of relevant features such as brand, model, processor type, RAM, storage capacity, screen size, and graphics card, etc. The aim of the project is to develop and implement a model that can effectively learn from historical data and make accurate price predictions for new laptops in real-time.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2F7787-DEDE-24FE-DF69-B0922DC49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838" y="3429000"/>
            <a:ext cx="6407675" cy="32461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67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The Data used for this project can be found on Kaggle.</a:t>
            </a:r>
          </a:p>
          <a:p>
            <a:pPr algn="just"/>
            <a:r>
              <a:rPr lang="en-US" dirty="0">
                <a:solidFill>
                  <a:srgbClr val="D1D5DB"/>
                </a:solidFill>
                <a:effectLst/>
                <a:latin typeface="Times New Roman" panose="02020603050405020304" pitchFamily="18" charset="0"/>
                <a:cs typeface="Times New Roman" panose="02020603050405020304" pitchFamily="18" charset="0"/>
              </a:rPr>
              <a:t>The dataset is about laptops configuration with prices containing 1303 laptop data with 12 columns: Company name, type, laptop size in (inches), Screen resolution, CPU, RAM, Memory, Graphics Card, Operating system and Price in INR.</a:t>
            </a:r>
          </a:p>
          <a:p>
            <a:pPr algn="just"/>
            <a:r>
              <a:rPr lang="en-US" dirty="0">
                <a:solidFill>
                  <a:srgbClr val="D1D5DB"/>
                </a:solidFill>
                <a:effectLst/>
                <a:latin typeface="Times New Roman" panose="02020603050405020304" pitchFamily="18" charset="0"/>
                <a:cs typeface="Times New Roman" panose="02020603050405020304" pitchFamily="18" charset="0"/>
              </a:rPr>
              <a:t>For out Project the Price column from this dataset is to be considered as our target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23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36900" indent="0" algn="just">
              <a:buNone/>
            </a:pPr>
            <a:r>
              <a:rPr lang="en-IN" dirty="0">
                <a:latin typeface="Times New Roman" panose="02020603050405020304" pitchFamily="18" charset="0"/>
                <a:cs typeface="Times New Roman" panose="02020603050405020304" pitchFamily="18" charset="0"/>
              </a:rPr>
              <a:t>1.	Price Distribution</a:t>
            </a:r>
          </a:p>
          <a:p>
            <a:pPr marL="36900"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31EF85-9C1C-BAB4-9977-5B53B9063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49" y="2189649"/>
            <a:ext cx="6029540" cy="4058751"/>
          </a:xfrm>
          <a:prstGeom prst="rect">
            <a:avLst/>
          </a:prstGeom>
        </p:spPr>
      </p:pic>
      <p:sp>
        <p:nvSpPr>
          <p:cNvPr id="6" name="TextBox 5">
            <a:extLst>
              <a:ext uri="{FF2B5EF4-FFF2-40B4-BE49-F238E27FC236}">
                <a16:creationId xmlns:a16="http://schemas.microsoft.com/office/drawing/2014/main" id="{3346804B-C45F-2E36-370A-65D984F9702E}"/>
              </a:ext>
            </a:extLst>
          </p:cNvPr>
          <p:cNvSpPr txBox="1"/>
          <p:nvPr/>
        </p:nvSpPr>
        <p:spPr>
          <a:xfrm>
            <a:off x="7225822" y="3429000"/>
            <a:ext cx="4420747"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Through this we can say that there are very budget oriented laptops in this list and very few high price  ones. </a:t>
            </a:r>
          </a:p>
        </p:txBody>
      </p:sp>
    </p:spTree>
    <p:extLst>
      <p:ext uri="{BB962C8B-B14F-4D97-AF65-F5344CB8AC3E}">
        <p14:creationId xmlns:p14="http://schemas.microsoft.com/office/powerpoint/2010/main" val="95407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36900" indent="0" algn="just">
              <a:buNone/>
            </a:pPr>
            <a:r>
              <a:rPr lang="en-IN" dirty="0">
                <a:latin typeface="Times New Roman" panose="02020603050405020304" pitchFamily="18" charset="0"/>
                <a:cs typeface="Times New Roman" panose="02020603050405020304" pitchFamily="18" charset="0"/>
              </a:rPr>
              <a:t>2.	Price variation according to the company(brand of laptop)</a:t>
            </a:r>
          </a:p>
        </p:txBody>
      </p:sp>
      <p:sp>
        <p:nvSpPr>
          <p:cNvPr id="6" name="TextBox 5">
            <a:extLst>
              <a:ext uri="{FF2B5EF4-FFF2-40B4-BE49-F238E27FC236}">
                <a16:creationId xmlns:a16="http://schemas.microsoft.com/office/drawing/2014/main" id="{3346804B-C45F-2E36-370A-65D984F9702E}"/>
              </a:ext>
            </a:extLst>
          </p:cNvPr>
          <p:cNvSpPr txBox="1"/>
          <p:nvPr/>
        </p:nvSpPr>
        <p:spPr>
          <a:xfrm>
            <a:off x="7212649" y="3161659"/>
            <a:ext cx="4420747"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Through this we can say that Razer compony has most costly laptops and Vero has most the low cost  ones every other brand comes in between.</a:t>
            </a:r>
          </a:p>
        </p:txBody>
      </p:sp>
      <p:pic>
        <p:nvPicPr>
          <p:cNvPr id="7" name="Picture 6">
            <a:extLst>
              <a:ext uri="{FF2B5EF4-FFF2-40B4-BE49-F238E27FC236}">
                <a16:creationId xmlns:a16="http://schemas.microsoft.com/office/drawing/2014/main" id="{70FE64DC-9FB6-EC8A-29B9-5002C6766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624" y="2164991"/>
            <a:ext cx="6105196" cy="4187683"/>
          </a:xfrm>
          <a:prstGeom prst="rect">
            <a:avLst/>
          </a:prstGeom>
        </p:spPr>
      </p:pic>
    </p:spTree>
    <p:extLst>
      <p:ext uri="{BB962C8B-B14F-4D97-AF65-F5344CB8AC3E}">
        <p14:creationId xmlns:p14="http://schemas.microsoft.com/office/powerpoint/2010/main" val="85126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36900" indent="0" algn="just">
              <a:buNone/>
            </a:pPr>
            <a:r>
              <a:rPr lang="en-IN" dirty="0">
                <a:latin typeface="Times New Roman" panose="02020603050405020304" pitchFamily="18" charset="0"/>
                <a:cs typeface="Times New Roman" panose="02020603050405020304" pitchFamily="18" charset="0"/>
              </a:rPr>
              <a:t>3.	Price variation according to the laptop type.</a:t>
            </a:r>
          </a:p>
          <a:p>
            <a:pPr marL="36900" indent="0" algn="just">
              <a:buNone/>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46804B-C45F-2E36-370A-65D984F9702E}"/>
              </a:ext>
            </a:extLst>
          </p:cNvPr>
          <p:cNvSpPr txBox="1"/>
          <p:nvPr/>
        </p:nvSpPr>
        <p:spPr>
          <a:xfrm>
            <a:off x="7232697" y="3650725"/>
            <a:ext cx="4420747"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Through this we can say that workstation types of laptops have high prices.</a:t>
            </a:r>
          </a:p>
        </p:txBody>
      </p:sp>
      <p:pic>
        <p:nvPicPr>
          <p:cNvPr id="7" name="Picture 6">
            <a:extLst>
              <a:ext uri="{FF2B5EF4-FFF2-40B4-BE49-F238E27FC236}">
                <a16:creationId xmlns:a16="http://schemas.microsoft.com/office/drawing/2014/main" id="{DDC6826D-F3D5-DE65-154E-4D88D62BB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43" y="2234435"/>
            <a:ext cx="5995192" cy="4262618"/>
          </a:xfrm>
          <a:prstGeom prst="rect">
            <a:avLst/>
          </a:prstGeom>
        </p:spPr>
      </p:pic>
    </p:spTree>
    <p:extLst>
      <p:ext uri="{BB962C8B-B14F-4D97-AF65-F5344CB8AC3E}">
        <p14:creationId xmlns:p14="http://schemas.microsoft.com/office/powerpoint/2010/main" val="139361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36900" indent="0" algn="just">
              <a:buNone/>
            </a:pPr>
            <a:r>
              <a:rPr lang="en-IN" dirty="0">
                <a:latin typeface="Times New Roman" panose="02020603050405020304" pitchFamily="18" charset="0"/>
                <a:cs typeface="Times New Roman" panose="02020603050405020304" pitchFamily="18" charset="0"/>
              </a:rPr>
              <a:t>4.	Price variation according to the CPU Brands.</a:t>
            </a:r>
          </a:p>
          <a:p>
            <a:pPr marL="36900" indent="0" algn="just">
              <a:buNone/>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46804B-C45F-2E36-370A-65D984F9702E}"/>
              </a:ext>
            </a:extLst>
          </p:cNvPr>
          <p:cNvSpPr txBox="1"/>
          <p:nvPr/>
        </p:nvSpPr>
        <p:spPr>
          <a:xfrm>
            <a:off x="7232697" y="3650725"/>
            <a:ext cx="4420747"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Through this we can say that the Intel processors have high costing in general. </a:t>
            </a:r>
          </a:p>
        </p:txBody>
      </p:sp>
      <p:pic>
        <p:nvPicPr>
          <p:cNvPr id="7" name="Picture 6">
            <a:extLst>
              <a:ext uri="{FF2B5EF4-FFF2-40B4-BE49-F238E27FC236}">
                <a16:creationId xmlns:a16="http://schemas.microsoft.com/office/drawing/2014/main" id="{08D4AEC7-048E-1298-85C8-DAF81AE11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89" y="2254116"/>
            <a:ext cx="5960921" cy="4058752"/>
          </a:xfrm>
          <a:prstGeom prst="rect">
            <a:avLst/>
          </a:prstGeom>
        </p:spPr>
      </p:pic>
    </p:spTree>
    <p:extLst>
      <p:ext uri="{BB962C8B-B14F-4D97-AF65-F5344CB8AC3E}">
        <p14:creationId xmlns:p14="http://schemas.microsoft.com/office/powerpoint/2010/main" val="377399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494100" indent="-457200" algn="just">
              <a:buAutoNum type="arabicPeriod" startAt="5"/>
            </a:pPr>
            <a:r>
              <a:rPr lang="en-IN" dirty="0">
                <a:latin typeface="Times New Roman" panose="02020603050405020304" pitchFamily="18" charset="0"/>
                <a:cs typeface="Times New Roman" panose="02020603050405020304" pitchFamily="18" charset="0"/>
              </a:rPr>
              <a:t>Price variation according to the GPU Brand</a:t>
            </a:r>
          </a:p>
          <a:p>
            <a:pPr marL="494100" indent="-457200" algn="just">
              <a:buAutoNum type="arabicPeriod" startAt="5"/>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46804B-C45F-2E36-370A-65D984F9702E}"/>
              </a:ext>
            </a:extLst>
          </p:cNvPr>
          <p:cNvSpPr txBox="1"/>
          <p:nvPr/>
        </p:nvSpPr>
        <p:spPr>
          <a:xfrm>
            <a:off x="7232697" y="3650725"/>
            <a:ext cx="4420747"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Through this we can say that laptops with Nvidia GPU have high price.</a:t>
            </a:r>
          </a:p>
        </p:txBody>
      </p:sp>
      <p:pic>
        <p:nvPicPr>
          <p:cNvPr id="7" name="Picture 6">
            <a:extLst>
              <a:ext uri="{FF2B5EF4-FFF2-40B4-BE49-F238E27FC236}">
                <a16:creationId xmlns:a16="http://schemas.microsoft.com/office/drawing/2014/main" id="{9ECFF571-787E-DB18-47F9-ED69F943C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99" y="2299884"/>
            <a:ext cx="5385827" cy="4224536"/>
          </a:xfrm>
          <a:prstGeom prst="rect">
            <a:avLst/>
          </a:prstGeom>
        </p:spPr>
      </p:pic>
    </p:spTree>
    <p:extLst>
      <p:ext uri="{BB962C8B-B14F-4D97-AF65-F5344CB8AC3E}">
        <p14:creationId xmlns:p14="http://schemas.microsoft.com/office/powerpoint/2010/main" val="222341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ECC-CF92-2FC4-C727-A21BBFC0DE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28AAF35E-36D5-DE28-D681-0025629C7C19}"/>
              </a:ext>
            </a:extLst>
          </p:cNvPr>
          <p:cNvSpPr>
            <a:spLocks noGrp="1"/>
          </p:cNvSpPr>
          <p:nvPr>
            <p:ph idx="1"/>
          </p:nvPr>
        </p:nvSpPr>
        <p:spPr/>
        <p:txBody>
          <a:bodyPr/>
          <a:lstStyle/>
          <a:p>
            <a:pPr marL="494100" indent="-457200" algn="just">
              <a:buAutoNum type="arabicPeriod" startAt="5"/>
            </a:pPr>
            <a:r>
              <a:rPr lang="en-IN" dirty="0">
                <a:latin typeface="Times New Roman" panose="02020603050405020304" pitchFamily="18" charset="0"/>
                <a:cs typeface="Times New Roman" panose="02020603050405020304" pitchFamily="18" charset="0"/>
              </a:rPr>
              <a:t>Price variation according to the OS.</a:t>
            </a:r>
          </a:p>
          <a:p>
            <a:pPr marL="494100" indent="-457200" algn="just">
              <a:buAutoNum type="arabicPeriod" startAt="5"/>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46804B-C45F-2E36-370A-65D984F9702E}"/>
              </a:ext>
            </a:extLst>
          </p:cNvPr>
          <p:cNvSpPr txBox="1"/>
          <p:nvPr/>
        </p:nvSpPr>
        <p:spPr>
          <a:xfrm>
            <a:off x="7232697" y="3650725"/>
            <a:ext cx="4420747"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Through this we can say that laptops with Windows and MacOS have high price.</a:t>
            </a:r>
          </a:p>
        </p:txBody>
      </p:sp>
      <p:pic>
        <p:nvPicPr>
          <p:cNvPr id="5" name="Picture 4">
            <a:extLst>
              <a:ext uri="{FF2B5EF4-FFF2-40B4-BE49-F238E27FC236}">
                <a16:creationId xmlns:a16="http://schemas.microsoft.com/office/drawing/2014/main" id="{648B6329-5EE8-D206-4D7B-DE63F319D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93" y="2255061"/>
            <a:ext cx="6263325" cy="4289366"/>
          </a:xfrm>
          <a:prstGeom prst="rect">
            <a:avLst/>
          </a:prstGeom>
        </p:spPr>
      </p:pic>
    </p:spTree>
    <p:extLst>
      <p:ext uri="{BB962C8B-B14F-4D97-AF65-F5344CB8AC3E}">
        <p14:creationId xmlns:p14="http://schemas.microsoft.com/office/powerpoint/2010/main" val="285467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168</TotalTime>
  <Words>615</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Calisto MT</vt:lpstr>
      <vt:lpstr>Times New Roman</vt:lpstr>
      <vt:lpstr>Wingdings 2</vt:lpstr>
      <vt:lpstr>Slate</vt:lpstr>
      <vt:lpstr>Machine Learning Project</vt:lpstr>
      <vt:lpstr>Problem Statement</vt:lpstr>
      <vt:lpstr>Dataset</vt:lpstr>
      <vt:lpstr>EDA</vt:lpstr>
      <vt:lpstr>EDA</vt:lpstr>
      <vt:lpstr>EDA</vt:lpstr>
      <vt:lpstr>EDA</vt:lpstr>
      <vt:lpstr>EDA</vt:lpstr>
      <vt:lpstr>EDA</vt:lpstr>
      <vt:lpstr>Data Cleaning and Manipulation. </vt:lpstr>
      <vt:lpstr>Modelling Score</vt:lpstr>
      <vt:lpstr>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Ronit Wankhede</dc:creator>
  <cp:lastModifiedBy>Ronit Wankhede</cp:lastModifiedBy>
  <cp:revision>3</cp:revision>
  <dcterms:created xsi:type="dcterms:W3CDTF">2023-04-26T19:06:54Z</dcterms:created>
  <dcterms:modified xsi:type="dcterms:W3CDTF">2023-04-26T23:23:03Z</dcterms:modified>
</cp:coreProperties>
</file>