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Foda Display" charset="1" panose="00000000000000000000"/>
      <p:regular r:id="rId19"/>
    </p:embeddedFont>
    <p:embeddedFont>
      <p:font typeface="Playpen Sans" charset="1" panose="00000000000000000000"/>
      <p:regular r:id="rId20"/>
    </p:embeddedFont>
    <p:embeddedFont>
      <p:font typeface="Agrandir Bold" charset="1" panose="00000800000000000000"/>
      <p:regular r:id="rId21"/>
    </p:embeddedFont>
    <p:embeddedFont>
      <p:font typeface="Agrandir" charset="1" panose="00000500000000000000"/>
      <p:regular r:id="rId22"/>
    </p:embeddedFont>
    <p:embeddedFont>
      <p:font typeface="DM Serif Display" charset="1" panose="00000000000000000000"/>
      <p:regular r:id="rId23"/>
    </p:embeddedFont>
    <p:embeddedFont>
      <p:font typeface="Poppins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https://meet.google.com/skh-yvie-ygp" TargetMode="External" Type="http://schemas.openxmlformats.org/officeDocument/2006/relationships/hyperlink"/><Relationship Id="rId4" Target="../media/image2.gif" Type="http://schemas.openxmlformats.org/officeDocument/2006/relationships/image"/><Relationship Id="rId5" Target="../media/image3.gif" Type="http://schemas.openxmlformats.org/officeDocument/2006/relationships/image"/><Relationship Id="rId6"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media/image13.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 Id="rId3" Target="../media/image13.gif"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gif" Type="http://schemas.openxmlformats.org/officeDocument/2006/relationships/image"/><Relationship Id="rId3" Target="../media/image1.gif" Type="http://schemas.openxmlformats.org/officeDocument/2006/relationships/image"/><Relationship Id="rId4" Target="../media/image14.gif" Type="http://schemas.openxmlformats.org/officeDocument/2006/relationships/image"/><Relationship Id="rId5" Target="../media/image13.gif" Type="http://schemas.openxmlformats.org/officeDocument/2006/relationships/image"/><Relationship Id="rId6"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slide12.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gif" Type="http://schemas.openxmlformats.org/officeDocument/2006/relationships/image"/><Relationship Id="rId3" Target="../media/image8.gif"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9.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gif"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gif" Type="http://schemas.openxmlformats.org/officeDocument/2006/relationships/image"/><Relationship Id="rId3" Target="../media/image12.gif" Type="http://schemas.openxmlformats.org/officeDocument/2006/relationships/image"/><Relationship Id="rId4" Target="../media/image13.gif"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gif" Type="http://schemas.openxmlformats.org/officeDocument/2006/relationships/image"/><Relationship Id="rId3" Target="../media/image14.gif"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gif" Type="http://schemas.openxmlformats.org/officeDocument/2006/relationships/image"/><Relationship Id="rId3" Target="../media/image7.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gif" Type="http://schemas.openxmlformats.org/officeDocument/2006/relationships/image"/><Relationship Id="rId3" Target="../media/image10.gif"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a:hlinkClick r:id="rId3" tooltip="https://meet.google.com/skh-yvie-ygp"/>
          </p:cNvPr>
          <p:cNvPicPr>
            <a:picLocks noChangeAspect="true"/>
          </p:cNvPicPr>
          <p:nvPr/>
        </p:nvPicPr>
        <p:blipFill>
          <a:blip r:embed="rId2">
            <a:alphaModFix amt="25000"/>
          </a:blip>
          <a:srcRect l="0" t="0" r="0" b="0"/>
          <a:stretch>
            <a:fillRect/>
          </a:stretch>
        </p:blipFill>
        <p:spPr>
          <a:xfrm flipH="false" flipV="false" rot="-10800000">
            <a:off x="1028700" y="-737565"/>
            <a:ext cx="15735219" cy="13881357"/>
          </a:xfrm>
          <a:prstGeom prst="rect">
            <a:avLst/>
          </a:prstGeom>
        </p:spPr>
      </p:pic>
      <p:grpSp>
        <p:nvGrpSpPr>
          <p:cNvPr name="Group 3" id="3"/>
          <p:cNvGrpSpPr/>
          <p:nvPr/>
        </p:nvGrpSpPr>
        <p:grpSpPr>
          <a:xfrm rot="0">
            <a:off x="609269" y="2784564"/>
            <a:ext cx="7982060" cy="2720058"/>
            <a:chOff x="0" y="0"/>
            <a:chExt cx="10642747" cy="3626745"/>
          </a:xfrm>
        </p:grpSpPr>
        <p:sp>
          <p:nvSpPr>
            <p:cNvPr name="TextBox 4" id="4"/>
            <p:cNvSpPr txBox="true"/>
            <p:nvPr/>
          </p:nvSpPr>
          <p:spPr>
            <a:xfrm rot="0">
              <a:off x="0" y="-1297940"/>
              <a:ext cx="10642747" cy="3826722"/>
            </a:xfrm>
            <a:prstGeom prst="rect">
              <a:avLst/>
            </a:prstGeom>
          </p:spPr>
          <p:txBody>
            <a:bodyPr anchor="t" rtlCol="false" tIns="0" lIns="0" bIns="0" rIns="0">
              <a:spAutoFit/>
            </a:bodyPr>
            <a:lstStyle/>
            <a:p>
              <a:pPr algn="ctr">
                <a:lnSpc>
                  <a:spcPts val="13667"/>
                </a:lnSpc>
              </a:pPr>
              <a:r>
                <a:rPr lang="en-US" sz="12425">
                  <a:solidFill>
                    <a:srgbClr val="2B2B2B"/>
                  </a:solidFill>
                  <a:latin typeface="Foda Display"/>
                  <a:ea typeface="Foda Display"/>
                  <a:cs typeface="Foda Display"/>
                  <a:sym typeface="Foda Display"/>
                </a:rPr>
                <a:t>FIX IT</a:t>
              </a:r>
            </a:p>
          </p:txBody>
        </p:sp>
        <p:sp>
          <p:nvSpPr>
            <p:cNvPr name="TextBox 5" id="5"/>
            <p:cNvSpPr txBox="true"/>
            <p:nvPr/>
          </p:nvSpPr>
          <p:spPr>
            <a:xfrm rot="0">
              <a:off x="0" y="2960154"/>
              <a:ext cx="10642747" cy="666591"/>
            </a:xfrm>
            <a:prstGeom prst="rect">
              <a:avLst/>
            </a:prstGeom>
          </p:spPr>
          <p:txBody>
            <a:bodyPr anchor="t" rtlCol="false" tIns="0" lIns="0" bIns="0" rIns="0">
              <a:spAutoFit/>
            </a:bodyPr>
            <a:lstStyle/>
            <a:p>
              <a:pPr algn="ctr">
                <a:lnSpc>
                  <a:spcPts val="4206"/>
                </a:lnSpc>
                <a:spcBef>
                  <a:spcPct val="0"/>
                </a:spcBef>
              </a:pPr>
              <a:r>
                <a:rPr lang="en-US" sz="3004">
                  <a:solidFill>
                    <a:srgbClr val="2B2B2B"/>
                  </a:solidFill>
                  <a:latin typeface="Playpen Sans"/>
                  <a:ea typeface="Playpen Sans"/>
                  <a:cs typeface="Playpen Sans"/>
                  <a:sym typeface="Playpen Sans"/>
                </a:rPr>
                <a:t>ONE APP ENDLESS POSSIBILITIES</a:t>
              </a:r>
            </a:p>
          </p:txBody>
        </p:sp>
      </p:grpSp>
      <p:pic>
        <p:nvPicPr>
          <p:cNvPr name="Picture 6" id="6"/>
          <p:cNvPicPr>
            <a:picLocks noChangeAspect="true"/>
          </p:cNvPicPr>
          <p:nvPr/>
        </p:nvPicPr>
        <p:blipFill>
          <a:blip r:embed="rId4">
            <a:alphaModFix amt="50000"/>
          </a:blip>
          <a:srcRect l="0" t="0" r="0" b="0"/>
          <a:stretch>
            <a:fillRect/>
          </a:stretch>
        </p:blipFill>
        <p:spPr>
          <a:xfrm flipH="false" flipV="false" rot="0">
            <a:off x="352384" y="815613"/>
            <a:ext cx="9743013" cy="1709948"/>
          </a:xfrm>
          <a:prstGeom prst="rect">
            <a:avLst/>
          </a:prstGeom>
        </p:spPr>
      </p:pic>
      <p:pic>
        <p:nvPicPr>
          <p:cNvPr name="Picture 7" id="7"/>
          <p:cNvPicPr>
            <a:picLocks noChangeAspect="true"/>
          </p:cNvPicPr>
          <p:nvPr/>
        </p:nvPicPr>
        <p:blipFill>
          <a:blip r:embed="rId5">
            <a:alphaModFix amt="25000"/>
          </a:blip>
          <a:srcRect l="0" t="0" r="0" b="0"/>
          <a:stretch>
            <a:fillRect/>
          </a:stretch>
        </p:blipFill>
        <p:spPr>
          <a:xfrm flipH="false" flipV="false" rot="-7199120">
            <a:off x="1104045" y="1196869"/>
            <a:ext cx="5793977" cy="5895448"/>
          </a:xfrm>
          <a:prstGeom prst="rect">
            <a:avLst/>
          </a:prstGeom>
        </p:spPr>
      </p:pic>
      <p:sp>
        <p:nvSpPr>
          <p:cNvPr name="Freeform 8" id="8"/>
          <p:cNvSpPr/>
          <p:nvPr/>
        </p:nvSpPr>
        <p:spPr>
          <a:xfrm flipH="false" flipV="false" rot="0">
            <a:off x="9144000" y="815613"/>
            <a:ext cx="7718789" cy="6257521"/>
          </a:xfrm>
          <a:custGeom>
            <a:avLst/>
            <a:gdLst/>
            <a:ahLst/>
            <a:cxnLst/>
            <a:rect r="r" b="b" t="t" l="l"/>
            <a:pathLst>
              <a:path h="6257521" w="7718789">
                <a:moveTo>
                  <a:pt x="0" y="0"/>
                </a:moveTo>
                <a:lnTo>
                  <a:pt x="7718789" y="0"/>
                </a:lnTo>
                <a:lnTo>
                  <a:pt x="7718789" y="6257521"/>
                </a:lnTo>
                <a:lnTo>
                  <a:pt x="0" y="6257521"/>
                </a:lnTo>
                <a:lnTo>
                  <a:pt x="0" y="0"/>
                </a:lnTo>
                <a:close/>
              </a:path>
            </a:pathLst>
          </a:custGeom>
          <a:blipFill>
            <a:blip r:embed="rId6"/>
            <a:stretch>
              <a:fillRect l="-7912" t="0" r="-7912" b="-1144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425796">
            <a:off x="-2581432" y="-3612948"/>
            <a:ext cx="17005599" cy="18983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1644077">
            <a:off x="-1233029" y="4927841"/>
            <a:ext cx="5468057" cy="6108036"/>
          </a:xfrm>
          <a:prstGeom prst="rect">
            <a:avLst/>
          </a:prstGeom>
        </p:spPr>
      </p:pic>
      <p:pic>
        <p:nvPicPr>
          <p:cNvPr name="Picture 4" id="4"/>
          <p:cNvPicPr>
            <a:picLocks noChangeAspect="true"/>
          </p:cNvPicPr>
          <p:nvPr/>
        </p:nvPicPr>
        <p:blipFill>
          <a:blip r:embed="rId3">
            <a:alphaModFix amt="25000"/>
          </a:blip>
          <a:srcRect l="0" t="0" r="0" b="0"/>
          <a:stretch>
            <a:fillRect/>
          </a:stretch>
        </p:blipFill>
        <p:spPr>
          <a:xfrm flipH="false" flipV="false" rot="-1644077">
            <a:off x="14197600" y="292030"/>
            <a:ext cx="5468057" cy="6108036"/>
          </a:xfrm>
          <a:prstGeom prst="rect">
            <a:avLst/>
          </a:prstGeom>
        </p:spPr>
      </p:pic>
      <p:pic>
        <p:nvPicPr>
          <p:cNvPr name="Picture 5" id="5"/>
          <p:cNvPicPr>
            <a:picLocks noChangeAspect="true"/>
          </p:cNvPicPr>
          <p:nvPr/>
        </p:nvPicPr>
        <p:blipFill>
          <a:blip r:embed="rId3">
            <a:alphaModFix amt="25000"/>
          </a:blip>
          <a:srcRect l="0" t="0" r="0" b="0"/>
          <a:stretch>
            <a:fillRect/>
          </a:stretch>
        </p:blipFill>
        <p:spPr>
          <a:xfrm flipH="false" flipV="false" rot="-1644077">
            <a:off x="7310109" y="4022754"/>
            <a:ext cx="5468057" cy="6108036"/>
          </a:xfrm>
          <a:prstGeom prst="rect">
            <a:avLst/>
          </a:prstGeom>
        </p:spPr>
      </p:pic>
      <p:sp>
        <p:nvSpPr>
          <p:cNvPr name="TextBox 6" id="6"/>
          <p:cNvSpPr txBox="true"/>
          <p:nvPr/>
        </p:nvSpPr>
        <p:spPr>
          <a:xfrm rot="0">
            <a:off x="529292" y="64395"/>
            <a:ext cx="7396401"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DM Serif Display"/>
                <a:ea typeface="DM Serif Display"/>
                <a:cs typeface="DM Serif Display"/>
                <a:sym typeface="DM Serif Display"/>
              </a:rPr>
              <a:t>Why Choose Us?</a:t>
            </a:r>
          </a:p>
        </p:txBody>
      </p:sp>
      <p:sp>
        <p:nvSpPr>
          <p:cNvPr name="TextBox 7" id="7"/>
          <p:cNvSpPr txBox="true"/>
          <p:nvPr/>
        </p:nvSpPr>
        <p:spPr>
          <a:xfrm rot="0">
            <a:off x="0" y="2141093"/>
            <a:ext cx="17802344" cy="7117207"/>
          </a:xfrm>
          <a:prstGeom prst="rect">
            <a:avLst/>
          </a:prstGeom>
        </p:spPr>
        <p:txBody>
          <a:bodyPr anchor="t" rtlCol="false" tIns="0" lIns="0" bIns="0" rIns="0">
            <a:spAutoFit/>
          </a:bodyPr>
          <a:lstStyle/>
          <a:p>
            <a:pPr algn="ctr">
              <a:lnSpc>
                <a:spcPts val="6187"/>
              </a:lnSpc>
              <a:spcBef>
                <a:spcPct val="0"/>
              </a:spcBef>
            </a:pPr>
            <a:r>
              <a:rPr lang="en-US" sz="4419">
                <a:solidFill>
                  <a:srgbClr val="000000"/>
                </a:solidFill>
                <a:latin typeface="Agrandir"/>
                <a:ea typeface="Agrandir"/>
                <a:cs typeface="Agrandir"/>
                <a:sym typeface="Agrandir"/>
              </a:rPr>
              <a:t>"We understand students because we care."</a:t>
            </a:r>
          </a:p>
          <a:p>
            <a:pPr algn="ctr">
              <a:lnSpc>
                <a:spcPts val="6187"/>
              </a:lnSpc>
              <a:spcBef>
                <a:spcPct val="0"/>
              </a:spcBef>
            </a:pPr>
          </a:p>
          <a:p>
            <a:pPr algn="ctr">
              <a:lnSpc>
                <a:spcPts val="6187"/>
              </a:lnSpc>
              <a:spcBef>
                <a:spcPct val="0"/>
              </a:spcBef>
            </a:pPr>
            <a:r>
              <a:rPr lang="en-US" sz="4419">
                <a:solidFill>
                  <a:srgbClr val="000000"/>
                </a:solidFill>
                <a:latin typeface="Agrandir"/>
                <a:ea typeface="Agrandir"/>
                <a:cs typeface="Agrandir"/>
                <a:sym typeface="Agrandir"/>
              </a:rPr>
              <a:t>➤  Designed for Students – Every feature is tailored to meet student needs.</a:t>
            </a:r>
          </a:p>
          <a:p>
            <a:pPr algn="ctr">
              <a:lnSpc>
                <a:spcPts val="6187"/>
              </a:lnSpc>
              <a:spcBef>
                <a:spcPct val="0"/>
              </a:spcBef>
            </a:pPr>
            <a:r>
              <a:rPr lang="en-US" sz="4419">
                <a:solidFill>
                  <a:srgbClr val="000000"/>
                </a:solidFill>
                <a:latin typeface="Agrandir"/>
                <a:ea typeface="Agrandir"/>
                <a:cs typeface="Agrandir"/>
                <a:sym typeface="Agrandir"/>
              </a:rPr>
              <a:t>➤  Fast &amp; Reliable – Quick deliveries and 24/7 assistance.</a:t>
            </a:r>
          </a:p>
          <a:p>
            <a:pPr algn="ctr">
              <a:lnSpc>
                <a:spcPts val="6187"/>
              </a:lnSpc>
              <a:spcBef>
                <a:spcPct val="0"/>
              </a:spcBef>
            </a:pPr>
            <a:r>
              <a:rPr lang="en-US" sz="4419">
                <a:solidFill>
                  <a:srgbClr val="000000"/>
                </a:solidFill>
                <a:latin typeface="Agrandir"/>
                <a:ea typeface="Agrandir"/>
                <a:cs typeface="Agrandir"/>
                <a:sym typeface="Agrandir"/>
              </a:rPr>
              <a:t>➤  Affordable &amp; Convenient – Budget-friendly services with no extra hassle.</a:t>
            </a:r>
          </a:p>
          <a:p>
            <a:pPr algn="ctr">
              <a:lnSpc>
                <a:spcPts val="6187"/>
              </a:lnSpc>
              <a:spcBef>
                <a:spcPct val="0"/>
              </a:spcBef>
            </a:pPr>
            <a:r>
              <a:rPr lang="en-US" sz="4419">
                <a:solidFill>
                  <a:srgbClr val="000000"/>
                </a:solidFill>
                <a:latin typeface="Agrandir"/>
                <a:ea typeface="Agrandir"/>
                <a:cs typeface="Agrandir"/>
                <a:sym typeface="Agrandir"/>
              </a:rPr>
              <a:t>➤  Safe &amp; Trusted – Verified accommodations, secure payments, and real-time tracking.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425796">
            <a:off x="-506355" y="-3546722"/>
            <a:ext cx="17005599" cy="1898368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1644077">
            <a:off x="-1122653" y="2234655"/>
            <a:ext cx="5468057" cy="6108036"/>
          </a:xfrm>
          <a:prstGeom prst="rect">
            <a:avLst/>
          </a:prstGeom>
        </p:spPr>
      </p:pic>
      <p:sp>
        <p:nvSpPr>
          <p:cNvPr name="TextBox 4" id="4"/>
          <p:cNvSpPr txBox="true"/>
          <p:nvPr/>
        </p:nvSpPr>
        <p:spPr>
          <a:xfrm rot="0">
            <a:off x="452528" y="-161925"/>
            <a:ext cx="14336554"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DM Serif Display"/>
                <a:ea typeface="DM Serif Display"/>
                <a:cs typeface="DM Serif Display"/>
                <a:sym typeface="DM Serif Display"/>
              </a:rPr>
              <a:t> Join Us &amp; Simplify Student Life!</a:t>
            </a:r>
          </a:p>
        </p:txBody>
      </p:sp>
      <p:sp>
        <p:nvSpPr>
          <p:cNvPr name="TextBox 5" id="5"/>
          <p:cNvSpPr txBox="true"/>
          <p:nvPr/>
        </p:nvSpPr>
        <p:spPr>
          <a:xfrm rot="0">
            <a:off x="0" y="2023681"/>
            <a:ext cx="18288000" cy="7193569"/>
          </a:xfrm>
          <a:prstGeom prst="rect">
            <a:avLst/>
          </a:prstGeom>
        </p:spPr>
        <p:txBody>
          <a:bodyPr anchor="t" rtlCol="false" tIns="0" lIns="0" bIns="0" rIns="0">
            <a:spAutoFit/>
          </a:bodyPr>
          <a:lstStyle/>
          <a:p>
            <a:pPr algn="ctr">
              <a:lnSpc>
                <a:spcPts val="6271"/>
              </a:lnSpc>
              <a:spcBef>
                <a:spcPct val="0"/>
              </a:spcBef>
            </a:pPr>
          </a:p>
          <a:p>
            <a:pPr algn="ctr">
              <a:lnSpc>
                <a:spcPts val="6271"/>
              </a:lnSpc>
              <a:spcBef>
                <a:spcPct val="0"/>
              </a:spcBef>
            </a:pPr>
            <a:r>
              <a:rPr lang="en-US" sz="4479">
                <a:solidFill>
                  <a:srgbClr val="000000"/>
                </a:solidFill>
                <a:latin typeface="Agrandir"/>
                <a:ea typeface="Agrandir"/>
                <a:cs typeface="Agrandir"/>
                <a:sym typeface="Agrandir"/>
              </a:rPr>
              <a:t>"Study Hard, Stress Less – We’ve Got You Covered!"</a:t>
            </a:r>
          </a:p>
          <a:p>
            <a:pPr algn="ctr">
              <a:lnSpc>
                <a:spcPts val="6271"/>
              </a:lnSpc>
              <a:spcBef>
                <a:spcPct val="0"/>
              </a:spcBef>
            </a:pPr>
          </a:p>
          <a:p>
            <a:pPr algn="ctr">
              <a:lnSpc>
                <a:spcPts val="6271"/>
              </a:lnSpc>
              <a:spcBef>
                <a:spcPct val="0"/>
              </a:spcBef>
            </a:pPr>
            <a:r>
              <a:rPr lang="en-US" sz="4479">
                <a:solidFill>
                  <a:srgbClr val="000000"/>
                </a:solidFill>
                <a:latin typeface="Agrandir"/>
                <a:ea typeface="Agrandir"/>
                <a:cs typeface="Agrandir"/>
                <a:sym typeface="Agrandir"/>
              </a:rPr>
              <a:t>Download [Your App Name] today and experience the future of student convenience.</a:t>
            </a:r>
          </a:p>
          <a:p>
            <a:pPr algn="ctr">
              <a:lnSpc>
                <a:spcPts val="6271"/>
              </a:lnSpc>
              <a:spcBef>
                <a:spcPct val="0"/>
              </a:spcBef>
            </a:pPr>
            <a:r>
              <a:rPr lang="en-US" sz="4479">
                <a:solidFill>
                  <a:srgbClr val="000000"/>
                </a:solidFill>
                <a:latin typeface="Agrandir"/>
                <a:ea typeface="Agrandir"/>
                <a:cs typeface="Agrandir"/>
                <a:sym typeface="Agrandir"/>
              </a:rPr>
              <a:t>➤ Available on Android &amp; iOS</a:t>
            </a:r>
          </a:p>
          <a:p>
            <a:pPr algn="ctr">
              <a:lnSpc>
                <a:spcPts val="6271"/>
              </a:lnSpc>
              <a:spcBef>
                <a:spcPct val="0"/>
              </a:spcBef>
            </a:pPr>
            <a:r>
              <a:rPr lang="en-US" sz="4479">
                <a:solidFill>
                  <a:srgbClr val="000000"/>
                </a:solidFill>
                <a:latin typeface="Agrandir"/>
                <a:ea typeface="Agrandir"/>
                <a:cs typeface="Agrandir"/>
                <a:sym typeface="Agrandir"/>
              </a:rPr>
              <a:t>➤24/7 Support for all your student needs</a:t>
            </a:r>
          </a:p>
          <a:p>
            <a:pPr algn="ctr">
              <a:lnSpc>
                <a:spcPts val="6271"/>
              </a:lnSpc>
              <a:spcBef>
                <a:spcPct val="0"/>
              </a:spcBef>
            </a:pPr>
          </a:p>
          <a:p>
            <a:pPr algn="ctr">
              <a:lnSpc>
                <a:spcPts val="6271"/>
              </a:lnSpc>
              <a:spcBef>
                <a:spcPct val="0"/>
              </a:spcBef>
            </a:pPr>
            <a:r>
              <a:rPr lang="en-US" sz="4479">
                <a:solidFill>
                  <a:srgbClr val="000000"/>
                </a:solidFill>
                <a:latin typeface="Agrandir"/>
                <a:ea typeface="Agrandir"/>
                <a:cs typeface="Agrandir"/>
                <a:sym typeface="Agrandir"/>
              </a:rPr>
              <a:t>Let’s make student life smarter, easier, and more enjoyable!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sp>
        <p:nvSpPr>
          <p:cNvPr name="Freeform 2" id="2"/>
          <p:cNvSpPr/>
          <p:nvPr/>
        </p:nvSpPr>
        <p:spPr>
          <a:xfrm flipH="false" flipV="false" rot="0">
            <a:off x="13619233" y="547619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4472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4"/>
            <a:stretch>
              <a:fillRect l="0" t="0" r="0" b="0"/>
            </a:stretch>
          </a:blipFill>
        </p:spPr>
      </p:sp>
      <p:sp>
        <p:nvSpPr>
          <p:cNvPr name="TextBox 4" id="4"/>
          <p:cNvSpPr txBox="true"/>
          <p:nvPr/>
        </p:nvSpPr>
        <p:spPr>
          <a:xfrm rot="0">
            <a:off x="1269213" y="2521849"/>
            <a:ext cx="6281646" cy="442445"/>
          </a:xfrm>
          <a:prstGeom prst="rect">
            <a:avLst/>
          </a:prstGeom>
        </p:spPr>
        <p:txBody>
          <a:bodyPr anchor="t" rtlCol="false" tIns="0" lIns="0" bIns="0" rIns="0">
            <a:spAutoFit/>
          </a:bodyPr>
          <a:lstStyle/>
          <a:p>
            <a:pPr algn="l">
              <a:lnSpc>
                <a:spcPts val="3438"/>
              </a:lnSpc>
              <a:spcBef>
                <a:spcPct val="0"/>
              </a:spcBef>
            </a:pPr>
            <a:r>
              <a:rPr lang="en-US" sz="2455" b="true">
                <a:solidFill>
                  <a:srgbClr val="000000"/>
                </a:solidFill>
                <a:latin typeface="Poppins Bold"/>
                <a:ea typeface="Poppins Bold"/>
                <a:cs typeface="Poppins Bold"/>
                <a:sym typeface="Poppins Bold"/>
              </a:rPr>
              <a:t>Sarvesh Verma</a:t>
            </a:r>
          </a:p>
        </p:txBody>
      </p:sp>
      <p:sp>
        <p:nvSpPr>
          <p:cNvPr name="TextBox 5" id="5"/>
          <p:cNvSpPr txBox="true"/>
          <p:nvPr/>
        </p:nvSpPr>
        <p:spPr>
          <a:xfrm rot="0">
            <a:off x="1269213" y="4349162"/>
            <a:ext cx="6281646" cy="442445"/>
          </a:xfrm>
          <a:prstGeom prst="rect">
            <a:avLst/>
          </a:prstGeom>
        </p:spPr>
        <p:txBody>
          <a:bodyPr anchor="t" rtlCol="false" tIns="0" lIns="0" bIns="0" rIns="0">
            <a:spAutoFit/>
          </a:bodyPr>
          <a:lstStyle/>
          <a:p>
            <a:pPr algn="l">
              <a:lnSpc>
                <a:spcPts val="3438"/>
              </a:lnSpc>
              <a:spcBef>
                <a:spcPct val="0"/>
              </a:spcBef>
            </a:pPr>
            <a:r>
              <a:rPr lang="en-US" sz="2455" b="true">
                <a:solidFill>
                  <a:srgbClr val="000000"/>
                </a:solidFill>
                <a:latin typeface="Poppins Bold"/>
                <a:ea typeface="Poppins Bold"/>
                <a:cs typeface="Poppins Bold"/>
                <a:sym typeface="Poppins Bold"/>
              </a:rPr>
              <a:t>Contact:  8306072004</a:t>
            </a:r>
          </a:p>
        </p:txBody>
      </p:sp>
      <p:sp>
        <p:nvSpPr>
          <p:cNvPr name="TextBox 6" id="6"/>
          <p:cNvSpPr txBox="true"/>
          <p:nvPr/>
        </p:nvSpPr>
        <p:spPr>
          <a:xfrm rot="0">
            <a:off x="1269213" y="5191657"/>
            <a:ext cx="6281646" cy="442445"/>
          </a:xfrm>
          <a:prstGeom prst="rect">
            <a:avLst/>
          </a:prstGeom>
        </p:spPr>
        <p:txBody>
          <a:bodyPr anchor="t" rtlCol="false" tIns="0" lIns="0" bIns="0" rIns="0">
            <a:spAutoFit/>
          </a:bodyPr>
          <a:lstStyle/>
          <a:p>
            <a:pPr algn="l">
              <a:lnSpc>
                <a:spcPts val="3438"/>
              </a:lnSpc>
              <a:spcBef>
                <a:spcPct val="0"/>
              </a:spcBef>
            </a:pPr>
            <a:r>
              <a:rPr lang="en-US" sz="2455" b="true">
                <a:solidFill>
                  <a:srgbClr val="000000"/>
                </a:solidFill>
                <a:latin typeface="Poppins Bold"/>
                <a:ea typeface="Poppins Bold"/>
                <a:cs typeface="Poppins Bold"/>
                <a:sym typeface="Poppins Bold"/>
              </a:rPr>
              <a:t>Adarsh Colony Near Malji Ka Kamra </a:t>
            </a:r>
          </a:p>
        </p:txBody>
      </p:sp>
      <p:sp>
        <p:nvSpPr>
          <p:cNvPr name="TextBox 7" id="7"/>
          <p:cNvSpPr txBox="true"/>
          <p:nvPr/>
        </p:nvSpPr>
        <p:spPr>
          <a:xfrm rot="0">
            <a:off x="1269213" y="3506666"/>
            <a:ext cx="6281646" cy="442445"/>
          </a:xfrm>
          <a:prstGeom prst="rect">
            <a:avLst/>
          </a:prstGeom>
        </p:spPr>
        <p:txBody>
          <a:bodyPr anchor="t" rtlCol="false" tIns="0" lIns="0" bIns="0" rIns="0">
            <a:spAutoFit/>
          </a:bodyPr>
          <a:lstStyle/>
          <a:p>
            <a:pPr algn="l">
              <a:lnSpc>
                <a:spcPts val="3438"/>
              </a:lnSpc>
              <a:spcBef>
                <a:spcPct val="0"/>
              </a:spcBef>
            </a:pPr>
            <a:r>
              <a:rPr lang="en-US" sz="2455" b="true">
                <a:solidFill>
                  <a:srgbClr val="000000"/>
                </a:solidFill>
                <a:latin typeface="Poppins Bold"/>
                <a:ea typeface="Poppins Bold"/>
                <a:cs typeface="Poppins Bold"/>
                <a:sym typeface="Poppins Bold"/>
              </a:rPr>
              <a:t>sarvesh.bps19@gmail.com</a:t>
            </a:r>
          </a:p>
        </p:txBody>
      </p:sp>
      <p:sp>
        <p:nvSpPr>
          <p:cNvPr name="TextBox 8" id="8"/>
          <p:cNvSpPr txBox="true"/>
          <p:nvPr/>
        </p:nvSpPr>
        <p:spPr>
          <a:xfrm rot="0">
            <a:off x="868416" y="701870"/>
            <a:ext cx="7083240" cy="1166807"/>
          </a:xfrm>
          <a:prstGeom prst="rect">
            <a:avLst/>
          </a:prstGeom>
        </p:spPr>
        <p:txBody>
          <a:bodyPr anchor="t" rtlCol="false" tIns="0" lIns="0" bIns="0" rIns="0">
            <a:spAutoFit/>
          </a:bodyPr>
          <a:lstStyle/>
          <a:p>
            <a:pPr algn="just">
              <a:lnSpc>
                <a:spcPts val="9079"/>
              </a:lnSpc>
            </a:pPr>
            <a:r>
              <a:rPr lang="en-US" sz="8035">
                <a:solidFill>
                  <a:srgbClr val="000000"/>
                </a:solidFill>
                <a:latin typeface="DM Serif Display"/>
                <a:ea typeface="DM Serif Display"/>
                <a:cs typeface="DM Serif Display"/>
                <a:sym typeface="DM Serif Display"/>
              </a:rPr>
              <a:t>CONTACT US</a:t>
            </a:r>
          </a:p>
        </p:txBody>
      </p:sp>
      <p:sp>
        <p:nvSpPr>
          <p:cNvPr name="TextBox 9" id="9"/>
          <p:cNvSpPr txBox="true"/>
          <p:nvPr/>
        </p:nvSpPr>
        <p:spPr>
          <a:xfrm rot="0">
            <a:off x="1269213" y="6019800"/>
            <a:ext cx="6281646" cy="442445"/>
          </a:xfrm>
          <a:prstGeom prst="rect">
            <a:avLst/>
          </a:prstGeom>
        </p:spPr>
        <p:txBody>
          <a:bodyPr anchor="t" rtlCol="false" tIns="0" lIns="0" bIns="0" rIns="0">
            <a:spAutoFit/>
          </a:bodyPr>
          <a:lstStyle/>
          <a:p>
            <a:pPr algn="l">
              <a:lnSpc>
                <a:spcPts val="3438"/>
              </a:lnSpc>
              <a:spcBef>
                <a:spcPct val="0"/>
              </a:spcBef>
            </a:pPr>
            <a:r>
              <a:rPr lang="en-US" sz="2455" b="true">
                <a:solidFill>
                  <a:srgbClr val="000000"/>
                </a:solidFill>
                <a:latin typeface="Poppins Bold"/>
                <a:ea typeface="Poppins Bold"/>
                <a:cs typeface="Poppins Bold"/>
                <a:sym typeface="Poppins Bold"/>
              </a:rPr>
              <a:t>Churu Rajasthan 331001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1337295" y="-5729953"/>
            <a:ext cx="13761077" cy="14153590"/>
          </a:xfrm>
          <a:prstGeom prst="rect">
            <a:avLst/>
          </a:prstGeom>
        </p:spPr>
      </p:pic>
      <p:sp>
        <p:nvSpPr>
          <p:cNvPr name="TextBox 3" id="3"/>
          <p:cNvSpPr txBox="true"/>
          <p:nvPr/>
        </p:nvSpPr>
        <p:spPr>
          <a:xfrm rot="0">
            <a:off x="707191" y="-1218585"/>
            <a:ext cx="16873618" cy="4239958"/>
          </a:xfrm>
          <a:prstGeom prst="rect">
            <a:avLst/>
          </a:prstGeom>
        </p:spPr>
        <p:txBody>
          <a:bodyPr anchor="t" rtlCol="false" tIns="0" lIns="0" bIns="0" rIns="0">
            <a:spAutoFit/>
          </a:bodyPr>
          <a:lstStyle/>
          <a:p>
            <a:pPr algn="ctr" marL="0" indent="0" lvl="0">
              <a:lnSpc>
                <a:spcPts val="19134"/>
              </a:lnSpc>
              <a:spcBef>
                <a:spcPct val="0"/>
              </a:spcBef>
            </a:pPr>
            <a:r>
              <a:rPr lang="en-US" sz="15945" u="none">
                <a:solidFill>
                  <a:srgbClr val="2B2B2B"/>
                </a:solidFill>
                <a:latin typeface="Foda Display"/>
                <a:ea typeface="Foda Display"/>
                <a:cs typeface="Foda Display"/>
                <a:sym typeface="Foda Display"/>
              </a:rPr>
              <a:t>Thank you!</a:t>
            </a:r>
          </a:p>
        </p:txBody>
      </p:sp>
      <p:pic>
        <p:nvPicPr>
          <p:cNvPr name="Picture 4" id="4"/>
          <p:cNvPicPr>
            <a:picLocks noChangeAspect="true"/>
          </p:cNvPicPr>
          <p:nvPr/>
        </p:nvPicPr>
        <p:blipFill>
          <a:blip r:embed="rId3">
            <a:alphaModFix amt="25000"/>
          </a:blip>
          <a:srcRect l="0" t="0" r="0" b="0"/>
          <a:stretch>
            <a:fillRect/>
          </a:stretch>
        </p:blipFill>
        <p:spPr>
          <a:xfrm flipH="false" flipV="false" rot="0">
            <a:off x="11511932" y="6947324"/>
            <a:ext cx="8674222" cy="7652259"/>
          </a:xfrm>
          <a:prstGeom prst="rect">
            <a:avLst/>
          </a:prstGeom>
        </p:spPr>
      </p:pic>
      <p:pic>
        <p:nvPicPr>
          <p:cNvPr name="Picture 5" id="5"/>
          <p:cNvPicPr>
            <a:picLocks noChangeAspect="true"/>
          </p:cNvPicPr>
          <p:nvPr/>
        </p:nvPicPr>
        <p:blipFill>
          <a:blip r:embed="rId4">
            <a:alphaModFix amt="25000"/>
          </a:blip>
          <a:srcRect l="0" t="0" r="0" b="0"/>
          <a:stretch>
            <a:fillRect/>
          </a:stretch>
        </p:blipFill>
        <p:spPr>
          <a:xfrm flipH="false" flipV="false" rot="0">
            <a:off x="15141061" y="2810706"/>
            <a:ext cx="6293877" cy="5612932"/>
          </a:xfrm>
          <a:prstGeom prst="rect">
            <a:avLst/>
          </a:prstGeom>
        </p:spPr>
      </p:pic>
      <p:pic>
        <p:nvPicPr>
          <p:cNvPr name="Picture 6" id="6"/>
          <p:cNvPicPr>
            <a:picLocks noChangeAspect="true"/>
          </p:cNvPicPr>
          <p:nvPr/>
        </p:nvPicPr>
        <p:blipFill>
          <a:blip r:embed="rId5">
            <a:alphaModFix amt="25000"/>
          </a:blip>
          <a:srcRect l="0" t="0" r="0" b="0"/>
          <a:stretch>
            <a:fillRect/>
          </a:stretch>
        </p:blipFill>
        <p:spPr>
          <a:xfrm flipH="false" flipV="false" rot="-3435299">
            <a:off x="-3167656" y="638455"/>
            <a:ext cx="6335313" cy="7076795"/>
          </a:xfrm>
          <a:prstGeom prst="rect">
            <a:avLst/>
          </a:prstGeom>
        </p:spPr>
      </p:pic>
      <p:sp>
        <p:nvSpPr>
          <p:cNvPr name="Freeform 7" id="7"/>
          <p:cNvSpPr/>
          <p:nvPr/>
        </p:nvSpPr>
        <p:spPr>
          <a:xfrm flipH="false" flipV="false" rot="0">
            <a:off x="11080780" y="5049575"/>
            <a:ext cx="1897749" cy="1897749"/>
          </a:xfrm>
          <a:custGeom>
            <a:avLst/>
            <a:gdLst/>
            <a:ahLst/>
            <a:cxnLst/>
            <a:rect r="r" b="b" t="t" l="l"/>
            <a:pathLst>
              <a:path h="1897749" w="1897749">
                <a:moveTo>
                  <a:pt x="0" y="0"/>
                </a:moveTo>
                <a:lnTo>
                  <a:pt x="1897749" y="0"/>
                </a:lnTo>
                <a:lnTo>
                  <a:pt x="1897749" y="1897749"/>
                </a:lnTo>
                <a:lnTo>
                  <a:pt x="0" y="1897749"/>
                </a:lnTo>
                <a:lnTo>
                  <a:pt x="0" y="0"/>
                </a:lnTo>
                <a:close/>
              </a:path>
            </a:pathLst>
          </a:custGeom>
          <a:blipFill>
            <a:blip r:embed="rId6"/>
            <a:stretch>
              <a:fillRect l="0" t="0" r="0" b="0"/>
            </a:stretch>
          </a:blipFill>
        </p:spPr>
      </p:sp>
      <p:sp>
        <p:nvSpPr>
          <p:cNvPr name="TextBox 8" id="8"/>
          <p:cNvSpPr txBox="true"/>
          <p:nvPr/>
        </p:nvSpPr>
        <p:spPr>
          <a:xfrm rot="0">
            <a:off x="6112810" y="3467100"/>
            <a:ext cx="4835518" cy="3594704"/>
          </a:xfrm>
          <a:prstGeom prst="rect">
            <a:avLst/>
          </a:prstGeom>
        </p:spPr>
        <p:txBody>
          <a:bodyPr anchor="t" rtlCol="false" tIns="0" lIns="0" bIns="0" rIns="0">
            <a:spAutoFit/>
          </a:bodyPr>
          <a:lstStyle/>
          <a:p>
            <a:pPr algn="ctr">
              <a:lnSpc>
                <a:spcPts val="17668"/>
              </a:lnSpc>
              <a:spcBef>
                <a:spcPct val="0"/>
              </a:spcBef>
            </a:pPr>
            <a:r>
              <a:rPr lang="en-US" sz="12620">
                <a:solidFill>
                  <a:srgbClr val="2B2B2B"/>
                </a:solidFill>
                <a:latin typeface="Foda Display"/>
                <a:ea typeface="Foda Display"/>
                <a:cs typeface="Foda Display"/>
                <a:sym typeface="Foda Display"/>
              </a:rPr>
              <a:t>FIX IT</a:t>
            </a:r>
          </a:p>
        </p:txBody>
      </p:sp>
      <p:sp>
        <p:nvSpPr>
          <p:cNvPr name="TextBox 9" id="9"/>
          <p:cNvSpPr txBox="true"/>
          <p:nvPr/>
        </p:nvSpPr>
        <p:spPr>
          <a:xfrm rot="0">
            <a:off x="3349891" y="7148872"/>
            <a:ext cx="10933629" cy="863600"/>
          </a:xfrm>
          <a:prstGeom prst="rect">
            <a:avLst/>
          </a:prstGeom>
        </p:spPr>
        <p:txBody>
          <a:bodyPr anchor="t" rtlCol="false" tIns="0" lIns="0" bIns="0" rIns="0">
            <a:spAutoFit/>
          </a:bodyPr>
          <a:lstStyle/>
          <a:p>
            <a:pPr algn="ctr">
              <a:lnSpc>
                <a:spcPts val="7000"/>
              </a:lnSpc>
              <a:spcBef>
                <a:spcPct val="0"/>
              </a:spcBef>
            </a:pPr>
            <a:r>
              <a:rPr lang="en-US" sz="5000">
                <a:solidFill>
                  <a:srgbClr val="2B2B2B"/>
                </a:solidFill>
                <a:latin typeface="Playpen Sans"/>
                <a:ea typeface="Playpen Sans"/>
                <a:cs typeface="Playpen Sans"/>
                <a:sym typeface="Playpen Sans"/>
              </a:rPr>
              <a:t>ONE APP ENDLESS POSSIBILITIES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grpSp>
        <p:nvGrpSpPr>
          <p:cNvPr name="Group 2" id="2"/>
          <p:cNvGrpSpPr/>
          <p:nvPr/>
        </p:nvGrpSpPr>
        <p:grpSpPr>
          <a:xfrm rot="0">
            <a:off x="432667" y="2080806"/>
            <a:ext cx="8564350" cy="1076801"/>
            <a:chOff x="0" y="0"/>
            <a:chExt cx="11419134" cy="1435735"/>
          </a:xfrm>
        </p:grpSpPr>
        <p:sp>
          <p:nvSpPr>
            <p:cNvPr name="Freeform 3" id="3"/>
            <p:cNvSpPr/>
            <p:nvPr/>
          </p:nvSpPr>
          <p:spPr>
            <a:xfrm flipH="false" flipV="false" rot="0">
              <a:off x="0" y="0"/>
              <a:ext cx="1393968" cy="1435735"/>
            </a:xfrm>
            <a:custGeom>
              <a:avLst/>
              <a:gdLst/>
              <a:ahLst/>
              <a:cxnLst/>
              <a:rect r="r" b="b" t="t" l="l"/>
              <a:pathLst>
                <a:path h="1435735" w="1393968">
                  <a:moveTo>
                    <a:pt x="0" y="0"/>
                  </a:moveTo>
                  <a:lnTo>
                    <a:pt x="1393968" y="0"/>
                  </a:lnTo>
                  <a:lnTo>
                    <a:pt x="1393968" y="1435735"/>
                  </a:lnTo>
                  <a:lnTo>
                    <a:pt x="0" y="1435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26426" y="161730"/>
              <a:ext cx="9392708" cy="931300"/>
            </a:xfrm>
            <a:prstGeom prst="rect">
              <a:avLst/>
            </a:prstGeom>
          </p:spPr>
          <p:txBody>
            <a:bodyPr anchor="t" rtlCol="false" tIns="0" lIns="0" bIns="0" rIns="0">
              <a:spAutoFit/>
            </a:bodyPr>
            <a:lstStyle/>
            <a:p>
              <a:pPr algn="l">
                <a:lnSpc>
                  <a:spcPts val="5207"/>
                </a:lnSpc>
              </a:pPr>
              <a:r>
                <a:rPr lang="en-US" b="true" sz="3719">
                  <a:solidFill>
                    <a:srgbClr val="2B2B2B"/>
                  </a:solidFill>
                  <a:latin typeface="Agrandir Bold"/>
                  <a:ea typeface="Agrandir Bold"/>
                  <a:cs typeface="Agrandir Bold"/>
                  <a:sym typeface="Agrandir Bold"/>
                </a:rPr>
                <a:t>About Us</a:t>
              </a:r>
            </a:p>
          </p:txBody>
        </p:sp>
        <p:sp>
          <p:nvSpPr>
            <p:cNvPr name="TextBox 5" id="5"/>
            <p:cNvSpPr txBox="true"/>
            <p:nvPr/>
          </p:nvSpPr>
          <p:spPr>
            <a:xfrm rot="0">
              <a:off x="435592" y="466350"/>
              <a:ext cx="522783" cy="426834"/>
            </a:xfrm>
            <a:prstGeom prst="rect">
              <a:avLst/>
            </a:prstGeom>
          </p:spPr>
          <p:txBody>
            <a:bodyPr anchor="t" rtlCol="false" tIns="0" lIns="0" bIns="0" rIns="0">
              <a:spAutoFit/>
            </a:bodyPr>
            <a:lstStyle/>
            <a:p>
              <a:pPr algn="ctr">
                <a:lnSpc>
                  <a:spcPts val="2430"/>
                </a:lnSpc>
              </a:pPr>
              <a:r>
                <a:rPr lang="en-US" b="true" sz="1735">
                  <a:solidFill>
                    <a:srgbClr val="2B2B2B"/>
                  </a:solidFill>
                  <a:latin typeface="Agrandir Bold"/>
                  <a:ea typeface="Agrandir Bold"/>
                  <a:cs typeface="Agrandir Bold"/>
                  <a:sym typeface="Agrandir Bold"/>
                </a:rPr>
                <a:t>1</a:t>
              </a:r>
            </a:p>
          </p:txBody>
        </p:sp>
      </p:grpSp>
      <p:grpSp>
        <p:nvGrpSpPr>
          <p:cNvPr name="Group 6" id="6"/>
          <p:cNvGrpSpPr/>
          <p:nvPr/>
        </p:nvGrpSpPr>
        <p:grpSpPr>
          <a:xfrm rot="0">
            <a:off x="432667" y="4800326"/>
            <a:ext cx="8918031" cy="1121270"/>
            <a:chOff x="0" y="0"/>
            <a:chExt cx="11890708" cy="1495026"/>
          </a:xfrm>
        </p:grpSpPr>
        <p:sp>
          <p:nvSpPr>
            <p:cNvPr name="TextBox 7" id="7"/>
            <p:cNvSpPr txBox="true"/>
            <p:nvPr/>
          </p:nvSpPr>
          <p:spPr>
            <a:xfrm rot="0">
              <a:off x="2110111" y="191380"/>
              <a:ext cx="9780597" cy="931291"/>
            </a:xfrm>
            <a:prstGeom prst="rect">
              <a:avLst/>
            </a:prstGeom>
          </p:spPr>
          <p:txBody>
            <a:bodyPr anchor="t" rtlCol="false" tIns="0" lIns="0" bIns="0" rIns="0">
              <a:spAutoFit/>
            </a:bodyPr>
            <a:lstStyle/>
            <a:p>
              <a:pPr algn="l">
                <a:lnSpc>
                  <a:spcPts val="5208"/>
                </a:lnSpc>
              </a:pPr>
              <a:r>
                <a:rPr lang="en-US" b="true" sz="3720">
                  <a:solidFill>
                    <a:srgbClr val="2B2B2B"/>
                  </a:solidFill>
                  <a:latin typeface="Agrandir Bold"/>
                  <a:ea typeface="Agrandir Bold"/>
                  <a:cs typeface="Agrandir Bold"/>
                  <a:sym typeface="Agrandir Bold"/>
                </a:rPr>
                <a:t>Our Vision</a:t>
              </a:r>
            </a:p>
          </p:txBody>
        </p:sp>
        <p:sp>
          <p:nvSpPr>
            <p:cNvPr name="Freeform 8" id="8"/>
            <p:cNvSpPr/>
            <p:nvPr/>
          </p:nvSpPr>
          <p:spPr>
            <a:xfrm flipH="false" flipV="false" rot="0">
              <a:off x="0" y="0"/>
              <a:ext cx="1451535" cy="1495026"/>
            </a:xfrm>
            <a:custGeom>
              <a:avLst/>
              <a:gdLst/>
              <a:ahLst/>
              <a:cxnLst/>
              <a:rect r="r" b="b" t="t" l="l"/>
              <a:pathLst>
                <a:path h="1495026" w="1451535">
                  <a:moveTo>
                    <a:pt x="0" y="0"/>
                  </a:moveTo>
                  <a:lnTo>
                    <a:pt x="1451535" y="0"/>
                  </a:lnTo>
                  <a:lnTo>
                    <a:pt x="1451535" y="1495026"/>
                  </a:lnTo>
                  <a:lnTo>
                    <a:pt x="0" y="1495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53581" y="479231"/>
              <a:ext cx="544373" cy="450840"/>
            </a:xfrm>
            <a:prstGeom prst="rect">
              <a:avLst/>
            </a:prstGeom>
          </p:spPr>
          <p:txBody>
            <a:bodyPr anchor="t" rtlCol="false" tIns="0" lIns="0" bIns="0" rIns="0">
              <a:spAutoFit/>
            </a:bodyPr>
            <a:lstStyle/>
            <a:p>
              <a:pPr algn="ctr">
                <a:lnSpc>
                  <a:spcPts val="2530"/>
                </a:lnSpc>
              </a:pPr>
              <a:r>
                <a:rPr lang="en-US" b="true" sz="1807">
                  <a:solidFill>
                    <a:srgbClr val="2B2B2B"/>
                  </a:solidFill>
                  <a:latin typeface="Agrandir Bold"/>
                  <a:ea typeface="Agrandir Bold"/>
                  <a:cs typeface="Agrandir Bold"/>
                  <a:sym typeface="Agrandir Bold"/>
                </a:rPr>
                <a:t>3</a:t>
              </a:r>
            </a:p>
          </p:txBody>
        </p:sp>
      </p:grpSp>
      <p:grpSp>
        <p:nvGrpSpPr>
          <p:cNvPr name="Group 10" id="10"/>
          <p:cNvGrpSpPr/>
          <p:nvPr/>
        </p:nvGrpSpPr>
        <p:grpSpPr>
          <a:xfrm rot="0">
            <a:off x="432667" y="6178771"/>
            <a:ext cx="8127233" cy="1021842"/>
            <a:chOff x="0" y="0"/>
            <a:chExt cx="10836310" cy="1362456"/>
          </a:xfrm>
        </p:grpSpPr>
        <p:sp>
          <p:nvSpPr>
            <p:cNvPr name="TextBox 11" id="11"/>
            <p:cNvSpPr txBox="true"/>
            <p:nvPr/>
          </p:nvSpPr>
          <p:spPr>
            <a:xfrm rot="0">
              <a:off x="1922998" y="125095"/>
              <a:ext cx="8913312" cy="931291"/>
            </a:xfrm>
            <a:prstGeom prst="rect">
              <a:avLst/>
            </a:prstGeom>
          </p:spPr>
          <p:txBody>
            <a:bodyPr anchor="t" rtlCol="false" tIns="0" lIns="0" bIns="0" rIns="0">
              <a:spAutoFit/>
            </a:bodyPr>
            <a:lstStyle/>
            <a:p>
              <a:pPr algn="l">
                <a:lnSpc>
                  <a:spcPts val="5207"/>
                </a:lnSpc>
              </a:pPr>
              <a:r>
                <a:rPr lang="en-US" b="true" sz="3719">
                  <a:solidFill>
                    <a:srgbClr val="2B2B2B"/>
                  </a:solidFill>
                  <a:latin typeface="Agrandir Bold"/>
                  <a:ea typeface="Agrandir Bold"/>
                  <a:cs typeface="Agrandir Bold"/>
                  <a:sym typeface="Agrandir Bold"/>
                </a:rPr>
                <a:t>Why We Exist?</a:t>
              </a:r>
            </a:p>
          </p:txBody>
        </p:sp>
        <p:sp>
          <p:nvSpPr>
            <p:cNvPr name="Freeform 12" id="12"/>
            <p:cNvSpPr/>
            <p:nvPr/>
          </p:nvSpPr>
          <p:spPr>
            <a:xfrm flipH="false" flipV="false" rot="0">
              <a:off x="0" y="0"/>
              <a:ext cx="1322821" cy="1362456"/>
            </a:xfrm>
            <a:custGeom>
              <a:avLst/>
              <a:gdLst/>
              <a:ahLst/>
              <a:cxnLst/>
              <a:rect r="r" b="b" t="t" l="l"/>
              <a:pathLst>
                <a:path h="1362456" w="1322821">
                  <a:moveTo>
                    <a:pt x="0" y="0"/>
                  </a:moveTo>
                  <a:lnTo>
                    <a:pt x="1322821" y="0"/>
                  </a:lnTo>
                  <a:lnTo>
                    <a:pt x="1322821" y="1362456"/>
                  </a:lnTo>
                  <a:lnTo>
                    <a:pt x="0" y="13624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413360" y="438659"/>
              <a:ext cx="496101" cy="408938"/>
            </a:xfrm>
            <a:prstGeom prst="rect">
              <a:avLst/>
            </a:prstGeom>
          </p:spPr>
          <p:txBody>
            <a:bodyPr anchor="t" rtlCol="false" tIns="0" lIns="0" bIns="0" rIns="0">
              <a:spAutoFit/>
            </a:bodyPr>
            <a:lstStyle/>
            <a:p>
              <a:pPr algn="ctr">
                <a:lnSpc>
                  <a:spcPts val="2306"/>
                </a:lnSpc>
              </a:pPr>
              <a:r>
                <a:rPr lang="en-US" b="true" sz="1647">
                  <a:solidFill>
                    <a:srgbClr val="2B2B2B"/>
                  </a:solidFill>
                  <a:latin typeface="Agrandir Bold"/>
                  <a:ea typeface="Agrandir Bold"/>
                  <a:cs typeface="Agrandir Bold"/>
                  <a:sym typeface="Agrandir Bold"/>
                </a:rPr>
                <a:t>4</a:t>
              </a:r>
            </a:p>
          </p:txBody>
        </p:sp>
      </p:grpSp>
      <p:grpSp>
        <p:nvGrpSpPr>
          <p:cNvPr name="Group 14" id="14"/>
          <p:cNvGrpSpPr/>
          <p:nvPr/>
        </p:nvGrpSpPr>
        <p:grpSpPr>
          <a:xfrm rot="0">
            <a:off x="8997017" y="2080806"/>
            <a:ext cx="8725318" cy="1097040"/>
            <a:chOff x="0" y="0"/>
            <a:chExt cx="11633757" cy="1462720"/>
          </a:xfrm>
        </p:grpSpPr>
        <p:sp>
          <p:nvSpPr>
            <p:cNvPr name="TextBox 15" id="15"/>
            <p:cNvSpPr txBox="true"/>
            <p:nvPr/>
          </p:nvSpPr>
          <p:spPr>
            <a:xfrm rot="0">
              <a:off x="2064512" y="175227"/>
              <a:ext cx="9569245" cy="931291"/>
            </a:xfrm>
            <a:prstGeom prst="rect">
              <a:avLst/>
            </a:prstGeom>
          </p:spPr>
          <p:txBody>
            <a:bodyPr anchor="t" rtlCol="false" tIns="0" lIns="0" bIns="0" rIns="0">
              <a:spAutoFit/>
            </a:bodyPr>
            <a:lstStyle/>
            <a:p>
              <a:pPr algn="l">
                <a:lnSpc>
                  <a:spcPts val="5208"/>
                </a:lnSpc>
              </a:pPr>
              <a:r>
                <a:rPr lang="en-US" b="true" sz="3720">
                  <a:solidFill>
                    <a:srgbClr val="2B2B2B"/>
                  </a:solidFill>
                  <a:latin typeface="Agrandir Bold"/>
                  <a:ea typeface="Agrandir Bold"/>
                  <a:cs typeface="Agrandir Bold"/>
                  <a:sym typeface="Agrandir Bold"/>
                </a:rPr>
                <a:t>Our Mission</a:t>
              </a:r>
            </a:p>
          </p:txBody>
        </p:sp>
        <p:sp>
          <p:nvSpPr>
            <p:cNvPr name="Freeform 16" id="16"/>
            <p:cNvSpPr/>
            <p:nvPr/>
          </p:nvSpPr>
          <p:spPr>
            <a:xfrm flipH="false" flipV="false" rot="0">
              <a:off x="0" y="0"/>
              <a:ext cx="1420168" cy="1462720"/>
            </a:xfrm>
            <a:custGeom>
              <a:avLst/>
              <a:gdLst/>
              <a:ahLst/>
              <a:cxnLst/>
              <a:rect r="r" b="b" t="t" l="l"/>
              <a:pathLst>
                <a:path h="1462720" w="1420168">
                  <a:moveTo>
                    <a:pt x="0" y="0"/>
                  </a:moveTo>
                  <a:lnTo>
                    <a:pt x="1420168" y="0"/>
                  </a:lnTo>
                  <a:lnTo>
                    <a:pt x="1420168" y="1462720"/>
                  </a:lnTo>
                  <a:lnTo>
                    <a:pt x="0" y="14627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443779" y="476547"/>
              <a:ext cx="532609" cy="433425"/>
            </a:xfrm>
            <a:prstGeom prst="rect">
              <a:avLst/>
            </a:prstGeom>
          </p:spPr>
          <p:txBody>
            <a:bodyPr anchor="t" rtlCol="false" tIns="0" lIns="0" bIns="0" rIns="0">
              <a:spAutoFit/>
            </a:bodyPr>
            <a:lstStyle/>
            <a:p>
              <a:pPr algn="ctr">
                <a:lnSpc>
                  <a:spcPts val="2475"/>
                </a:lnSpc>
              </a:pPr>
              <a:r>
                <a:rPr lang="en-US" b="true" sz="1768">
                  <a:solidFill>
                    <a:srgbClr val="2B2B2B"/>
                  </a:solidFill>
                  <a:latin typeface="Agrandir Bold"/>
                  <a:ea typeface="Agrandir Bold"/>
                  <a:cs typeface="Agrandir Bold"/>
                  <a:sym typeface="Agrandir Bold"/>
                </a:rPr>
                <a:t>7</a:t>
              </a:r>
            </a:p>
          </p:txBody>
        </p:sp>
      </p:grpSp>
      <p:grpSp>
        <p:nvGrpSpPr>
          <p:cNvPr name="Group 18" id="18"/>
          <p:cNvGrpSpPr/>
          <p:nvPr/>
        </p:nvGrpSpPr>
        <p:grpSpPr>
          <a:xfrm rot="0">
            <a:off x="418682" y="7562644"/>
            <a:ext cx="8725318" cy="1097040"/>
            <a:chOff x="0" y="0"/>
            <a:chExt cx="11633757" cy="1462720"/>
          </a:xfrm>
        </p:grpSpPr>
        <p:sp>
          <p:nvSpPr>
            <p:cNvPr name="TextBox 19" id="19"/>
            <p:cNvSpPr txBox="true"/>
            <p:nvPr/>
          </p:nvSpPr>
          <p:spPr>
            <a:xfrm rot="0">
              <a:off x="2064512" y="175227"/>
              <a:ext cx="9569245" cy="931291"/>
            </a:xfrm>
            <a:prstGeom prst="rect">
              <a:avLst/>
            </a:prstGeom>
          </p:spPr>
          <p:txBody>
            <a:bodyPr anchor="t" rtlCol="false" tIns="0" lIns="0" bIns="0" rIns="0">
              <a:spAutoFit/>
            </a:bodyPr>
            <a:lstStyle/>
            <a:p>
              <a:pPr algn="l">
                <a:lnSpc>
                  <a:spcPts val="5208"/>
                </a:lnSpc>
              </a:pPr>
              <a:r>
                <a:rPr lang="en-US" b="true" sz="3720">
                  <a:solidFill>
                    <a:srgbClr val="2B2B2B"/>
                  </a:solidFill>
                  <a:latin typeface="Agrandir Bold"/>
                  <a:ea typeface="Agrandir Bold"/>
                  <a:cs typeface="Agrandir Bold"/>
                  <a:sym typeface="Agrandir Bold"/>
                </a:rPr>
                <a:t>Our Key Services</a:t>
              </a:r>
            </a:p>
          </p:txBody>
        </p:sp>
        <p:sp>
          <p:nvSpPr>
            <p:cNvPr name="Freeform 20" id="20"/>
            <p:cNvSpPr/>
            <p:nvPr/>
          </p:nvSpPr>
          <p:spPr>
            <a:xfrm flipH="false" flipV="false" rot="0">
              <a:off x="0" y="0"/>
              <a:ext cx="1420168" cy="1462720"/>
            </a:xfrm>
            <a:custGeom>
              <a:avLst/>
              <a:gdLst/>
              <a:ahLst/>
              <a:cxnLst/>
              <a:rect r="r" b="b" t="t" l="l"/>
              <a:pathLst>
                <a:path h="1462720" w="1420168">
                  <a:moveTo>
                    <a:pt x="0" y="0"/>
                  </a:moveTo>
                  <a:lnTo>
                    <a:pt x="1420168" y="0"/>
                  </a:lnTo>
                  <a:lnTo>
                    <a:pt x="1420168" y="1462720"/>
                  </a:lnTo>
                  <a:lnTo>
                    <a:pt x="0" y="14627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443779" y="476547"/>
              <a:ext cx="532609" cy="433425"/>
            </a:xfrm>
            <a:prstGeom prst="rect">
              <a:avLst/>
            </a:prstGeom>
          </p:spPr>
          <p:txBody>
            <a:bodyPr anchor="t" rtlCol="false" tIns="0" lIns="0" bIns="0" rIns="0">
              <a:spAutoFit/>
            </a:bodyPr>
            <a:lstStyle/>
            <a:p>
              <a:pPr algn="ctr">
                <a:lnSpc>
                  <a:spcPts val="2475"/>
                </a:lnSpc>
              </a:pPr>
              <a:r>
                <a:rPr lang="en-US" b="true" sz="1768">
                  <a:solidFill>
                    <a:srgbClr val="2B2B2B"/>
                  </a:solidFill>
                  <a:latin typeface="Agrandir Bold"/>
                  <a:ea typeface="Agrandir Bold"/>
                  <a:cs typeface="Agrandir Bold"/>
                  <a:sym typeface="Agrandir Bold"/>
                </a:rPr>
                <a:t>5</a:t>
              </a:r>
            </a:p>
          </p:txBody>
        </p:sp>
      </p:grpSp>
      <p:grpSp>
        <p:nvGrpSpPr>
          <p:cNvPr name="Group 22" id="22"/>
          <p:cNvGrpSpPr/>
          <p:nvPr/>
        </p:nvGrpSpPr>
        <p:grpSpPr>
          <a:xfrm rot="0">
            <a:off x="432667" y="9116338"/>
            <a:ext cx="8197794" cy="1030714"/>
            <a:chOff x="0" y="0"/>
            <a:chExt cx="10930392" cy="1374285"/>
          </a:xfrm>
        </p:grpSpPr>
        <p:sp>
          <p:nvSpPr>
            <p:cNvPr name="TextBox 23" id="23"/>
            <p:cNvSpPr txBox="true"/>
            <p:nvPr/>
          </p:nvSpPr>
          <p:spPr>
            <a:xfrm rot="0">
              <a:off x="1939694" y="131009"/>
              <a:ext cx="8990698" cy="931291"/>
            </a:xfrm>
            <a:prstGeom prst="rect">
              <a:avLst/>
            </a:prstGeom>
          </p:spPr>
          <p:txBody>
            <a:bodyPr anchor="t" rtlCol="false" tIns="0" lIns="0" bIns="0" rIns="0">
              <a:spAutoFit/>
            </a:bodyPr>
            <a:lstStyle/>
            <a:p>
              <a:pPr algn="l">
                <a:lnSpc>
                  <a:spcPts val="5207"/>
                </a:lnSpc>
              </a:pPr>
              <a:r>
                <a:rPr lang="en-US" b="true" sz="3719">
                  <a:solidFill>
                    <a:srgbClr val="2B2B2B"/>
                  </a:solidFill>
                  <a:latin typeface="Agrandir Bold"/>
                  <a:ea typeface="Agrandir Bold"/>
                  <a:cs typeface="Agrandir Bold"/>
                  <a:sym typeface="Agrandir Bold"/>
                  <a:hlinkClick r:id="rId4" action="ppaction://hlinksldjump"/>
                </a:rPr>
                <a:t>How Does It Work?</a:t>
              </a:r>
              <a:r>
                <a:rPr lang="en-US" sz="3719">
                  <a:solidFill>
                    <a:srgbClr val="2B2B2B"/>
                  </a:solidFill>
                  <a:latin typeface="Agrandir"/>
                  <a:ea typeface="Agrandir"/>
                  <a:cs typeface="Agrandir"/>
                  <a:sym typeface="Agrandir"/>
                </a:rPr>
                <a:t>   </a:t>
              </a:r>
            </a:p>
          </p:txBody>
        </p:sp>
        <p:sp>
          <p:nvSpPr>
            <p:cNvPr name="Freeform 24" id="24"/>
            <p:cNvSpPr/>
            <p:nvPr/>
          </p:nvSpPr>
          <p:spPr>
            <a:xfrm flipH="false" flipV="false" rot="0">
              <a:off x="0" y="0"/>
              <a:ext cx="1334306" cy="1374285"/>
            </a:xfrm>
            <a:custGeom>
              <a:avLst/>
              <a:gdLst/>
              <a:ahLst/>
              <a:cxnLst/>
              <a:rect r="r" b="b" t="t" l="l"/>
              <a:pathLst>
                <a:path h="1374285" w="1334306">
                  <a:moveTo>
                    <a:pt x="0" y="0"/>
                  </a:moveTo>
                  <a:lnTo>
                    <a:pt x="1334306" y="0"/>
                  </a:lnTo>
                  <a:lnTo>
                    <a:pt x="1334306" y="1374285"/>
                  </a:lnTo>
                  <a:lnTo>
                    <a:pt x="0" y="137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416949" y="443129"/>
              <a:ext cx="500408" cy="411827"/>
            </a:xfrm>
            <a:prstGeom prst="rect">
              <a:avLst/>
            </a:prstGeom>
          </p:spPr>
          <p:txBody>
            <a:bodyPr anchor="t" rtlCol="false" tIns="0" lIns="0" bIns="0" rIns="0">
              <a:spAutoFit/>
            </a:bodyPr>
            <a:lstStyle/>
            <a:p>
              <a:pPr algn="ctr">
                <a:lnSpc>
                  <a:spcPts val="2326"/>
                </a:lnSpc>
              </a:pPr>
              <a:r>
                <a:rPr lang="en-US" b="true" sz="1661">
                  <a:solidFill>
                    <a:srgbClr val="2B2B2B"/>
                  </a:solidFill>
                  <a:latin typeface="Agrandir Bold"/>
                  <a:ea typeface="Agrandir Bold"/>
                  <a:cs typeface="Agrandir Bold"/>
                  <a:sym typeface="Agrandir Bold"/>
                </a:rPr>
                <a:t>6</a:t>
              </a:r>
            </a:p>
          </p:txBody>
        </p:sp>
      </p:grpSp>
      <p:grpSp>
        <p:nvGrpSpPr>
          <p:cNvPr name="Group 26" id="26"/>
          <p:cNvGrpSpPr/>
          <p:nvPr/>
        </p:nvGrpSpPr>
        <p:grpSpPr>
          <a:xfrm rot="0">
            <a:off x="418682" y="162453"/>
            <a:ext cx="6780460" cy="1918353"/>
            <a:chOff x="0" y="0"/>
            <a:chExt cx="9040614" cy="2557804"/>
          </a:xfrm>
        </p:grpSpPr>
        <p:sp>
          <p:nvSpPr>
            <p:cNvPr name="TextBox 27" id="27"/>
            <p:cNvSpPr txBox="true"/>
            <p:nvPr/>
          </p:nvSpPr>
          <p:spPr>
            <a:xfrm rot="0">
              <a:off x="0" y="-9525"/>
              <a:ext cx="9040614" cy="1635125"/>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2B2B2B"/>
                  </a:solidFill>
                  <a:latin typeface="DM Serif Display"/>
                  <a:ea typeface="DM Serif Display"/>
                  <a:cs typeface="DM Serif Display"/>
                  <a:sym typeface="DM Serif Display"/>
                </a:rPr>
                <a:t>Content</a:t>
              </a:r>
            </a:p>
          </p:txBody>
        </p:sp>
        <p:sp>
          <p:nvSpPr>
            <p:cNvPr name="TextBox 28" id="28"/>
            <p:cNvSpPr txBox="true"/>
            <p:nvPr/>
          </p:nvSpPr>
          <p:spPr>
            <a:xfrm rot="0">
              <a:off x="0" y="1868406"/>
              <a:ext cx="9040614" cy="689398"/>
            </a:xfrm>
            <a:prstGeom prst="rect">
              <a:avLst/>
            </a:prstGeom>
          </p:spPr>
          <p:txBody>
            <a:bodyPr anchor="t" rtlCol="false" tIns="0" lIns="0" bIns="0" rIns="0">
              <a:spAutoFit/>
            </a:bodyPr>
            <a:lstStyle/>
            <a:p>
              <a:pPr algn="l" marL="0" indent="0" lvl="0">
                <a:lnSpc>
                  <a:spcPts val="3920"/>
                </a:lnSpc>
                <a:spcBef>
                  <a:spcPct val="0"/>
                </a:spcBef>
              </a:pPr>
            </a:p>
          </p:txBody>
        </p:sp>
      </p:grpSp>
      <p:grpSp>
        <p:nvGrpSpPr>
          <p:cNvPr name="Group 29" id="29"/>
          <p:cNvGrpSpPr/>
          <p:nvPr/>
        </p:nvGrpSpPr>
        <p:grpSpPr>
          <a:xfrm rot="0">
            <a:off x="427131" y="3417984"/>
            <a:ext cx="8923567" cy="1121966"/>
            <a:chOff x="0" y="0"/>
            <a:chExt cx="11898089" cy="1495954"/>
          </a:xfrm>
        </p:grpSpPr>
        <p:sp>
          <p:nvSpPr>
            <p:cNvPr name="TextBox 30" id="30"/>
            <p:cNvSpPr txBox="true"/>
            <p:nvPr/>
          </p:nvSpPr>
          <p:spPr>
            <a:xfrm rot="0">
              <a:off x="2111420" y="191844"/>
              <a:ext cx="9786669" cy="931291"/>
            </a:xfrm>
            <a:prstGeom prst="rect">
              <a:avLst/>
            </a:prstGeom>
          </p:spPr>
          <p:txBody>
            <a:bodyPr anchor="t" rtlCol="false" tIns="0" lIns="0" bIns="0" rIns="0">
              <a:spAutoFit/>
            </a:bodyPr>
            <a:lstStyle/>
            <a:p>
              <a:pPr algn="l">
                <a:lnSpc>
                  <a:spcPts val="5207"/>
                </a:lnSpc>
              </a:pPr>
              <a:r>
                <a:rPr lang="en-US" b="true" sz="3719">
                  <a:solidFill>
                    <a:srgbClr val="2B2B2B"/>
                  </a:solidFill>
                  <a:latin typeface="Agrandir Bold"/>
                  <a:ea typeface="Agrandir Bold"/>
                  <a:cs typeface="Agrandir Bold"/>
                  <a:sym typeface="Agrandir Bold"/>
                </a:rPr>
                <a:t>Introduction</a:t>
              </a:r>
            </a:p>
          </p:txBody>
        </p:sp>
        <p:sp>
          <p:nvSpPr>
            <p:cNvPr name="Freeform 31" id="31"/>
            <p:cNvSpPr/>
            <p:nvPr/>
          </p:nvSpPr>
          <p:spPr>
            <a:xfrm flipH="false" flipV="false" rot="0">
              <a:off x="0" y="0"/>
              <a:ext cx="1452436" cy="1495954"/>
            </a:xfrm>
            <a:custGeom>
              <a:avLst/>
              <a:gdLst/>
              <a:ahLst/>
              <a:cxnLst/>
              <a:rect r="r" b="b" t="t" l="l"/>
              <a:pathLst>
                <a:path h="1495954" w="1452436">
                  <a:moveTo>
                    <a:pt x="0" y="0"/>
                  </a:moveTo>
                  <a:lnTo>
                    <a:pt x="1452436" y="0"/>
                  </a:lnTo>
                  <a:lnTo>
                    <a:pt x="1452436" y="1495954"/>
                  </a:lnTo>
                  <a:lnTo>
                    <a:pt x="0" y="14959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2" id="32"/>
            <p:cNvSpPr txBox="true"/>
            <p:nvPr/>
          </p:nvSpPr>
          <p:spPr>
            <a:xfrm rot="0">
              <a:off x="453863" y="479582"/>
              <a:ext cx="544710" cy="451066"/>
            </a:xfrm>
            <a:prstGeom prst="rect">
              <a:avLst/>
            </a:prstGeom>
          </p:spPr>
          <p:txBody>
            <a:bodyPr anchor="t" rtlCol="false" tIns="0" lIns="0" bIns="0" rIns="0">
              <a:spAutoFit/>
            </a:bodyPr>
            <a:lstStyle/>
            <a:p>
              <a:pPr algn="ctr">
                <a:lnSpc>
                  <a:spcPts val="2532"/>
                </a:lnSpc>
              </a:pPr>
              <a:r>
                <a:rPr lang="en-US" b="true" sz="1808">
                  <a:solidFill>
                    <a:srgbClr val="2B2B2B"/>
                  </a:solidFill>
                  <a:latin typeface="Agrandir Bold"/>
                  <a:ea typeface="Agrandir Bold"/>
                  <a:cs typeface="Agrandir Bold"/>
                  <a:sym typeface="Agrandir Bold"/>
                </a:rPr>
                <a:t>2</a:t>
              </a:r>
            </a:p>
          </p:txBody>
        </p:sp>
      </p:grpSp>
      <p:grpSp>
        <p:nvGrpSpPr>
          <p:cNvPr name="Group 33" id="33"/>
          <p:cNvGrpSpPr/>
          <p:nvPr/>
        </p:nvGrpSpPr>
        <p:grpSpPr>
          <a:xfrm rot="0">
            <a:off x="8997017" y="3428451"/>
            <a:ext cx="8918031" cy="1121270"/>
            <a:chOff x="0" y="0"/>
            <a:chExt cx="11890708" cy="1495026"/>
          </a:xfrm>
        </p:grpSpPr>
        <p:sp>
          <p:nvSpPr>
            <p:cNvPr name="TextBox 34" id="34"/>
            <p:cNvSpPr txBox="true"/>
            <p:nvPr/>
          </p:nvSpPr>
          <p:spPr>
            <a:xfrm rot="0">
              <a:off x="2110111" y="191380"/>
              <a:ext cx="9780597" cy="931291"/>
            </a:xfrm>
            <a:prstGeom prst="rect">
              <a:avLst/>
            </a:prstGeom>
          </p:spPr>
          <p:txBody>
            <a:bodyPr anchor="t" rtlCol="false" tIns="0" lIns="0" bIns="0" rIns="0">
              <a:spAutoFit/>
            </a:bodyPr>
            <a:lstStyle/>
            <a:p>
              <a:pPr algn="l">
                <a:lnSpc>
                  <a:spcPts val="5208"/>
                </a:lnSpc>
              </a:pPr>
              <a:r>
                <a:rPr lang="en-US" b="true" sz="3720">
                  <a:solidFill>
                    <a:srgbClr val="2B2B2B"/>
                  </a:solidFill>
                  <a:latin typeface="Agrandir Bold"/>
                  <a:ea typeface="Agrandir Bold"/>
                  <a:cs typeface="Agrandir Bold"/>
                  <a:sym typeface="Agrandir Bold"/>
                </a:rPr>
                <a:t>Why Choose Us?</a:t>
              </a:r>
            </a:p>
          </p:txBody>
        </p:sp>
        <p:sp>
          <p:nvSpPr>
            <p:cNvPr name="Freeform 35" id="35"/>
            <p:cNvSpPr/>
            <p:nvPr/>
          </p:nvSpPr>
          <p:spPr>
            <a:xfrm flipH="false" flipV="false" rot="0">
              <a:off x="0" y="0"/>
              <a:ext cx="1451535" cy="1495026"/>
            </a:xfrm>
            <a:custGeom>
              <a:avLst/>
              <a:gdLst/>
              <a:ahLst/>
              <a:cxnLst/>
              <a:rect r="r" b="b" t="t" l="l"/>
              <a:pathLst>
                <a:path h="1495026" w="1451535">
                  <a:moveTo>
                    <a:pt x="0" y="0"/>
                  </a:moveTo>
                  <a:lnTo>
                    <a:pt x="1451535" y="0"/>
                  </a:lnTo>
                  <a:lnTo>
                    <a:pt x="1451535" y="1495026"/>
                  </a:lnTo>
                  <a:lnTo>
                    <a:pt x="0" y="1495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6" id="36"/>
            <p:cNvSpPr txBox="true"/>
            <p:nvPr/>
          </p:nvSpPr>
          <p:spPr>
            <a:xfrm rot="0">
              <a:off x="453581" y="479231"/>
              <a:ext cx="544373" cy="450840"/>
            </a:xfrm>
            <a:prstGeom prst="rect">
              <a:avLst/>
            </a:prstGeom>
          </p:spPr>
          <p:txBody>
            <a:bodyPr anchor="t" rtlCol="false" tIns="0" lIns="0" bIns="0" rIns="0">
              <a:spAutoFit/>
            </a:bodyPr>
            <a:lstStyle/>
            <a:p>
              <a:pPr algn="ctr">
                <a:lnSpc>
                  <a:spcPts val="2530"/>
                </a:lnSpc>
              </a:pPr>
              <a:r>
                <a:rPr lang="en-US" b="true" sz="1807">
                  <a:solidFill>
                    <a:srgbClr val="2B2B2B"/>
                  </a:solidFill>
                  <a:latin typeface="Agrandir Bold"/>
                  <a:ea typeface="Agrandir Bold"/>
                  <a:cs typeface="Agrandir Bold"/>
                  <a:sym typeface="Agrandir Bold"/>
                </a:rPr>
                <a:t>8</a:t>
              </a:r>
            </a:p>
          </p:txBody>
        </p:sp>
      </p:grpSp>
      <p:grpSp>
        <p:nvGrpSpPr>
          <p:cNvPr name="Group 37" id="37"/>
          <p:cNvGrpSpPr/>
          <p:nvPr/>
        </p:nvGrpSpPr>
        <p:grpSpPr>
          <a:xfrm rot="0">
            <a:off x="8997017" y="4787846"/>
            <a:ext cx="8918031" cy="1121270"/>
            <a:chOff x="0" y="0"/>
            <a:chExt cx="11890708" cy="1495026"/>
          </a:xfrm>
        </p:grpSpPr>
        <p:sp>
          <p:nvSpPr>
            <p:cNvPr name="TextBox 38" id="38"/>
            <p:cNvSpPr txBox="true"/>
            <p:nvPr/>
          </p:nvSpPr>
          <p:spPr>
            <a:xfrm rot="0">
              <a:off x="2110111" y="191380"/>
              <a:ext cx="9780597" cy="931291"/>
            </a:xfrm>
            <a:prstGeom prst="rect">
              <a:avLst/>
            </a:prstGeom>
          </p:spPr>
          <p:txBody>
            <a:bodyPr anchor="t" rtlCol="false" tIns="0" lIns="0" bIns="0" rIns="0">
              <a:spAutoFit/>
            </a:bodyPr>
            <a:lstStyle/>
            <a:p>
              <a:pPr algn="l">
                <a:lnSpc>
                  <a:spcPts val="5208"/>
                </a:lnSpc>
              </a:pPr>
              <a:r>
                <a:rPr lang="en-US" b="true" sz="3720">
                  <a:solidFill>
                    <a:srgbClr val="2B2B2B"/>
                  </a:solidFill>
                  <a:latin typeface="Agrandir Bold"/>
                  <a:ea typeface="Agrandir Bold"/>
                  <a:cs typeface="Agrandir Bold"/>
                  <a:sym typeface="Agrandir Bold"/>
                </a:rPr>
                <a:t> Join Us &amp; Simplify Student Life!</a:t>
              </a:r>
            </a:p>
          </p:txBody>
        </p:sp>
        <p:sp>
          <p:nvSpPr>
            <p:cNvPr name="Freeform 39" id="39"/>
            <p:cNvSpPr/>
            <p:nvPr/>
          </p:nvSpPr>
          <p:spPr>
            <a:xfrm flipH="false" flipV="false" rot="0">
              <a:off x="0" y="0"/>
              <a:ext cx="1451535" cy="1495026"/>
            </a:xfrm>
            <a:custGeom>
              <a:avLst/>
              <a:gdLst/>
              <a:ahLst/>
              <a:cxnLst/>
              <a:rect r="r" b="b" t="t" l="l"/>
              <a:pathLst>
                <a:path h="1495026" w="1451535">
                  <a:moveTo>
                    <a:pt x="0" y="0"/>
                  </a:moveTo>
                  <a:lnTo>
                    <a:pt x="1451535" y="0"/>
                  </a:lnTo>
                  <a:lnTo>
                    <a:pt x="1451535" y="1495026"/>
                  </a:lnTo>
                  <a:lnTo>
                    <a:pt x="0" y="1495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0" id="40"/>
            <p:cNvSpPr txBox="true"/>
            <p:nvPr/>
          </p:nvSpPr>
          <p:spPr>
            <a:xfrm rot="0">
              <a:off x="453581" y="479231"/>
              <a:ext cx="544373" cy="450840"/>
            </a:xfrm>
            <a:prstGeom prst="rect">
              <a:avLst/>
            </a:prstGeom>
          </p:spPr>
          <p:txBody>
            <a:bodyPr anchor="t" rtlCol="false" tIns="0" lIns="0" bIns="0" rIns="0">
              <a:spAutoFit/>
            </a:bodyPr>
            <a:lstStyle/>
            <a:p>
              <a:pPr algn="ctr">
                <a:lnSpc>
                  <a:spcPts val="2530"/>
                </a:lnSpc>
              </a:pPr>
              <a:r>
                <a:rPr lang="en-US" b="true" sz="1807">
                  <a:solidFill>
                    <a:srgbClr val="2B2B2B"/>
                  </a:solidFill>
                  <a:latin typeface="Agrandir Bold"/>
                  <a:ea typeface="Agrandir Bold"/>
                  <a:cs typeface="Agrandir Bold"/>
                  <a:sym typeface="Agrandir Bold"/>
                </a:rPr>
                <a:t>9</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true" flipV="true" rot="3203220">
            <a:off x="2827471" y="-373289"/>
            <a:ext cx="11814494" cy="12461864"/>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5741405">
            <a:off x="8316155" y="8504485"/>
            <a:ext cx="4865516" cy="6168780"/>
          </a:xfrm>
          <a:prstGeom prst="rect">
            <a:avLst/>
          </a:prstGeom>
        </p:spPr>
      </p:pic>
      <p:sp>
        <p:nvSpPr>
          <p:cNvPr name="TextBox 4" id="4"/>
          <p:cNvSpPr txBox="true"/>
          <p:nvPr/>
        </p:nvSpPr>
        <p:spPr>
          <a:xfrm rot="0">
            <a:off x="0" y="205658"/>
            <a:ext cx="5374046"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DM Serif Display"/>
                <a:ea typeface="DM Serif Display"/>
                <a:cs typeface="DM Serif Display"/>
                <a:sym typeface="DM Serif Display"/>
              </a:rPr>
              <a:t>About Us :-    </a:t>
            </a:r>
          </a:p>
        </p:txBody>
      </p:sp>
      <p:sp>
        <p:nvSpPr>
          <p:cNvPr name="TextBox 5" id="5"/>
          <p:cNvSpPr txBox="true"/>
          <p:nvPr/>
        </p:nvSpPr>
        <p:spPr>
          <a:xfrm rot="0">
            <a:off x="210137" y="2487211"/>
            <a:ext cx="18077863" cy="6198828"/>
          </a:xfrm>
          <a:prstGeom prst="rect">
            <a:avLst/>
          </a:prstGeom>
        </p:spPr>
        <p:txBody>
          <a:bodyPr anchor="t" rtlCol="false" tIns="0" lIns="0" bIns="0" rIns="0">
            <a:spAutoFit/>
          </a:bodyPr>
          <a:lstStyle/>
          <a:p>
            <a:pPr algn="ctr">
              <a:lnSpc>
                <a:spcPts val="3257"/>
              </a:lnSpc>
              <a:spcBef>
                <a:spcPct val="0"/>
              </a:spcBef>
            </a:pPr>
            <a:r>
              <a:rPr lang="en-US" b="true" sz="2326">
                <a:solidFill>
                  <a:srgbClr val="000000"/>
                </a:solidFill>
                <a:latin typeface="Agrandir Bold"/>
                <a:ea typeface="Agrandir Bold"/>
                <a:cs typeface="Agrandir Bold"/>
                <a:sym typeface="Agrandir Bold"/>
              </a:rPr>
              <a:t>FIX IT</a:t>
            </a:r>
            <a:r>
              <a:rPr lang="en-US" sz="2326">
                <a:solidFill>
                  <a:srgbClr val="000000"/>
                </a:solidFill>
                <a:latin typeface="Agrandir"/>
                <a:ea typeface="Agrandir"/>
                <a:cs typeface="Agrandir"/>
                <a:sym typeface="Agrandir"/>
              </a:rPr>
              <a:t> is an innovative, multifunctional mobile application designed to address challenges faced by students: finding affordable and safe accommodations, accessing valuable educational resources etc. This platform simplifies the process of searching for Paying Guest  accommodations by allowing students to filter results based on location, price, amenities, and proximity to colleges. Students can browse listings, view detailed descriptions and reviews, and directly communicate with landlords, ensuring they find housing that meets their needs. Additionally, </a:t>
            </a:r>
            <a:r>
              <a:rPr lang="en-US" b="true" sz="2326">
                <a:solidFill>
                  <a:srgbClr val="000000"/>
                </a:solidFill>
                <a:latin typeface="Agrandir Bold"/>
                <a:ea typeface="Agrandir Bold"/>
                <a:cs typeface="Agrandir Bold"/>
                <a:sym typeface="Agrandir Bold"/>
              </a:rPr>
              <a:t>FIX IT </a:t>
            </a:r>
            <a:r>
              <a:rPr lang="en-US" sz="2326">
                <a:solidFill>
                  <a:srgbClr val="000000"/>
                </a:solidFill>
                <a:latin typeface="Agrandir"/>
                <a:ea typeface="Agrandir"/>
                <a:cs typeface="Agrandir"/>
                <a:sym typeface="Agrandir"/>
              </a:rPr>
              <a:t>partners with trusted accommodation providers, offering discounts and exclusive deals, making housing more affordable. The app also supports booking directly through the platform and provides assistance with moving logistics. Beyond housing,</a:t>
            </a:r>
            <a:r>
              <a:rPr lang="en-US" b="true" sz="2326">
                <a:solidFill>
                  <a:srgbClr val="000000"/>
                </a:solidFill>
                <a:latin typeface="Agrandir Bold"/>
                <a:ea typeface="Agrandir Bold"/>
                <a:cs typeface="Agrandir Bold"/>
                <a:sym typeface="Agrandir Bold"/>
              </a:rPr>
              <a:t> FIX IT</a:t>
            </a:r>
            <a:r>
              <a:rPr lang="en-US" sz="2326">
                <a:solidFill>
                  <a:srgbClr val="000000"/>
                </a:solidFill>
                <a:latin typeface="Agrandir"/>
                <a:ea typeface="Agrandir"/>
                <a:cs typeface="Agrandir"/>
                <a:sym typeface="Agrandir"/>
              </a:rPr>
              <a:t> enhances students' educational experiences by offering a range of resources including textbooks, e-books, and reference materials, available for purchase or rental. It also integrates online tutoring services, where students can connect with qualified tutors for one-on-one sessions in various subjects, and provides exam preparation materials like study guides and practice tests. To further support academic success,</a:t>
            </a:r>
            <a:r>
              <a:rPr lang="en-US" b="true" sz="2326">
                <a:solidFill>
                  <a:srgbClr val="000000"/>
                </a:solidFill>
                <a:latin typeface="Agrandir Bold"/>
                <a:ea typeface="Agrandir Bold"/>
                <a:cs typeface="Agrandir Bold"/>
                <a:sym typeface="Agrandir Bold"/>
              </a:rPr>
              <a:t> FIX IT</a:t>
            </a:r>
            <a:r>
              <a:rPr lang="en-US" sz="2326">
                <a:solidFill>
                  <a:srgbClr val="000000"/>
                </a:solidFill>
                <a:latin typeface="Agrandir"/>
                <a:ea typeface="Agrandir"/>
                <a:cs typeface="Agrandir"/>
                <a:sym typeface="Agrandir"/>
              </a:rPr>
              <a:t> features forums and communities where students can collaborate, share resources, and discuss academic topics with peers. In terms of monetization, </a:t>
            </a:r>
            <a:r>
              <a:rPr lang="en-US" b="true" sz="2326">
                <a:solidFill>
                  <a:srgbClr val="000000"/>
                </a:solidFill>
                <a:latin typeface="Agrandir Bold"/>
                <a:ea typeface="Agrandir Bold"/>
                <a:cs typeface="Agrandir Bold"/>
                <a:sym typeface="Agrandir Bold"/>
              </a:rPr>
              <a:t>FIX IT</a:t>
            </a:r>
            <a:r>
              <a:rPr lang="en-US" sz="2326">
                <a:solidFill>
                  <a:srgbClr val="000000"/>
                </a:solidFill>
                <a:latin typeface="Agrandir"/>
                <a:ea typeface="Agrandir"/>
                <a:cs typeface="Agrandir"/>
                <a:sym typeface="Agrandir"/>
              </a:rPr>
              <a:t> generates revenue through commissions on PG bookings, subscription models for premium educational content, and partnerships with universities, coaching centers, and other educational institutions for exclusive discounts and services. Overall, </a:t>
            </a:r>
            <a:r>
              <a:rPr lang="en-US" b="true" sz="2326">
                <a:solidFill>
                  <a:srgbClr val="000000"/>
                </a:solidFill>
                <a:latin typeface="Agrandir Bold"/>
                <a:ea typeface="Agrandir Bold"/>
                <a:cs typeface="Agrandir Bold"/>
                <a:sym typeface="Agrandir Bold"/>
              </a:rPr>
              <a:t>FIX IT</a:t>
            </a:r>
            <a:r>
              <a:rPr lang="en-US" sz="2326">
                <a:solidFill>
                  <a:srgbClr val="000000"/>
                </a:solidFill>
                <a:latin typeface="Agrandir"/>
                <a:ea typeface="Agrandir"/>
                <a:cs typeface="Agrandir"/>
                <a:sym typeface="Agrandir"/>
              </a:rPr>
              <a:t> provides a comprehensive solution for students, combining both housing and educational needs into one platform, ensuring their academic and living experiences are streamlined, stress-free, and successful.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163307" y="1771513"/>
            <a:ext cx="9621431" cy="9789932"/>
          </a:xfrm>
          <a:prstGeom prst="rect">
            <a:avLst/>
          </a:prstGeom>
        </p:spPr>
      </p:pic>
      <p:pic>
        <p:nvPicPr>
          <p:cNvPr name="Picture 3" id="3"/>
          <p:cNvPicPr>
            <a:picLocks noChangeAspect="true"/>
          </p:cNvPicPr>
          <p:nvPr/>
        </p:nvPicPr>
        <p:blipFill>
          <a:blip r:embed="rId3">
            <a:alphaModFix amt="50000"/>
          </a:blip>
          <a:srcRect l="0" t="0" r="0" b="0"/>
          <a:stretch>
            <a:fillRect/>
          </a:stretch>
        </p:blipFill>
        <p:spPr>
          <a:xfrm flipH="false" flipV="false" rot="9720163">
            <a:off x="8895274" y="-85506"/>
            <a:ext cx="8670039" cy="8654721"/>
          </a:xfrm>
          <a:prstGeom prst="rect">
            <a:avLst/>
          </a:prstGeom>
        </p:spPr>
      </p:pic>
      <p:sp>
        <p:nvSpPr>
          <p:cNvPr name="TextBox 4" id="4"/>
          <p:cNvSpPr txBox="true"/>
          <p:nvPr/>
        </p:nvSpPr>
        <p:spPr>
          <a:xfrm rot="0">
            <a:off x="171346" y="239574"/>
            <a:ext cx="7436801"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DM Serif Display"/>
                <a:ea typeface="DM Serif Display"/>
                <a:cs typeface="DM Serif Display"/>
                <a:sym typeface="DM Serif Display"/>
              </a:rPr>
              <a:t>Introduction :</a:t>
            </a:r>
          </a:p>
        </p:txBody>
      </p:sp>
      <p:sp>
        <p:nvSpPr>
          <p:cNvPr name="TextBox 5" id="5"/>
          <p:cNvSpPr txBox="true"/>
          <p:nvPr/>
        </p:nvSpPr>
        <p:spPr>
          <a:xfrm rot="0">
            <a:off x="226008" y="2308546"/>
            <a:ext cx="18464230" cy="6052676"/>
          </a:xfrm>
          <a:prstGeom prst="rect">
            <a:avLst/>
          </a:prstGeom>
        </p:spPr>
        <p:txBody>
          <a:bodyPr anchor="t" rtlCol="false" tIns="0" lIns="0" bIns="0" rIns="0">
            <a:spAutoFit/>
          </a:bodyPr>
          <a:lstStyle/>
          <a:p>
            <a:pPr algn="ctr">
              <a:lnSpc>
                <a:spcPts val="3437"/>
              </a:lnSpc>
              <a:spcBef>
                <a:spcPct val="0"/>
              </a:spcBef>
            </a:pPr>
          </a:p>
          <a:p>
            <a:pPr algn="ctr">
              <a:lnSpc>
                <a:spcPts val="3437"/>
              </a:lnSpc>
              <a:spcBef>
                <a:spcPct val="0"/>
              </a:spcBef>
            </a:pPr>
          </a:p>
          <a:p>
            <a:pPr algn="ctr">
              <a:lnSpc>
                <a:spcPts val="3437"/>
              </a:lnSpc>
              <a:spcBef>
                <a:spcPct val="0"/>
              </a:spcBef>
            </a:pPr>
            <a:r>
              <a:rPr lang="en-US" sz="2455">
                <a:solidFill>
                  <a:srgbClr val="000000"/>
                </a:solidFill>
                <a:latin typeface="Agrandir"/>
                <a:ea typeface="Agrandir"/>
                <a:cs typeface="Agrandir"/>
                <a:sym typeface="Agrandir"/>
              </a:rPr>
              <a:t>Welcome to </a:t>
            </a:r>
            <a:r>
              <a:rPr lang="en-US" b="true" sz="2455">
                <a:solidFill>
                  <a:srgbClr val="000000"/>
                </a:solidFill>
                <a:latin typeface="Agrandir Bold"/>
                <a:ea typeface="Agrandir Bold"/>
                <a:cs typeface="Agrandir Bold"/>
                <a:sym typeface="Agrandir Bold"/>
              </a:rPr>
              <a:t>FIX IT</a:t>
            </a:r>
            <a:r>
              <a:rPr lang="en-US" sz="2455">
                <a:solidFill>
                  <a:srgbClr val="000000"/>
                </a:solidFill>
                <a:latin typeface="Agrandir"/>
                <a:ea typeface="Agrandir"/>
                <a:cs typeface="Agrandir"/>
                <a:sym typeface="Agrandir"/>
              </a:rPr>
              <a:t>, a revolutionary multipurpose app designed to make student life easier and hassle-free!</a:t>
            </a:r>
          </a:p>
          <a:p>
            <a:pPr algn="ctr">
              <a:lnSpc>
                <a:spcPts val="3437"/>
              </a:lnSpc>
              <a:spcBef>
                <a:spcPct val="0"/>
              </a:spcBef>
            </a:pPr>
          </a:p>
          <a:p>
            <a:pPr algn="ctr">
              <a:lnSpc>
                <a:spcPts val="3437"/>
              </a:lnSpc>
              <a:spcBef>
                <a:spcPct val="0"/>
              </a:spcBef>
            </a:pPr>
            <a:r>
              <a:rPr lang="en-US" sz="2455">
                <a:solidFill>
                  <a:srgbClr val="000000"/>
                </a:solidFill>
                <a:latin typeface="Agrandir"/>
                <a:ea typeface="Agrandir"/>
                <a:cs typeface="Agrandir"/>
                <a:sym typeface="Agrandir"/>
              </a:rPr>
              <a:t>In today’s fast-paced world, students face numerous challenges in managing their daily needs. </a:t>
            </a:r>
            <a:r>
              <a:rPr lang="en-US" b="true" sz="2455">
                <a:solidFill>
                  <a:srgbClr val="000000"/>
                </a:solidFill>
                <a:latin typeface="Agrandir Bold"/>
                <a:ea typeface="Agrandir Bold"/>
                <a:cs typeface="Agrandir Bold"/>
                <a:sym typeface="Agrandir Bold"/>
              </a:rPr>
              <a:t>FIX IT </a:t>
            </a:r>
            <a:r>
              <a:rPr lang="en-US" sz="2455">
                <a:solidFill>
                  <a:srgbClr val="000000"/>
                </a:solidFill>
                <a:latin typeface="Agrandir"/>
                <a:ea typeface="Agrandir"/>
                <a:cs typeface="Agrandir"/>
                <a:sym typeface="Agrandir"/>
              </a:rPr>
              <a:t>is here to bridge the gap by offering:</a:t>
            </a:r>
          </a:p>
          <a:p>
            <a:pPr algn="ctr">
              <a:lnSpc>
                <a:spcPts val="3437"/>
              </a:lnSpc>
              <a:spcBef>
                <a:spcPct val="0"/>
              </a:spcBef>
            </a:pPr>
          </a:p>
          <a:p>
            <a:pPr algn="ctr">
              <a:lnSpc>
                <a:spcPts val="3437"/>
              </a:lnSpc>
              <a:spcBef>
                <a:spcPct val="0"/>
              </a:spcBef>
            </a:pPr>
            <a:r>
              <a:rPr lang="en-US" sz="2455">
                <a:solidFill>
                  <a:srgbClr val="000000"/>
                </a:solidFill>
                <a:latin typeface="Agrandir"/>
                <a:ea typeface="Agrandir"/>
                <a:cs typeface="Agrandir"/>
                <a:sym typeface="Agrandir"/>
              </a:rPr>
              <a:t>➤  Hostel &amp; PG Locator – Find safe and comfortable accommodations near your college effortlessly.</a:t>
            </a:r>
          </a:p>
          <a:p>
            <a:pPr algn="ctr">
              <a:lnSpc>
                <a:spcPts val="3437"/>
              </a:lnSpc>
              <a:spcBef>
                <a:spcPct val="0"/>
              </a:spcBef>
            </a:pPr>
            <a:r>
              <a:rPr lang="en-US" sz="2455">
                <a:solidFill>
                  <a:srgbClr val="000000"/>
                </a:solidFill>
                <a:latin typeface="Agrandir"/>
                <a:ea typeface="Agrandir"/>
                <a:cs typeface="Agrandir"/>
                <a:sym typeface="Agrandir"/>
              </a:rPr>
              <a:t>➤ Instant Stationery Delivery – Get your study essentials delivered within 5 minutes.</a:t>
            </a:r>
          </a:p>
          <a:p>
            <a:pPr algn="ctr">
              <a:lnSpc>
                <a:spcPts val="3437"/>
              </a:lnSpc>
              <a:spcBef>
                <a:spcPct val="0"/>
              </a:spcBef>
            </a:pPr>
            <a:r>
              <a:rPr lang="en-US" sz="2455">
                <a:solidFill>
                  <a:srgbClr val="000000"/>
                </a:solidFill>
                <a:latin typeface="Agrandir"/>
                <a:ea typeface="Agrandir"/>
                <a:cs typeface="Agrandir"/>
                <a:sym typeface="Agrandir"/>
              </a:rPr>
              <a:t>➤ Tiffin Services – Enjoy healthy, home-like meals delivered to your doorstep.</a:t>
            </a:r>
          </a:p>
          <a:p>
            <a:pPr algn="ctr">
              <a:lnSpc>
                <a:spcPts val="3437"/>
              </a:lnSpc>
              <a:spcBef>
                <a:spcPct val="0"/>
              </a:spcBef>
            </a:pPr>
            <a:r>
              <a:rPr lang="en-US" sz="2455">
                <a:solidFill>
                  <a:srgbClr val="000000"/>
                </a:solidFill>
                <a:latin typeface="Agrandir"/>
                <a:ea typeface="Agrandir"/>
                <a:cs typeface="Agrandir"/>
                <a:sym typeface="Agrandir"/>
              </a:rPr>
              <a:t>➤ 24x7 Student Assistance – Round-the-clock support for emergencies, academic help, and mental well-being.</a:t>
            </a:r>
          </a:p>
          <a:p>
            <a:pPr algn="ctr">
              <a:lnSpc>
                <a:spcPts val="3437"/>
              </a:lnSpc>
              <a:spcBef>
                <a:spcPct val="0"/>
              </a:spcBef>
            </a:pPr>
          </a:p>
          <a:p>
            <a:pPr algn="ctr">
              <a:lnSpc>
                <a:spcPts val="3437"/>
              </a:lnSpc>
              <a:spcBef>
                <a:spcPct val="0"/>
              </a:spcBef>
            </a:pPr>
            <a:r>
              <a:rPr lang="en-US" sz="2455">
                <a:solidFill>
                  <a:srgbClr val="000000"/>
                </a:solidFill>
                <a:latin typeface="Agrandir"/>
                <a:ea typeface="Agrandir"/>
                <a:cs typeface="Agrandir"/>
                <a:sym typeface="Agrandir"/>
              </a:rPr>
              <a:t>Our mission is to simplify student life by providing essential services at their fingertips. With </a:t>
            </a:r>
            <a:r>
              <a:rPr lang="en-US" b="true" sz="2455">
                <a:solidFill>
                  <a:srgbClr val="000000"/>
                </a:solidFill>
                <a:latin typeface="Agrandir Bold"/>
                <a:ea typeface="Agrandir Bold"/>
                <a:cs typeface="Agrandir Bold"/>
                <a:sym typeface="Agrandir Bold"/>
              </a:rPr>
              <a:t>FIX IT</a:t>
            </a:r>
            <a:r>
              <a:rPr lang="en-US" sz="2455">
                <a:solidFill>
                  <a:srgbClr val="000000"/>
                </a:solidFill>
                <a:latin typeface="Agrandir"/>
                <a:ea typeface="Agrandir"/>
                <a:cs typeface="Agrandir"/>
                <a:sym typeface="Agrandir"/>
              </a:rPr>
              <a:t>, students can focus on what truly matters – their education and growth.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425796">
            <a:off x="-2581432" y="-3612948"/>
            <a:ext cx="17005599" cy="18983681"/>
          </a:xfrm>
          <a:prstGeom prst="rect">
            <a:avLst/>
          </a:prstGeom>
        </p:spPr>
      </p:pic>
      <p:sp>
        <p:nvSpPr>
          <p:cNvPr name="TextBox 3" id="3"/>
          <p:cNvSpPr txBox="true"/>
          <p:nvPr/>
        </p:nvSpPr>
        <p:spPr>
          <a:xfrm rot="0">
            <a:off x="286979" y="147129"/>
            <a:ext cx="5838255"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DM Serif Display"/>
                <a:ea typeface="DM Serif Display"/>
                <a:cs typeface="DM Serif Display"/>
                <a:sym typeface="DM Serif Display"/>
              </a:rPr>
              <a:t>Our Vision :</a:t>
            </a:r>
          </a:p>
        </p:txBody>
      </p:sp>
      <p:sp>
        <p:nvSpPr>
          <p:cNvPr name="TextBox 4" id="4"/>
          <p:cNvSpPr txBox="true"/>
          <p:nvPr/>
        </p:nvSpPr>
        <p:spPr>
          <a:xfrm rot="0">
            <a:off x="0" y="3266925"/>
            <a:ext cx="17666649" cy="5859011"/>
          </a:xfrm>
          <a:prstGeom prst="rect">
            <a:avLst/>
          </a:prstGeom>
        </p:spPr>
        <p:txBody>
          <a:bodyPr anchor="t" rtlCol="false" tIns="0" lIns="0" bIns="0" rIns="0">
            <a:spAutoFit/>
          </a:bodyPr>
          <a:lstStyle/>
          <a:p>
            <a:pPr algn="ctr">
              <a:lnSpc>
                <a:spcPts val="6357"/>
              </a:lnSpc>
            </a:pPr>
            <a:r>
              <a:rPr lang="en-US" sz="4540">
                <a:solidFill>
                  <a:srgbClr val="000000"/>
                </a:solidFill>
                <a:latin typeface="Agrandir"/>
                <a:ea typeface="Agrandir"/>
                <a:cs typeface="Agrandir"/>
                <a:sym typeface="Agrandir"/>
              </a:rPr>
              <a:t>Welcome to </a:t>
            </a:r>
            <a:r>
              <a:rPr lang="en-US" sz="4540" b="true">
                <a:solidFill>
                  <a:srgbClr val="000000"/>
                </a:solidFill>
                <a:latin typeface="Agrandir Bold"/>
                <a:ea typeface="Agrandir Bold"/>
                <a:cs typeface="Agrandir Bold"/>
                <a:sym typeface="Agrandir Bold"/>
              </a:rPr>
              <a:t>FIX IT</a:t>
            </a:r>
          </a:p>
          <a:p>
            <a:pPr algn="ctr">
              <a:lnSpc>
                <a:spcPts val="6357"/>
              </a:lnSpc>
            </a:pPr>
          </a:p>
          <a:p>
            <a:pPr algn="ctr">
              <a:lnSpc>
                <a:spcPts val="6357"/>
              </a:lnSpc>
            </a:pPr>
            <a:r>
              <a:rPr lang="en-US" sz="4540">
                <a:solidFill>
                  <a:srgbClr val="000000"/>
                </a:solidFill>
                <a:latin typeface="Agrandir"/>
                <a:ea typeface="Agrandir"/>
                <a:cs typeface="Agrandir"/>
                <a:sym typeface="Agrandir"/>
              </a:rPr>
              <a:t>"Empowering Students, Simplifying Lives!"</a:t>
            </a:r>
          </a:p>
          <a:p>
            <a:pPr algn="ctr">
              <a:lnSpc>
                <a:spcPts val="6357"/>
              </a:lnSpc>
            </a:pPr>
          </a:p>
          <a:p>
            <a:pPr algn="ctr">
              <a:lnSpc>
                <a:spcPts val="5067"/>
              </a:lnSpc>
              <a:spcBef>
                <a:spcPct val="0"/>
              </a:spcBef>
            </a:pPr>
            <a:r>
              <a:rPr lang="en-US" sz="3619">
                <a:solidFill>
                  <a:srgbClr val="000000"/>
                </a:solidFill>
                <a:latin typeface="Agrandir"/>
                <a:ea typeface="Agrandir"/>
                <a:cs typeface="Agrandir"/>
                <a:sym typeface="Agrandir"/>
              </a:rPr>
              <a:t>Aspirations for a bright future are a common phenomenon among student life journeys filled with opportunities and challenges. At </a:t>
            </a:r>
            <a:r>
              <a:rPr lang="en-US" b="true" sz="3619">
                <a:solidFill>
                  <a:srgbClr val="000000"/>
                </a:solidFill>
                <a:latin typeface="Agrandir Bold"/>
                <a:ea typeface="Agrandir Bold"/>
                <a:cs typeface="Agrandir Bold"/>
                <a:sym typeface="Agrandir Bold"/>
              </a:rPr>
              <a:t>FIX IT</a:t>
            </a:r>
            <a:r>
              <a:rPr lang="en-US" sz="3619">
                <a:solidFill>
                  <a:srgbClr val="000000"/>
                </a:solidFill>
                <a:latin typeface="Agrandir"/>
                <a:ea typeface="Agrandir"/>
                <a:cs typeface="Agrandir"/>
                <a:sym typeface="Agrandir"/>
              </a:rPr>
              <a:t>, we are easing the ways for students to overcome struggles throughout fulfillment. That’s why we bring you an all-in-one solution for a hassle-free student life!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0">
            <a:off x="-1482751" y="-4277627"/>
            <a:ext cx="19770751" cy="18262535"/>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3982960">
            <a:off x="13745551" y="-3705176"/>
            <a:ext cx="5352514" cy="7410352"/>
          </a:xfrm>
          <a:prstGeom prst="rect">
            <a:avLst/>
          </a:prstGeom>
        </p:spPr>
      </p:pic>
      <p:pic>
        <p:nvPicPr>
          <p:cNvPr name="Picture 4" id="4"/>
          <p:cNvPicPr>
            <a:picLocks noChangeAspect="true"/>
          </p:cNvPicPr>
          <p:nvPr/>
        </p:nvPicPr>
        <p:blipFill>
          <a:blip r:embed="rId4">
            <a:alphaModFix amt="25000"/>
          </a:blip>
          <a:srcRect l="0" t="0" r="0" b="0"/>
          <a:stretch>
            <a:fillRect/>
          </a:stretch>
        </p:blipFill>
        <p:spPr>
          <a:xfrm flipH="false" flipV="false" rot="-1644077">
            <a:off x="16162301" y="-1063836"/>
            <a:ext cx="5468057" cy="6108036"/>
          </a:xfrm>
          <a:prstGeom prst="rect">
            <a:avLst/>
          </a:prstGeom>
        </p:spPr>
      </p:pic>
      <p:sp>
        <p:nvSpPr>
          <p:cNvPr name="TextBox 5" id="5"/>
          <p:cNvSpPr txBox="true"/>
          <p:nvPr/>
        </p:nvSpPr>
        <p:spPr>
          <a:xfrm rot="0">
            <a:off x="0" y="155670"/>
            <a:ext cx="6821137" cy="1292857"/>
          </a:xfrm>
          <a:prstGeom prst="rect">
            <a:avLst/>
          </a:prstGeom>
        </p:spPr>
        <p:txBody>
          <a:bodyPr anchor="t" rtlCol="false" tIns="0" lIns="0" bIns="0" rIns="0">
            <a:spAutoFit/>
          </a:bodyPr>
          <a:lstStyle/>
          <a:p>
            <a:pPr algn="ctr">
              <a:lnSpc>
                <a:spcPts val="10640"/>
              </a:lnSpc>
              <a:spcBef>
                <a:spcPct val="0"/>
              </a:spcBef>
            </a:pPr>
            <a:r>
              <a:rPr lang="en-US" sz="7600">
                <a:solidFill>
                  <a:srgbClr val="000000"/>
                </a:solidFill>
                <a:latin typeface="DM Serif Display"/>
                <a:ea typeface="DM Serif Display"/>
                <a:cs typeface="DM Serif Display"/>
                <a:sym typeface="DM Serif Display"/>
              </a:rPr>
              <a:t>Why We Exist ?</a:t>
            </a:r>
          </a:p>
        </p:txBody>
      </p:sp>
      <p:sp>
        <p:nvSpPr>
          <p:cNvPr name="TextBox 6" id="6"/>
          <p:cNvSpPr txBox="true"/>
          <p:nvPr/>
        </p:nvSpPr>
        <p:spPr>
          <a:xfrm rot="0">
            <a:off x="0" y="2562931"/>
            <a:ext cx="18288000" cy="4951589"/>
          </a:xfrm>
          <a:prstGeom prst="rect">
            <a:avLst/>
          </a:prstGeom>
        </p:spPr>
        <p:txBody>
          <a:bodyPr anchor="t" rtlCol="false" tIns="0" lIns="0" bIns="0" rIns="0">
            <a:spAutoFit/>
          </a:bodyPr>
          <a:lstStyle/>
          <a:p>
            <a:pPr algn="ctr">
              <a:lnSpc>
                <a:spcPts val="6377"/>
              </a:lnSpc>
              <a:spcBef>
                <a:spcPct val="0"/>
              </a:spcBef>
            </a:pPr>
            <a:r>
              <a:rPr lang="en-US" sz="4555">
                <a:solidFill>
                  <a:srgbClr val="000000"/>
                </a:solidFill>
                <a:latin typeface="Agrandir"/>
                <a:ea typeface="Agrandir"/>
                <a:cs typeface="Agrandir"/>
                <a:sym typeface="Agrandir"/>
              </a:rPr>
              <a:t>"Success starts with the right support."</a:t>
            </a:r>
          </a:p>
          <a:p>
            <a:pPr algn="ctr">
              <a:lnSpc>
                <a:spcPts val="6377"/>
              </a:lnSpc>
              <a:spcBef>
                <a:spcPct val="0"/>
              </a:spcBef>
            </a:pPr>
          </a:p>
          <a:p>
            <a:pPr algn="ctr">
              <a:lnSpc>
                <a:spcPts val="6377"/>
              </a:lnSpc>
              <a:spcBef>
                <a:spcPct val="0"/>
              </a:spcBef>
            </a:pPr>
            <a:r>
              <a:rPr lang="en-US" sz="4555">
                <a:solidFill>
                  <a:srgbClr val="000000"/>
                </a:solidFill>
                <a:latin typeface="Agrandir"/>
                <a:ea typeface="Agrandir"/>
                <a:cs typeface="Agrandir"/>
                <a:sym typeface="Agrandir"/>
              </a:rPr>
              <a:t>Students often face difficulties in finding accommodation, getting study materials instantly, managing daily meals, or handling emergencies </a:t>
            </a:r>
            <a:r>
              <a:rPr lang="en-US" b="true" sz="4555">
                <a:solidFill>
                  <a:srgbClr val="000000"/>
                </a:solidFill>
                <a:latin typeface="Agrandir Bold"/>
                <a:ea typeface="Agrandir Bold"/>
                <a:cs typeface="Agrandir Bold"/>
                <a:sym typeface="Agrandir Bold"/>
              </a:rPr>
              <a:t>FIX IT </a:t>
            </a:r>
            <a:r>
              <a:rPr lang="en-US" sz="4555">
                <a:solidFill>
                  <a:srgbClr val="000000"/>
                </a:solidFill>
                <a:latin typeface="Agrandir"/>
                <a:ea typeface="Agrandir"/>
                <a:cs typeface="Agrandir"/>
                <a:sym typeface="Agrandir"/>
              </a:rPr>
              <a:t>is built to solve these everyday challenges and provide everything a student needs in one place!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484392" y="3142230"/>
            <a:ext cx="10541077" cy="10522453"/>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927162" y="-223859"/>
            <a:ext cx="5865675" cy="5231058"/>
          </a:xfrm>
          <a:prstGeom prst="rect">
            <a:avLst/>
          </a:prstGeom>
        </p:spPr>
      </p:pic>
      <p:sp>
        <p:nvSpPr>
          <p:cNvPr name="TextBox 4" id="4"/>
          <p:cNvSpPr txBox="true"/>
          <p:nvPr/>
        </p:nvSpPr>
        <p:spPr>
          <a:xfrm rot="0">
            <a:off x="555046" y="6767"/>
            <a:ext cx="7360563" cy="1318892"/>
          </a:xfrm>
          <a:prstGeom prst="rect">
            <a:avLst/>
          </a:prstGeom>
        </p:spPr>
        <p:txBody>
          <a:bodyPr anchor="t" rtlCol="false" tIns="0" lIns="0" bIns="0" rIns="0">
            <a:spAutoFit/>
          </a:bodyPr>
          <a:lstStyle/>
          <a:p>
            <a:pPr algn="ctr">
              <a:lnSpc>
                <a:spcPts val="10780"/>
              </a:lnSpc>
              <a:spcBef>
                <a:spcPct val="0"/>
              </a:spcBef>
            </a:pPr>
            <a:r>
              <a:rPr lang="en-US" sz="7700">
                <a:solidFill>
                  <a:srgbClr val="000000"/>
                </a:solidFill>
                <a:latin typeface="DM Serif Display"/>
                <a:ea typeface="DM Serif Display"/>
                <a:cs typeface="DM Serif Display"/>
                <a:sym typeface="DM Serif Display"/>
              </a:rPr>
              <a:t>Our Key Services</a:t>
            </a:r>
          </a:p>
        </p:txBody>
      </p:sp>
      <p:sp>
        <p:nvSpPr>
          <p:cNvPr name="TextBox 5" id="5"/>
          <p:cNvSpPr txBox="true"/>
          <p:nvPr/>
        </p:nvSpPr>
        <p:spPr>
          <a:xfrm rot="0">
            <a:off x="326553" y="2604749"/>
            <a:ext cx="17961447" cy="5418456"/>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Agrandir"/>
                <a:ea typeface="Agrandir"/>
                <a:cs typeface="Agrandir"/>
                <a:sym typeface="Agrandir"/>
              </a:rPr>
              <a:t>We are more than just an app – we are your daily life companion!</a:t>
            </a:r>
          </a:p>
          <a:p>
            <a:pPr algn="ctr">
              <a:lnSpc>
                <a:spcPts val="5319"/>
              </a:lnSpc>
              <a:spcBef>
                <a:spcPct val="0"/>
              </a:spcBef>
            </a:pPr>
          </a:p>
          <a:p>
            <a:pPr algn="ctr">
              <a:lnSpc>
                <a:spcPts val="5319"/>
              </a:lnSpc>
              <a:spcBef>
                <a:spcPct val="0"/>
              </a:spcBef>
            </a:pPr>
            <a:r>
              <a:rPr lang="en-US" sz="3799">
                <a:solidFill>
                  <a:srgbClr val="000000"/>
                </a:solidFill>
                <a:latin typeface="Agrandir"/>
                <a:ea typeface="Agrandir"/>
                <a:cs typeface="Agrandir"/>
                <a:sym typeface="Agrandir"/>
              </a:rPr>
              <a:t>➤ Hostel &amp; PG Locator – Find safe, comfortable, and budget-friendly </a:t>
            </a:r>
          </a:p>
          <a:p>
            <a:pPr algn="ctr">
              <a:lnSpc>
                <a:spcPts val="5319"/>
              </a:lnSpc>
              <a:spcBef>
                <a:spcPct val="0"/>
              </a:spcBef>
            </a:pPr>
            <a:r>
              <a:rPr lang="en-US" sz="3799">
                <a:solidFill>
                  <a:srgbClr val="000000"/>
                </a:solidFill>
                <a:latin typeface="Agrandir"/>
                <a:ea typeface="Agrandir"/>
                <a:cs typeface="Agrandir"/>
                <a:sym typeface="Agrandir"/>
              </a:rPr>
              <a:t>➤ 5-Minute Stationery Delivery – Get notebooks, pens, and essentials delivered instantly.</a:t>
            </a:r>
          </a:p>
          <a:p>
            <a:pPr algn="ctr">
              <a:lnSpc>
                <a:spcPts val="5319"/>
              </a:lnSpc>
              <a:spcBef>
                <a:spcPct val="0"/>
              </a:spcBef>
            </a:pPr>
            <a:r>
              <a:rPr lang="en-US" sz="3799">
                <a:solidFill>
                  <a:srgbClr val="000000"/>
                </a:solidFill>
                <a:latin typeface="Agrandir"/>
                <a:ea typeface="Agrandir"/>
                <a:cs typeface="Agrandir"/>
                <a:sym typeface="Agrandir"/>
              </a:rPr>
              <a:t>➤ Tiffin Services – Fresh, healthy, and affordable meals at your doorstep.</a:t>
            </a:r>
          </a:p>
          <a:p>
            <a:pPr algn="ctr">
              <a:lnSpc>
                <a:spcPts val="5319"/>
              </a:lnSpc>
              <a:spcBef>
                <a:spcPct val="0"/>
              </a:spcBef>
            </a:pPr>
            <a:r>
              <a:rPr lang="en-US" sz="3799">
                <a:solidFill>
                  <a:srgbClr val="000000"/>
                </a:solidFill>
                <a:latin typeface="Agrandir"/>
                <a:ea typeface="Agrandir"/>
                <a:cs typeface="Agrandir"/>
                <a:sym typeface="Agrandir"/>
              </a:rPr>
              <a:t>➤ 24x7 Student Help – Whether it’s academic guidance, emergencies, or emotional support, we are always here.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EFE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0">
            <a:off x="-484392" y="3142230"/>
            <a:ext cx="10541077" cy="10522453"/>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true" flipV="true" rot="3203220">
            <a:off x="9560435" y="-1521204"/>
            <a:ext cx="11814494" cy="12461864"/>
          </a:xfrm>
          <a:prstGeom prst="rect">
            <a:avLst/>
          </a:prstGeom>
        </p:spPr>
      </p:pic>
      <p:sp>
        <p:nvSpPr>
          <p:cNvPr name="TextBox 4" id="4"/>
          <p:cNvSpPr txBox="true"/>
          <p:nvPr/>
        </p:nvSpPr>
        <p:spPr>
          <a:xfrm rot="0">
            <a:off x="721819" y="29033"/>
            <a:ext cx="8599289"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DM Serif Display"/>
                <a:ea typeface="DM Serif Display"/>
                <a:cs typeface="DM Serif Display"/>
                <a:sym typeface="DM Serif Display"/>
              </a:rPr>
              <a:t>How Does It Work?</a:t>
            </a:r>
          </a:p>
        </p:txBody>
      </p:sp>
      <p:sp>
        <p:nvSpPr>
          <p:cNvPr name="TextBox 5" id="5"/>
          <p:cNvSpPr txBox="true"/>
          <p:nvPr/>
        </p:nvSpPr>
        <p:spPr>
          <a:xfrm rot="0">
            <a:off x="0" y="2296102"/>
            <a:ext cx="18288000" cy="5706447"/>
          </a:xfrm>
          <a:prstGeom prst="rect">
            <a:avLst/>
          </a:prstGeom>
        </p:spPr>
        <p:txBody>
          <a:bodyPr anchor="t" rtlCol="false" tIns="0" lIns="0" bIns="0" rIns="0">
            <a:spAutoFit/>
          </a:bodyPr>
          <a:lstStyle/>
          <a:p>
            <a:pPr algn="ctr">
              <a:lnSpc>
                <a:spcPts val="6340"/>
              </a:lnSpc>
              <a:spcBef>
                <a:spcPct val="0"/>
              </a:spcBef>
            </a:pPr>
            <a:r>
              <a:rPr lang="en-US" sz="4529">
                <a:solidFill>
                  <a:srgbClr val="000000"/>
                </a:solidFill>
                <a:latin typeface="Agrandir"/>
                <a:ea typeface="Agrandir"/>
                <a:cs typeface="Agrandir"/>
                <a:sym typeface="Agrandir"/>
              </a:rPr>
              <a:t>"One tap, endless possibilities!"</a:t>
            </a:r>
          </a:p>
          <a:p>
            <a:pPr algn="ctr">
              <a:lnSpc>
                <a:spcPts val="6340"/>
              </a:lnSpc>
            </a:pPr>
          </a:p>
          <a:p>
            <a:pPr algn="ctr">
              <a:lnSpc>
                <a:spcPts val="6340"/>
              </a:lnSpc>
              <a:spcBef>
                <a:spcPct val="0"/>
              </a:spcBef>
            </a:pPr>
            <a:r>
              <a:rPr lang="en-US" sz="4529">
                <a:solidFill>
                  <a:srgbClr val="000000"/>
                </a:solidFill>
                <a:latin typeface="Agrandir"/>
                <a:ea typeface="Agrandir"/>
                <a:cs typeface="Agrandir"/>
                <a:sym typeface="Agrandir"/>
              </a:rPr>
              <a:t>1.</a:t>
            </a:r>
            <a:r>
              <a:rPr lang="en-US" sz="4529">
                <a:solidFill>
                  <a:srgbClr val="000000"/>
                </a:solidFill>
                <a:latin typeface="Agrandir"/>
                <a:ea typeface="Agrandir"/>
                <a:cs typeface="Agrandir"/>
                <a:sym typeface="Agrandir"/>
              </a:rPr>
              <a:t> Open the App – Simple and user-friendly interface.</a:t>
            </a:r>
          </a:p>
          <a:p>
            <a:pPr algn="ctr">
              <a:lnSpc>
                <a:spcPts val="6340"/>
              </a:lnSpc>
              <a:spcBef>
                <a:spcPct val="0"/>
              </a:spcBef>
            </a:pPr>
            <a:r>
              <a:rPr lang="en-US" sz="4529">
                <a:solidFill>
                  <a:srgbClr val="000000"/>
                </a:solidFill>
                <a:latin typeface="Agrandir"/>
                <a:ea typeface="Agrandir"/>
                <a:cs typeface="Agrandir"/>
                <a:sym typeface="Agrandir"/>
              </a:rPr>
              <a:t>2. Choose Your Service – Find hostels, order food, or get study essentials.</a:t>
            </a:r>
          </a:p>
          <a:p>
            <a:pPr algn="ctr">
              <a:lnSpc>
                <a:spcPts val="6340"/>
              </a:lnSpc>
              <a:spcBef>
                <a:spcPct val="0"/>
              </a:spcBef>
            </a:pPr>
            <a:r>
              <a:rPr lang="en-US" sz="4529">
                <a:solidFill>
                  <a:srgbClr val="000000"/>
                </a:solidFill>
                <a:latin typeface="Agrandir"/>
                <a:ea typeface="Agrandir"/>
                <a:cs typeface="Agrandir"/>
                <a:sym typeface="Agrandir"/>
              </a:rPr>
              <a:t>3. Quick &amp; Reliable – Fast delivery and instant support.</a:t>
            </a:r>
          </a:p>
          <a:p>
            <a:pPr algn="ctr">
              <a:lnSpc>
                <a:spcPts val="6340"/>
              </a:lnSpc>
              <a:spcBef>
                <a:spcPct val="0"/>
              </a:spcBef>
            </a:pPr>
            <a:r>
              <a:rPr lang="en-US" sz="4529">
                <a:solidFill>
                  <a:srgbClr val="000000"/>
                </a:solidFill>
                <a:latin typeface="Agrandir"/>
                <a:ea typeface="Agrandir"/>
                <a:cs typeface="Agrandir"/>
                <a:sym typeface="Agrandir"/>
              </a:rPr>
              <a:t>4. Focus on Your Studies – Let us handle the rest!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E4E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0" r="0" b="0"/>
          <a:stretch>
            <a:fillRect/>
          </a:stretch>
        </p:blipFill>
        <p:spPr>
          <a:xfrm flipH="false" flipV="false" rot="9720163">
            <a:off x="8895274" y="-85506"/>
            <a:ext cx="8670039" cy="8654721"/>
          </a:xfrm>
          <a:prstGeom prst="rect">
            <a:avLst/>
          </a:prstGeom>
        </p:spPr>
      </p:pic>
      <p:pic>
        <p:nvPicPr>
          <p:cNvPr name="Picture 3" id="3"/>
          <p:cNvPicPr>
            <a:picLocks noChangeAspect="true"/>
          </p:cNvPicPr>
          <p:nvPr/>
        </p:nvPicPr>
        <p:blipFill>
          <a:blip r:embed="rId3">
            <a:alphaModFix amt="25000"/>
          </a:blip>
          <a:srcRect l="0" t="0" r="0" b="0"/>
          <a:stretch>
            <a:fillRect/>
          </a:stretch>
        </p:blipFill>
        <p:spPr>
          <a:xfrm flipH="false" flipV="false" rot="-1425796">
            <a:off x="-1963324" y="-3502571"/>
            <a:ext cx="17005599" cy="18983681"/>
          </a:xfrm>
          <a:prstGeom prst="rect">
            <a:avLst/>
          </a:prstGeom>
        </p:spPr>
      </p:pic>
      <p:sp>
        <p:nvSpPr>
          <p:cNvPr name="TextBox 4" id="4"/>
          <p:cNvSpPr txBox="true"/>
          <p:nvPr/>
        </p:nvSpPr>
        <p:spPr>
          <a:xfrm rot="0">
            <a:off x="323612" y="-161925"/>
            <a:ext cx="5325785"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DM Serif Display"/>
                <a:ea typeface="DM Serif Display"/>
                <a:cs typeface="DM Serif Display"/>
                <a:sym typeface="DM Serif Display"/>
              </a:rPr>
              <a:t>Our Mission</a:t>
            </a:r>
          </a:p>
        </p:txBody>
      </p:sp>
      <p:sp>
        <p:nvSpPr>
          <p:cNvPr name="TextBox 5" id="5"/>
          <p:cNvSpPr txBox="true"/>
          <p:nvPr/>
        </p:nvSpPr>
        <p:spPr>
          <a:xfrm rot="0">
            <a:off x="0" y="2342769"/>
            <a:ext cx="18288000" cy="6505068"/>
          </a:xfrm>
          <a:prstGeom prst="rect">
            <a:avLst/>
          </a:prstGeom>
        </p:spPr>
        <p:txBody>
          <a:bodyPr anchor="t" rtlCol="false" tIns="0" lIns="0" bIns="0" rIns="0">
            <a:spAutoFit/>
          </a:bodyPr>
          <a:lstStyle/>
          <a:p>
            <a:pPr algn="ctr">
              <a:lnSpc>
                <a:spcPts val="6327"/>
              </a:lnSpc>
              <a:spcBef>
                <a:spcPct val="0"/>
              </a:spcBef>
            </a:pPr>
            <a:r>
              <a:rPr lang="en-US" sz="4519">
                <a:solidFill>
                  <a:srgbClr val="000000"/>
                </a:solidFill>
                <a:latin typeface="Agrandir"/>
                <a:ea typeface="Agrandir"/>
                <a:cs typeface="Agrandir"/>
                <a:sym typeface="Agrandir"/>
              </a:rPr>
              <a:t>"A stress-free student life is a successful student life."</a:t>
            </a:r>
          </a:p>
          <a:p>
            <a:pPr algn="ctr">
              <a:lnSpc>
                <a:spcPts val="6327"/>
              </a:lnSpc>
              <a:spcBef>
                <a:spcPct val="0"/>
              </a:spcBef>
            </a:pPr>
          </a:p>
          <a:p>
            <a:pPr algn="ctr">
              <a:lnSpc>
                <a:spcPts val="6327"/>
              </a:lnSpc>
              <a:spcBef>
                <a:spcPct val="0"/>
              </a:spcBef>
            </a:pPr>
            <a:r>
              <a:rPr lang="en-US" sz="4519">
                <a:solidFill>
                  <a:srgbClr val="000000"/>
                </a:solidFill>
                <a:latin typeface="Agrandir"/>
                <a:ea typeface="Agrandir"/>
                <a:cs typeface="Agrandir"/>
                <a:sym typeface="Agrandir"/>
              </a:rPr>
              <a:t>⭐ Our Vision: To create a world where students have everything they need at their fingertips.</a:t>
            </a:r>
          </a:p>
          <a:p>
            <a:pPr algn="ctr">
              <a:lnSpc>
                <a:spcPts val="6327"/>
              </a:lnSpc>
              <a:spcBef>
                <a:spcPct val="0"/>
              </a:spcBef>
            </a:pPr>
            <a:r>
              <a:rPr lang="en-US" sz="4519">
                <a:solidFill>
                  <a:srgbClr val="000000"/>
                </a:solidFill>
                <a:latin typeface="Agrandir"/>
                <a:ea typeface="Agrandir"/>
                <a:cs typeface="Agrandir"/>
                <a:sym typeface="Agrandir"/>
              </a:rPr>
              <a:t>⭐ Our Mission: To provide fast, reliable, and student-friendly services that help young minds focus on their dreams without daily-life distractions.</a:t>
            </a:r>
          </a:p>
          <a:p>
            <a:pPr algn="ctr">
              <a:lnSpc>
                <a:spcPts val="632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DAGfzmu_goY</dc:identifier>
  <dcterms:modified xsi:type="dcterms:W3CDTF">2011-08-01T06:04:30Z</dcterms:modified>
  <cp:revision>1</cp:revision>
  <dc:title>FIX IT</dc:title>
</cp:coreProperties>
</file>