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9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4" r:id="rId19"/>
    <p:sldId id="282" r:id="rId20"/>
    <p:sldId id="280" r:id="rId21"/>
    <p:sldId id="283" r:id="rId22"/>
    <p:sldId id="278" r:id="rId23"/>
    <p:sldId id="276" r:id="rId24"/>
    <p:sldId id="277" r:id="rId2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6" autoAdjust="0"/>
  </p:normalViewPr>
  <p:slideViewPr>
    <p:cSldViewPr snapToGrid="0">
      <p:cViewPr>
        <p:scale>
          <a:sx n="66" d="100"/>
          <a:sy n="66" d="100"/>
        </p:scale>
        <p:origin x="1330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8F44F-3351-49FD-B6A8-B7C928EB3E94}" type="datetimeFigureOut">
              <a:rPr lang="nl-NL" smtClean="0"/>
              <a:t>9-9-2021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9DA47-6EE5-4765-80C4-22E0C331C3B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0008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9DA47-6EE5-4765-80C4-22E0C331C3B3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4315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-Small regularization on S to ensure positive definiteness</a:t>
            </a:r>
          </a:p>
          <a:p>
            <a:r>
              <a:rPr lang="en-GB" dirty="0"/>
              <a:t>-multiple regularizations on H,  to make sure that not accidentally a regularization is chosen which has a very high condition number</a:t>
            </a:r>
          </a:p>
          <a:p>
            <a:r>
              <a:rPr lang="en-GB" dirty="0"/>
              <a:t>-the generalized eigenvalue problem was solved using a </a:t>
            </a:r>
            <a:r>
              <a:rPr lang="en-GB" dirty="0" err="1"/>
              <a:t>scipy</a:t>
            </a:r>
            <a:r>
              <a:rPr lang="en-GB" dirty="0"/>
              <a:t> module. Originally we only did it with </a:t>
            </a:r>
            <a:r>
              <a:rPr lang="en-GB" dirty="0" err="1"/>
              <a:t>linalg.eig</a:t>
            </a:r>
            <a:r>
              <a:rPr lang="en-GB" dirty="0"/>
              <a:t>(),, however because this solver did not always converge, we started looking</a:t>
            </a:r>
          </a:p>
          <a:p>
            <a:r>
              <a:rPr lang="en-GB" dirty="0"/>
              <a:t>At </a:t>
            </a:r>
            <a:r>
              <a:rPr lang="en-GB" dirty="0" err="1"/>
              <a:t>linalg.eigh</a:t>
            </a:r>
            <a:r>
              <a:rPr lang="en-GB" dirty="0"/>
              <a:t>() which is meant specifically for Hermitian matrices. Curiously enough the two </a:t>
            </a:r>
            <a:r>
              <a:rPr lang="en-GB" dirty="0" err="1"/>
              <a:t>eigensolvers</a:t>
            </a:r>
            <a:r>
              <a:rPr lang="en-GB" dirty="0"/>
              <a:t> give very different results and that is why we will showcase both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9DA47-6EE5-4765-80C4-22E0C331C3B3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5728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you can see the effect of the regularization on H in one iteration step for both </a:t>
            </a:r>
            <a:r>
              <a:rPr lang="en-GB" dirty="0" err="1"/>
              <a:t>eigensolvers</a:t>
            </a:r>
            <a:r>
              <a:rPr lang="en-GB" dirty="0"/>
              <a:t> used. </a:t>
            </a:r>
          </a:p>
          <a:p>
            <a:r>
              <a:rPr lang="en-GB" dirty="0"/>
              <a:t>-for the </a:t>
            </a:r>
            <a:r>
              <a:rPr lang="en-GB" dirty="0" err="1"/>
              <a:t>linalg.eig</a:t>
            </a:r>
            <a:r>
              <a:rPr lang="en-GB" dirty="0"/>
              <a:t> solver a very small difference in regularization already causes a big jump in the energy spectrum. It is very chaotic, but because of that it is able to pierce through to low energies</a:t>
            </a:r>
          </a:p>
          <a:p>
            <a:r>
              <a:rPr lang="en-GB" dirty="0"/>
              <a:t>Quite quickly. </a:t>
            </a:r>
          </a:p>
          <a:p>
            <a:r>
              <a:rPr lang="en-GB" dirty="0"/>
              <a:t>-The </a:t>
            </a:r>
            <a:r>
              <a:rPr lang="en-GB" dirty="0" err="1"/>
              <a:t>Linalg.eigh</a:t>
            </a:r>
            <a:r>
              <a:rPr lang="en-GB" dirty="0"/>
              <a:t> solver in contrast is a lot more regular and stays within the same energy range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9DA47-6EE5-4765-80C4-22E0C331C3B3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1737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-as a little summary here of the full process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9DA47-6EE5-4765-80C4-22E0C331C3B3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9096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-this is a table with the different systems which we used/tested and some statistics about them. Our smallest system was Hydrogen and our biggest system was </a:t>
            </a:r>
            <a:r>
              <a:rPr lang="en-GB" dirty="0" err="1"/>
              <a:t>berilium</a:t>
            </a:r>
            <a:r>
              <a:rPr lang="en-GB" dirty="0"/>
              <a:t>, as you can see from the terms in the Hamiltonian and the fact that </a:t>
            </a:r>
            <a:r>
              <a:rPr lang="en-GB" dirty="0" err="1"/>
              <a:t>BeH</a:t>
            </a:r>
            <a:r>
              <a:rPr lang="en-GB" dirty="0"/>
              <a:t> needed 6 qubits. And all three systems had 12 parameters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9DA47-6EE5-4765-80C4-22E0C331C3B3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360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-why did we choose to compare it to these optimizers?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9DA47-6EE5-4765-80C4-22E0C331C3B3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2722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-annotate number</a:t>
            </a:r>
          </a:p>
          <a:p>
            <a:r>
              <a:rPr lang="en-GB" dirty="0"/>
              <a:t>-or percentages</a:t>
            </a:r>
          </a:p>
          <a:p>
            <a:r>
              <a:rPr lang="en-GB" dirty="0"/>
              <a:t>-make it into a table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9DA47-6EE5-4765-80C4-22E0C331C3B3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7191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-show </a:t>
            </a:r>
            <a:r>
              <a:rPr lang="en-GB" dirty="0" err="1"/>
              <a:t>BeH</a:t>
            </a:r>
            <a:r>
              <a:rPr lang="en-GB" dirty="0"/>
              <a:t> and H4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9DA47-6EE5-4765-80C4-22E0C331C3B3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1560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-missing a plot or at least a picture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9DA47-6EE5-4765-80C4-22E0C331C3B3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0890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-goal: in variational quantum </a:t>
            </a:r>
            <a:r>
              <a:rPr lang="en-GB" dirty="0" err="1"/>
              <a:t>eigensolvers</a:t>
            </a:r>
            <a:r>
              <a:rPr lang="en-GB" dirty="0"/>
              <a:t> (in the context of quantum chemistry) is to iteratively minimize the energy using both a classical and quantum computer</a:t>
            </a:r>
          </a:p>
          <a:p>
            <a:r>
              <a:rPr lang="en-GB" dirty="0"/>
              <a:t>-wavefunction of molecule can be parameterized on a variational circuit</a:t>
            </a:r>
          </a:p>
          <a:p>
            <a:r>
              <a:rPr lang="en-GB" dirty="0"/>
              <a:t>-variational circuit exists out of observables, which in our case is mostly rotation gates</a:t>
            </a:r>
          </a:p>
          <a:p>
            <a:r>
              <a:rPr lang="en-GB" dirty="0"/>
              <a:t>-similarly the Hamiltonian of the molecule can be put into </a:t>
            </a:r>
            <a:r>
              <a:rPr lang="en-GB" dirty="0" err="1"/>
              <a:t>pauli</a:t>
            </a:r>
            <a:r>
              <a:rPr lang="en-GB" dirty="0"/>
              <a:t> basis where it is then a sum of </a:t>
            </a:r>
            <a:r>
              <a:rPr lang="en-GB" dirty="0" err="1"/>
              <a:t>pauli</a:t>
            </a:r>
            <a:r>
              <a:rPr lang="en-GB" dirty="0"/>
              <a:t> words. </a:t>
            </a:r>
          </a:p>
          <a:p>
            <a:r>
              <a:rPr lang="en-GB" dirty="0"/>
              <a:t>-</a:t>
            </a:r>
            <a:r>
              <a:rPr lang="en-GB" dirty="0" err="1"/>
              <a:t>Combinig</a:t>
            </a:r>
            <a:r>
              <a:rPr lang="en-GB" dirty="0"/>
              <a:t> these two things a quantum computer is able to calculate then energy of a variational circuit in a particular point in parameter space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-advantage </a:t>
            </a:r>
            <a:r>
              <a:rPr lang="en-GB" dirty="0" err="1"/>
              <a:t>vqe</a:t>
            </a:r>
            <a:r>
              <a:rPr lang="en-GB" dirty="0"/>
              <a:t>: already works on very shallow circuits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9DA47-6EE5-4765-80C4-22E0C331C3B3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2759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-quantum computer is able to measure the current energy, but also the grad of the energy and any other information</a:t>
            </a:r>
          </a:p>
          <a:p>
            <a:r>
              <a:rPr lang="en-GB" dirty="0"/>
              <a:t>-all this information gets outputted to the classical computer which then calculates the </a:t>
            </a:r>
            <a:r>
              <a:rPr lang="en-GB" dirty="0" err="1"/>
              <a:t>updatestep</a:t>
            </a:r>
            <a:r>
              <a:rPr lang="en-GB" dirty="0"/>
              <a:t> using some cost function</a:t>
            </a:r>
          </a:p>
          <a:p>
            <a:r>
              <a:rPr lang="en-GB" dirty="0"/>
              <a:t>-this process is iteratively repeated until convergence of the minimum energy is reached</a:t>
            </a:r>
          </a:p>
          <a:p>
            <a:r>
              <a:rPr lang="en-GB" dirty="0"/>
              <a:t>-this minimum energy is not always guaranteed to be the exact energy, especially if the variational circuit is too small to fully describe the wavefunction of the molecule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9DA47-6EE5-4765-80C4-22E0C331C3B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5153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-Then unto the next part, which is the linear method. The linear  method was first developed in the context of variational monte </a:t>
            </a:r>
            <a:r>
              <a:rPr lang="en-GB" dirty="0" err="1"/>
              <a:t>carlo</a:t>
            </a:r>
            <a:endParaRPr lang="en-GB" dirty="0"/>
          </a:p>
          <a:p>
            <a:r>
              <a:rPr lang="en-GB" dirty="0"/>
              <a:t>-but the particular linear method we followed was described by </a:t>
            </a:r>
            <a:r>
              <a:rPr lang="en-GB" dirty="0" err="1"/>
              <a:t>Thorben</a:t>
            </a:r>
            <a:r>
              <a:rPr lang="en-GB" dirty="0"/>
              <a:t> in 2021 in the context of neural network quantum states</a:t>
            </a:r>
          </a:p>
          <a:p>
            <a:r>
              <a:rPr lang="en-GB" dirty="0"/>
              <a:t>-in the linear method we first linearize the wavefunction by separating it into the current normalized wavefunction and its first order expansion</a:t>
            </a:r>
          </a:p>
          <a:p>
            <a:r>
              <a:rPr lang="en-GB" dirty="0"/>
              <a:t>-then the energy approximation is given by this expression, where the H here is the Hamiltonian of the system</a:t>
            </a:r>
          </a:p>
          <a:p>
            <a:r>
              <a:rPr lang="en-GB" dirty="0"/>
              <a:t>-this can then in turn, with a few steps </a:t>
            </a:r>
            <a:r>
              <a:rPr lang="en-GB" dirty="0" err="1"/>
              <a:t>inbetween</a:t>
            </a:r>
            <a:r>
              <a:rPr lang="en-GB" dirty="0"/>
              <a:t>, be turned into a generalized eigenvalue equation which looks like: </a:t>
            </a:r>
          </a:p>
          <a:p>
            <a:r>
              <a:rPr lang="en-GB" dirty="0"/>
              <a:t>-the eigenvector of this eigenvalue problem then provides the </a:t>
            </a:r>
            <a:r>
              <a:rPr lang="en-GB" dirty="0" err="1"/>
              <a:t>updatestep</a:t>
            </a:r>
            <a:r>
              <a:rPr lang="en-GB" dirty="0"/>
              <a:t> of the parameters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9DA47-6EE5-4765-80C4-22E0C331C3B3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5396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-Just a bit more clarification on the exact contents of these matrices</a:t>
            </a:r>
          </a:p>
          <a:p>
            <a:r>
              <a:rPr lang="en-GB" dirty="0"/>
              <a:t>-in the 0,0</a:t>
            </a:r>
            <a:r>
              <a:rPr lang="en-GB" baseline="30000" dirty="0"/>
              <a:t>th</a:t>
            </a:r>
            <a:r>
              <a:rPr lang="en-GB" dirty="0"/>
              <a:t> element we have the current energy of the system </a:t>
            </a:r>
          </a:p>
          <a:p>
            <a:r>
              <a:rPr lang="en-GB" dirty="0"/>
              <a:t>-and along the first row and column the derivative of this energy </a:t>
            </a:r>
          </a:p>
          <a:p>
            <a:r>
              <a:rPr lang="en-GB" dirty="0"/>
              <a:t>-the remainder of the matrix is the inner product, with the Hamiltonian </a:t>
            </a:r>
            <a:r>
              <a:rPr lang="en-GB" dirty="0" err="1"/>
              <a:t>inbetween</a:t>
            </a:r>
            <a:r>
              <a:rPr lang="en-GB" dirty="0"/>
              <a:t>, of the derivative of the wavefunction </a:t>
            </a:r>
            <a:r>
              <a:rPr lang="en-GB" dirty="0" err="1"/>
              <a:t>wrt</a:t>
            </a:r>
            <a:r>
              <a:rPr lang="en-GB" dirty="0"/>
              <a:t> the </a:t>
            </a:r>
            <a:r>
              <a:rPr lang="en-GB" dirty="0" err="1"/>
              <a:t>ith</a:t>
            </a:r>
            <a:r>
              <a:rPr lang="en-GB" dirty="0"/>
              <a:t> and </a:t>
            </a:r>
            <a:r>
              <a:rPr lang="en-GB" dirty="0" err="1"/>
              <a:t>jth</a:t>
            </a:r>
            <a:r>
              <a:rPr lang="en-GB" dirty="0"/>
              <a:t> parameter</a:t>
            </a:r>
          </a:p>
          <a:p>
            <a:r>
              <a:rPr lang="en-GB" dirty="0"/>
              <a:t>-similarly the S-tilde matrix has a 1 in its first element and 0 along first column and row</a:t>
            </a:r>
          </a:p>
          <a:p>
            <a:r>
              <a:rPr lang="en-GB" dirty="0"/>
              <a:t>-and the remainder is the once again the inner product, however this time without a Hamiltonian </a:t>
            </a:r>
            <a:r>
              <a:rPr lang="en-GB" dirty="0" err="1"/>
              <a:t>inbetween</a:t>
            </a:r>
            <a:endParaRPr lang="en-GB" dirty="0"/>
          </a:p>
          <a:p>
            <a:r>
              <a:rPr lang="en-GB" dirty="0"/>
              <a:t>-the eigenvector is scaled so that the first element is equal to 1 and the remaining elements provide the </a:t>
            </a:r>
            <a:r>
              <a:rPr lang="en-GB" dirty="0" err="1"/>
              <a:t>updatestep</a:t>
            </a:r>
            <a:endParaRPr lang="en-GB" dirty="0"/>
          </a:p>
          <a:p>
            <a:r>
              <a:rPr lang="en-GB" dirty="0"/>
              <a:t>-some facts about the matrices are that: h and S are both Hermitian</a:t>
            </a:r>
          </a:p>
          <a:p>
            <a:r>
              <a:rPr lang="en-GB" dirty="0"/>
              <a:t>-that S tilde is positive definite, and these two ensure that the eigenvalues e are real</a:t>
            </a:r>
          </a:p>
          <a:p>
            <a:r>
              <a:rPr lang="en-GB" dirty="0"/>
              <a:t>-furthermore h and s can be ill conditioned , which is a point where we will come back to later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9DA47-6EE5-4765-80C4-22E0C331C3B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7724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-Needs to be sourced</a:t>
            </a:r>
          </a:p>
          <a:p>
            <a:r>
              <a:rPr lang="en-GB" dirty="0"/>
              <a:t>-Better brackets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9DA47-6EE5-4765-80C4-22E0C331C3B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0616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-Now for how the S matrix is actually calculated, we calculate it on a quantum computer using an auxiliary qubit. </a:t>
            </a:r>
          </a:p>
          <a:p>
            <a:r>
              <a:rPr lang="en-GB" dirty="0"/>
              <a:t>Up here you can see the expression which needs to be evaluated. </a:t>
            </a:r>
          </a:p>
          <a:p>
            <a:r>
              <a:rPr lang="en-GB" dirty="0"/>
              <a:t>In this Ui are the gates of the variational circuit, and </a:t>
            </a:r>
            <a:r>
              <a:rPr lang="en-GB" dirty="0" err="1"/>
              <a:t>sigma_i</a:t>
            </a:r>
            <a:r>
              <a:rPr lang="en-GB" dirty="0"/>
              <a:t> is the </a:t>
            </a:r>
            <a:r>
              <a:rPr lang="en-GB" dirty="0" err="1"/>
              <a:t>egenerator</a:t>
            </a:r>
            <a:r>
              <a:rPr lang="en-GB" dirty="0"/>
              <a:t> of the gate U-</a:t>
            </a:r>
            <a:r>
              <a:rPr lang="en-GB" dirty="0" err="1"/>
              <a:t>i</a:t>
            </a:r>
            <a:r>
              <a:rPr lang="en-GB" dirty="0"/>
              <a:t>. In our case all the U’s are rotational gates which means that our generators are </a:t>
            </a:r>
            <a:r>
              <a:rPr lang="en-GB" dirty="0" err="1"/>
              <a:t>paulis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9DA47-6EE5-4765-80C4-22E0C331C3B3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4144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9DA47-6EE5-4765-80C4-22E0C331C3B3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1060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-in a very similar way the H matrix is calculated. The only differences are highlighted here. </a:t>
            </a:r>
          </a:p>
          <a:p>
            <a:r>
              <a:rPr lang="en-GB" dirty="0"/>
              <a:t>-and in the quantum circuit it’s the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9DA47-6EE5-4765-80C4-22E0C331C3B3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6207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6EBD-057C-43AD-867E-EDE8C1A35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1F340-2D83-4488-96D1-39FF6C0E9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B65E1-7194-4D61-BEAA-E540CB8F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5DC4-0646-4262-B21E-49C4DEEFF8DD}" type="datetimeFigureOut">
              <a:rPr lang="nl-NL" smtClean="0"/>
              <a:t>9-9-2021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44B14-4C40-4921-888C-23AB3A3EE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7A050-20D3-4A47-90DD-C29B91C7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9D90-D210-456E-9C75-3F5F3149DD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64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8BB56-6F01-415E-B503-C916DF4E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F3A6A-C4FC-4BF7-810B-501C94F3A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6DB90-3812-4928-8D9C-323024FA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5DC4-0646-4262-B21E-49C4DEEFF8DD}" type="datetimeFigureOut">
              <a:rPr lang="nl-NL" smtClean="0"/>
              <a:t>9-9-2021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E229-7C78-44AA-9B71-8807D71D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9FBD4-70D3-4417-B108-5C01D2E08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9D90-D210-456E-9C75-3F5F3149DD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685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B720BD-9D30-4DC2-ADD5-D9096DE37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F0246-BD03-4007-A7A4-CAFE376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E6FBA-CF2D-4C0C-B377-250C59B0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5DC4-0646-4262-B21E-49C4DEEFF8DD}" type="datetimeFigureOut">
              <a:rPr lang="nl-NL" smtClean="0"/>
              <a:t>9-9-2021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FC985-1E04-4130-8B4D-74773139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B8856-3CB6-4627-A025-93A9B1BF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9D90-D210-456E-9C75-3F5F3149DD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383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F3B2-B3DF-4919-B540-BEB6A18F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03AE1-DEA8-4170-A688-E28554F00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23E16-354D-495D-A2A5-FEE8A5C8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5DC4-0646-4262-B21E-49C4DEEFF8DD}" type="datetimeFigureOut">
              <a:rPr lang="nl-NL" smtClean="0"/>
              <a:t>9-9-2021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1F408-EAB5-4543-92E9-DFC59239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8F71D-519A-4B78-878D-164501FA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9D90-D210-456E-9C75-3F5F3149DD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18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EFF4-AA35-4EFC-8BCE-4E09BE19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2E31A-F5C7-4F60-AE73-C5CB44C3C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8C360-3D2C-4E42-AA33-B3CEB719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5DC4-0646-4262-B21E-49C4DEEFF8DD}" type="datetimeFigureOut">
              <a:rPr lang="nl-NL" smtClean="0"/>
              <a:t>9-9-2021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DA7AD-2463-4922-8580-7153D529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CD880-8873-4D8E-BB2A-D8A1E3CE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9D90-D210-456E-9C75-3F5F3149DD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295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C12C-A0E6-4060-B5B8-D7A4E104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66EC0-D1EA-40DE-AEF2-874CE8AB6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502C0-1707-498D-AE96-74052FDA2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DB7D9-6ACD-4D5B-9A78-A3CB8D3C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5DC4-0646-4262-B21E-49C4DEEFF8DD}" type="datetimeFigureOut">
              <a:rPr lang="nl-NL" smtClean="0"/>
              <a:t>9-9-2021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D6483-E78A-4C77-A92F-BB34E794B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12B24-C7BE-4277-9FB8-DC55684C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9D90-D210-456E-9C75-3F5F3149DD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498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4269-9E7F-48A5-A555-0F0A3E553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0732-F16C-47C5-B27E-87819A87D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232A3-C2EF-42B2-B340-FE09552BD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2B43C2-17C8-4C43-920D-6F182B01A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BA2804-6389-42ED-A985-7171D60A0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F3DA1-D236-40D6-A48A-65B82698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5DC4-0646-4262-B21E-49C4DEEFF8DD}" type="datetimeFigureOut">
              <a:rPr lang="nl-NL" smtClean="0"/>
              <a:t>9-9-2021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185F1-0728-4C06-840E-B1C8D3192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057E5-E454-4A2F-9134-F7004E3A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9D90-D210-456E-9C75-3F5F3149DD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712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B45E-6E30-40C9-9738-AC459069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A53392-4956-44C4-BED2-E4994E59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5DC4-0646-4262-B21E-49C4DEEFF8DD}" type="datetimeFigureOut">
              <a:rPr lang="nl-NL" smtClean="0"/>
              <a:t>9-9-2021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9C6AE-7D2A-4957-95A9-75E2A0D8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F1BBE-E7BA-4266-9587-305080B4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9D90-D210-456E-9C75-3F5F3149DD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58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CB88B9-9609-4E06-877E-CDCFA42B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5DC4-0646-4262-B21E-49C4DEEFF8DD}" type="datetimeFigureOut">
              <a:rPr lang="nl-NL" smtClean="0"/>
              <a:t>9-9-2021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28E80-346F-402B-B123-1F1B8951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C4286-52E8-4EAE-9E23-150C57D4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9D90-D210-456E-9C75-3F5F3149DD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522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A098-A629-49BC-948E-87A85579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AC1B-5DE3-4738-95D5-A575E332C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DEFE7-A297-49F3-A6D1-BD5A7B942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6115A-A7CF-4A9A-A885-3647B70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5DC4-0646-4262-B21E-49C4DEEFF8DD}" type="datetimeFigureOut">
              <a:rPr lang="nl-NL" smtClean="0"/>
              <a:t>9-9-2021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5C759-51F0-431D-9D42-578CC727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DEA77-FB0C-47FB-8D49-D360D40A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9D90-D210-456E-9C75-3F5F3149DD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749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EED1-F8A9-4FBF-AEAA-DB65A103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E2104-D82A-4935-B1CB-00C8865CB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870A3-0895-41DC-AF88-33D5265CE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08217-69D3-4937-B035-A047747E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5DC4-0646-4262-B21E-49C4DEEFF8DD}" type="datetimeFigureOut">
              <a:rPr lang="nl-NL" smtClean="0"/>
              <a:t>9-9-2021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F7B5D-A0DD-4480-89CC-984AC0E4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10B70-CDF6-47AD-AA88-2E963400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9D90-D210-456E-9C75-3F5F3149DD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7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E67926-48DF-4568-AFFC-6798B3D7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FB18E-5BCD-4305-BE80-B76ECDC83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CE5A1-F72F-472B-98B9-097F04234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65DC4-0646-4262-B21E-49C4DEEFF8DD}" type="datetimeFigureOut">
              <a:rPr lang="nl-NL" smtClean="0"/>
              <a:t>9-9-2021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9B9B2-3D3D-4825-ACBE-2B84A9149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40317-3C1A-4709-B547-B106E9923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B9D90-D210-456E-9C75-3F5F3149DD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717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.png"/><Relationship Id="rId4" Type="http://schemas.openxmlformats.org/officeDocument/2006/relationships/image" Target="../media/image2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4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A9C489-AFF9-4237-B598-D7AD6EA8F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5937"/>
            <a:ext cx="12191999" cy="1946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E02ACB-5922-4058-B6E1-1AEE100E59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Linear Method in VQE’s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512FB-0110-45CC-BBB8-20B0FEBB1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By: Ronja Zijderveld</a:t>
            </a:r>
            <a:br>
              <a:rPr lang="en-GB" dirty="0"/>
            </a:br>
            <a:r>
              <a:rPr lang="en-GB" dirty="0"/>
              <a:t>Supervised by: David Wierichs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647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AC89D7-6F5C-413A-9531-E6391886E6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4917" y="2338818"/>
                <a:ext cx="11182165" cy="89981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⟨"/>
                          <m:endChr m:val="⟩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… </m:t>
                          </m:r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… </m:t>
                          </m:r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…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AC89D7-6F5C-413A-9531-E6391886E6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917" y="2338818"/>
                <a:ext cx="11182165" cy="89981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4974A69-EA79-446B-97FB-DB80B32F1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17488"/>
            <a:ext cx="12191999" cy="1174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630C37-021D-4F1A-A7DA-4F979AF0A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3475" y="375443"/>
            <a:ext cx="2305050" cy="858541"/>
          </a:xfrm>
        </p:spPr>
        <p:txBody>
          <a:bodyPr/>
          <a:lstStyle/>
          <a:p>
            <a:r>
              <a:rPr lang="en-GB" dirty="0"/>
              <a:t>H Matrix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2DC9FA-1C9D-4FB5-BA71-231B23BDC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305300"/>
            <a:ext cx="12172950" cy="148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204EA5-AEAF-40FD-AFFA-7D55CFBF34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4273" y="2757180"/>
            <a:ext cx="334328" cy="9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8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43EC7DCA-C644-4BDB-950B-5D981D96C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240" y="3659598"/>
            <a:ext cx="6661968" cy="4251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430EBD3-AA7B-4E8E-9F9A-BAC653697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242" y="3119913"/>
            <a:ext cx="3473758" cy="4251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23B744-FCB7-4C42-B4E1-BD35661B0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239" y="4193641"/>
            <a:ext cx="2957323" cy="3706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2DEA27-6C14-4F50-BBC9-ED3C6F2B0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241" y="2580227"/>
            <a:ext cx="3290878" cy="4251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02921-7A87-4614-9531-6178C8B057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22239" y="2580227"/>
                <a:ext cx="7204511" cy="2625755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Calculate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nl-NL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nl-NL" sz="2800" dirty="0"/>
                  <a:t> </a:t>
                </a:r>
                <a:r>
                  <a:rPr lang="nl-NL" sz="2800" dirty="0" err="1"/>
                  <a:t>and</a:t>
                </a:r>
                <a:r>
                  <a:rPr lang="nl-NL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nl-NL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nl-NL" sz="2800" dirty="0"/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nl-NL" dirty="0" err="1"/>
                  <a:t>Solve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nl-NL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acc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</m:acc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nl-NL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nl-NL" dirty="0"/>
                  <a:t>Update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nl-NL" dirty="0" err="1"/>
                  <a:t>Evaluate</a:t>
                </a:r>
                <a:r>
                  <a:rPr lang="nl-NL" dirty="0"/>
                  <a:t> energy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nl-NL" dirty="0" err="1"/>
                  <a:t>Repeat</a:t>
                </a:r>
                <a:r>
                  <a:rPr lang="nl-NL" dirty="0"/>
                  <a:t> </a:t>
                </a:r>
                <a:r>
                  <a:rPr lang="nl-NL" dirty="0" err="1"/>
                  <a:t>until</a:t>
                </a:r>
                <a:r>
                  <a:rPr lang="nl-NL" dirty="0"/>
                  <a:t> </a:t>
                </a:r>
                <a:r>
                  <a:rPr lang="nl-NL" dirty="0" err="1"/>
                  <a:t>convergence</a:t>
                </a:r>
                <a:endParaRPr lang="nl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02921-7A87-4614-9531-6178C8B057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2239" y="2580227"/>
                <a:ext cx="7204511" cy="2625755"/>
              </a:xfrm>
              <a:blipFill>
                <a:blip r:embed="rId4"/>
                <a:stretch>
                  <a:fillRect l="-1777" t="-3480" b="-348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B602196-24C3-46F0-8DE2-065B787F3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217488"/>
            <a:ext cx="12191999" cy="1174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7E37B-BC25-4FEB-9FA9-17CBDBA3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124" y="217488"/>
            <a:ext cx="6059750" cy="1325563"/>
          </a:xfrm>
        </p:spPr>
        <p:txBody>
          <a:bodyPr/>
          <a:lstStyle/>
          <a:p>
            <a:r>
              <a:rPr lang="en-GB" dirty="0"/>
              <a:t>Linear Method Algorithm </a:t>
            </a:r>
            <a:endParaRPr lang="nl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3D1630-9CF1-4BCE-83D9-BA2A71C81B2F}"/>
              </a:ext>
            </a:extLst>
          </p:cNvPr>
          <p:cNvCxnSpPr/>
          <p:nvPr/>
        </p:nvCxnSpPr>
        <p:spPr>
          <a:xfrm flipH="1">
            <a:off x="1855433" y="4882718"/>
            <a:ext cx="4882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D53BD0-60F6-441F-8586-22C0F99BF0CB}"/>
              </a:ext>
            </a:extLst>
          </p:cNvPr>
          <p:cNvCxnSpPr/>
          <p:nvPr/>
        </p:nvCxnSpPr>
        <p:spPr>
          <a:xfrm flipV="1">
            <a:off x="1846555" y="2823099"/>
            <a:ext cx="0" cy="20596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196D47-AA84-442F-91C6-6DC8DE0A0E65}"/>
              </a:ext>
            </a:extLst>
          </p:cNvPr>
          <p:cNvCxnSpPr/>
          <p:nvPr/>
        </p:nvCxnSpPr>
        <p:spPr>
          <a:xfrm>
            <a:off x="1855433" y="2823099"/>
            <a:ext cx="5859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ACF99EC-7E60-434D-AC37-9B7B2D6A42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4335" y="5506720"/>
            <a:ext cx="8382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8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E72D2270-57D1-481A-970A-21442BA8FF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272" b="97372" l="7487" r="89128">
                        <a14:foregroundMark x1="25781" y1="13929" x2="25391" y2="14323"/>
                        <a14:foregroundMark x1="24219" y1="59133" x2="23763" y2="59396"/>
                        <a14:foregroundMark x1="24740" y1="60184" x2="24219" y2="62024"/>
                        <a14:foregroundMark x1="24154" y1="60578" x2="24479" y2="61761"/>
                        <a14:foregroundMark x1="24870" y1="59396" x2="25000" y2="61629"/>
                        <a14:foregroundMark x1="19271" y1="68068" x2="20443" y2="67806"/>
                        <a14:foregroundMark x1="19466" y1="68988" x2="19987" y2="68200"/>
                        <a14:foregroundMark x1="19336" y1="68463" x2="20638" y2="69120"/>
                        <a14:foregroundMark x1="20182" y1="68200" x2="21419" y2="66886"/>
                        <a14:foregroundMark x1="18490" y1="67411" x2="18294" y2="67543"/>
                        <a14:foregroundMark x1="16667" y1="76216" x2="14258" y2="82786"/>
                        <a14:foregroundMark x1="14258" y1="82786" x2="24414" y2="85151"/>
                        <a14:foregroundMark x1="24414" y1="85151" x2="40234" y2="81340"/>
                        <a14:foregroundMark x1="40234" y1="81340" x2="45508" y2="82654"/>
                        <a14:foregroundMark x1="45508" y1="82654" x2="35612" y2="87911"/>
                        <a14:foregroundMark x1="35612" y1="87911" x2="23372" y2="82523"/>
                        <a14:foregroundMark x1="23372" y1="82523" x2="16406" y2="76741"/>
                        <a14:foregroundMark x1="16406" y1="76741" x2="15820" y2="76741"/>
                        <a14:foregroundMark x1="23242" y1="75821" x2="26628" y2="82523"/>
                        <a14:foregroundMark x1="26628" y1="82523" x2="44531" y2="82654"/>
                        <a14:foregroundMark x1="44531" y1="82654" x2="56966" y2="82129"/>
                        <a14:foregroundMark x1="56966" y1="82129" x2="23242" y2="73850"/>
                        <a14:foregroundMark x1="23242" y1="73850" x2="20638" y2="73982"/>
                        <a14:foregroundMark x1="38607" y1="84625" x2="54622" y2="90933"/>
                        <a14:foregroundMark x1="54622" y1="90933" x2="65755" y2="88830"/>
                        <a14:foregroundMark x1="65755" y1="88830" x2="38021" y2="84494"/>
                        <a14:foregroundMark x1="38021" y1="84494" x2="38021" y2="84494"/>
                        <a14:foregroundMark x1="54753" y1="83968" x2="86719" y2="82392"/>
                        <a14:foregroundMark x1="86719" y1="82392" x2="89974" y2="89619"/>
                        <a14:foregroundMark x1="89974" y1="89619" x2="76563" y2="94087"/>
                        <a14:foregroundMark x1="76563" y1="94087" x2="60612" y2="93167"/>
                        <a14:foregroundMark x1="60612" y1="93167" x2="56120" y2="87648"/>
                        <a14:foregroundMark x1="56120" y1="87648" x2="55729" y2="85283"/>
                        <a14:foregroundMark x1="67839" y1="85020" x2="80924" y2="91327"/>
                        <a14:foregroundMark x1="80924" y1="91327" x2="88477" y2="90013"/>
                        <a14:foregroundMark x1="88477" y1="90013" x2="83138" y2="83706"/>
                        <a14:foregroundMark x1="83138" y1="83706" x2="71810" y2="84888"/>
                        <a14:foregroundMark x1="77539" y1="85940" x2="87305" y2="89882"/>
                        <a14:foregroundMark x1="87305" y1="89882" x2="80078" y2="82654"/>
                        <a14:foregroundMark x1="80078" y1="82654" x2="79167" y2="83049"/>
                        <a14:foregroundMark x1="90104" y1="87779" x2="87044" y2="94218"/>
                        <a14:foregroundMark x1="87044" y1="94218" x2="82682" y2="91984"/>
                        <a14:foregroundMark x1="82682" y1="91984" x2="88542" y2="88305"/>
                        <a14:foregroundMark x1="88542" y1="88305" x2="89128" y2="88436"/>
                        <a14:foregroundMark x1="61914" y1="92510" x2="54102" y2="90933"/>
                        <a14:foregroundMark x1="54102" y1="90933" x2="59180" y2="87516"/>
                        <a14:foregroundMark x1="59180" y1="87516" x2="61133" y2="91984"/>
                        <a14:foregroundMark x1="49609" y1="89619" x2="44857" y2="91853"/>
                        <a14:foregroundMark x1="44857" y1="91853" x2="41081" y2="96321"/>
                        <a14:foregroundMark x1="41081" y1="96321" x2="52604" y2="98292"/>
                        <a14:foregroundMark x1="52604" y1="98292" x2="62500" y2="97372"/>
                        <a14:foregroundMark x1="62500" y1="97372" x2="58854" y2="92773"/>
                        <a14:foregroundMark x1="58854" y1="92773" x2="55534" y2="91984"/>
                        <a14:foregroundMark x1="50391" y1="93693" x2="50716" y2="94612"/>
                        <a14:foregroundMark x1="47005" y1="91721" x2="29948" y2="89093"/>
                        <a14:foregroundMark x1="29948" y1="89093" x2="23177" y2="83574"/>
                        <a14:foregroundMark x1="23177" y1="83574" x2="39714" y2="82917"/>
                        <a14:foregroundMark x1="39714" y1="82917" x2="52083" y2="86597"/>
                        <a14:foregroundMark x1="52083" y1="86597" x2="44987" y2="93955"/>
                        <a14:foregroundMark x1="44987" y1="93955" x2="44661" y2="93955"/>
                        <a14:foregroundMark x1="38346" y1="91721" x2="11523" y2="91984"/>
                        <a14:foregroundMark x1="11523" y1="91984" x2="23047" y2="86597"/>
                        <a14:foregroundMark x1="23047" y1="86597" x2="33138" y2="88830"/>
                        <a14:foregroundMark x1="33138" y1="88830" x2="33984" y2="89619"/>
                        <a14:foregroundMark x1="13411" y1="91327" x2="9180" y2="82129"/>
                        <a14:foregroundMark x1="9180" y1="82129" x2="8464" y2="65703"/>
                        <a14:foregroundMark x1="8464" y1="65703" x2="9701" y2="56636"/>
                        <a14:foregroundMark x1="9701" y1="56636" x2="14583" y2="57950"/>
                        <a14:foregroundMark x1="14583" y1="57950" x2="17708" y2="68725"/>
                        <a14:foregroundMark x1="17708" y1="68725" x2="16406" y2="78449"/>
                        <a14:foregroundMark x1="16406" y1="78449" x2="13281" y2="83706"/>
                        <a14:foregroundMark x1="24479" y1="57424" x2="20898" y2="59790"/>
                        <a14:foregroundMark x1="20898" y1="59790" x2="17839" y2="71353"/>
                        <a14:foregroundMark x1="17839" y1="71353" x2="26888" y2="64783"/>
                        <a14:foregroundMark x1="26888" y1="64783" x2="27865" y2="53482"/>
                        <a14:foregroundMark x1="27865" y1="53482" x2="27148" y2="52957"/>
                        <a14:foregroundMark x1="9310" y1="63601" x2="6966" y2="45992"/>
                        <a14:foregroundMark x1="6966" y1="45992" x2="8333" y2="32326"/>
                        <a14:foregroundMark x1="8333" y1="32326" x2="13737" y2="36005"/>
                        <a14:foregroundMark x1="13737" y1="36005" x2="14258" y2="52957"/>
                        <a14:foregroundMark x1="14258" y1="52957" x2="9440" y2="62024"/>
                        <a14:foregroundMark x1="9440" y1="62024" x2="8398" y2="63075"/>
                        <a14:foregroundMark x1="7878" y1="64915" x2="8464" y2="53351"/>
                        <a14:foregroundMark x1="8464" y1="53351" x2="8333" y2="62024"/>
                        <a14:foregroundMark x1="8984" y1="49934" x2="7487" y2="63732"/>
                        <a14:foregroundMark x1="7487" y1="63732" x2="11263" y2="55585"/>
                        <a14:foregroundMark x1="11263" y1="55585" x2="8659" y2="49014"/>
                        <a14:foregroundMark x1="8659" y1="49014" x2="8333" y2="49277"/>
                        <a14:foregroundMark x1="9115" y1="35480" x2="8464" y2="26675"/>
                        <a14:foregroundMark x1="8464" y1="26675" x2="9766" y2="13272"/>
                        <a14:foregroundMark x1="9766" y1="13272" x2="15234" y2="14717"/>
                        <a14:foregroundMark x1="15234" y1="14717" x2="13021" y2="36531"/>
                        <a14:foregroundMark x1="13021" y1="36531" x2="12891" y2="36925"/>
                        <a14:foregroundMark x1="11784" y1="15900" x2="13411" y2="17477"/>
                        <a14:foregroundMark x1="12174" y1="14586" x2="12956" y2="14849"/>
                        <a14:foregroundMark x1="26237" y1="15637" x2="25586" y2="16032"/>
                        <a14:foregroundMark x1="25716" y1="14717" x2="25456" y2="14323"/>
                        <a14:foregroundMark x1="25391" y1="14717" x2="25521" y2="168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1332" r="9592" b="3599"/>
          <a:stretch/>
        </p:blipFill>
        <p:spPr>
          <a:xfrm>
            <a:off x="115500" y="1323975"/>
            <a:ext cx="10754924" cy="54673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32E5D-F4E6-4987-9515-6D22EDA50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969" y="2317451"/>
            <a:ext cx="5691809" cy="1603375"/>
          </a:xfrm>
        </p:spPr>
        <p:txBody>
          <a:bodyPr/>
          <a:lstStyle/>
          <a:p>
            <a:r>
              <a:rPr lang="en-GB" dirty="0"/>
              <a:t>On S: 0.01</a:t>
            </a:r>
          </a:p>
          <a:p>
            <a:r>
              <a:rPr lang="en-GB" dirty="0"/>
              <a:t>On H: 100 values between 0 and 1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AED36D-3697-4E28-84A3-1DE94D13E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30188"/>
            <a:ext cx="12191999" cy="1174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ABAC66-69E0-4F73-9D86-15A9BE5D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3874" y="154632"/>
            <a:ext cx="3524250" cy="1325563"/>
          </a:xfrm>
        </p:spPr>
        <p:txBody>
          <a:bodyPr/>
          <a:lstStyle/>
          <a:p>
            <a:r>
              <a:rPr lang="en-GB" dirty="0"/>
              <a:t>Regularization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43C356-13A9-4385-B8D3-D257733BB552}"/>
                  </a:ext>
                </a:extLst>
              </p:cNvPr>
              <p:cNvSpPr txBox="1"/>
              <p:nvPr/>
            </p:nvSpPr>
            <p:spPr>
              <a:xfrm>
                <a:off x="7179778" y="2031732"/>
                <a:ext cx="4343400" cy="1198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nl-NL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nl-NL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NL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GB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nl-NL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NL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GB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𝑟𝑒𝑔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43C356-13A9-4385-B8D3-D257733BB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778" y="2031732"/>
                <a:ext cx="4343400" cy="1198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38283D1-A70C-44EF-9216-DA32D354E7C1}"/>
              </a:ext>
            </a:extLst>
          </p:cNvPr>
          <p:cNvSpPr txBox="1"/>
          <p:nvPr/>
        </p:nvSpPr>
        <p:spPr>
          <a:xfrm>
            <a:off x="7751278" y="3697761"/>
            <a:ext cx="32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/>
              <a:t>Eigensolvers</a:t>
            </a:r>
            <a:r>
              <a:rPr lang="en-GB" sz="28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/>
              <a:t>scipy.linalg.eig</a:t>
            </a:r>
            <a:r>
              <a:rPr lang="en-GB" sz="2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/>
              <a:t>scipy.linalg.eigh</a:t>
            </a:r>
            <a:r>
              <a:rPr lang="en-GB" sz="2800" dirty="0"/>
              <a:t>()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237387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674F6C-4A39-435D-8D68-A94F537A1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188"/>
            <a:ext cx="12191999" cy="1174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25FEE6-8D74-4522-B704-D4C238B7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6261" y="230188"/>
            <a:ext cx="3419475" cy="1325563"/>
          </a:xfrm>
        </p:spPr>
        <p:txBody>
          <a:bodyPr/>
          <a:lstStyle/>
          <a:p>
            <a:r>
              <a:rPr lang="en-GB" dirty="0"/>
              <a:t>Regularization</a:t>
            </a:r>
            <a:endParaRPr lang="nl-NL" dirty="0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A6B4BA4B-217E-4A43-AB64-7076E627B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555751"/>
            <a:ext cx="6733628" cy="47294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63C370-CADF-403C-8DC6-AE1C1E485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548" y="1674468"/>
            <a:ext cx="5791741" cy="472946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34742E-32FA-410E-BC89-1B165D0308C0}"/>
              </a:ext>
            </a:extLst>
          </p:cNvPr>
          <p:cNvCxnSpPr>
            <a:cxnSpLocks/>
          </p:cNvCxnSpPr>
          <p:nvPr/>
        </p:nvCxnSpPr>
        <p:spPr>
          <a:xfrm>
            <a:off x="6219823" y="1876425"/>
            <a:ext cx="0" cy="455989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608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E70329-3846-4746-A01F-CBB404D0D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188"/>
            <a:ext cx="12191999" cy="1174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095CE4-D70E-4850-85A5-528FDD1A9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675" y="154632"/>
            <a:ext cx="3552825" cy="1325563"/>
          </a:xfrm>
        </p:spPr>
        <p:txBody>
          <a:bodyPr/>
          <a:lstStyle/>
          <a:p>
            <a:r>
              <a:rPr lang="en-GB" dirty="0"/>
              <a:t>Regularization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8F5ACA-3C7B-407A-979F-D11EAE7F3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543" y="1555751"/>
            <a:ext cx="10348914" cy="521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89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7189F45-D250-411E-A5BD-8BE270038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588" y="3972650"/>
            <a:ext cx="4560032" cy="2822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02D32C-6C9D-4B3C-A68C-885C56DD2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587" y="3550448"/>
            <a:ext cx="3569432" cy="2946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3A8CEA-60AD-411B-B17B-13056F400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941" y="4781803"/>
            <a:ext cx="5391978" cy="425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DFFADE-6B01-4D43-98F0-E1FE5E11B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941" y="2562394"/>
            <a:ext cx="5635594" cy="425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1C2AF4-2839-4B0C-90B7-B0AF2A6D5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588" y="4378988"/>
            <a:ext cx="3290878" cy="282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F5F5E4-3A08-4C7D-8DDD-1FD178404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941" y="2039294"/>
            <a:ext cx="3290878" cy="4251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292EE7-6CF1-4FBE-B275-BDA6C44878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60941" y="2039294"/>
                <a:ext cx="6205919" cy="396888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Calculate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nl-NL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nl-NL" sz="2800" dirty="0"/>
                  <a:t> </a:t>
                </a:r>
                <a:r>
                  <a:rPr lang="nl-NL" sz="2800" dirty="0" err="1"/>
                  <a:t>and</a:t>
                </a:r>
                <a:r>
                  <a:rPr lang="nl-NL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nl-NL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nl-NL" sz="2800" dirty="0"/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nl-NL" dirty="0" err="1"/>
                  <a:t>Add</a:t>
                </a:r>
                <a:r>
                  <a:rPr lang="nl-NL" dirty="0"/>
                  <a:t> </a:t>
                </a:r>
                <a:r>
                  <a:rPr lang="nl-NL" dirty="0" err="1"/>
                  <a:t>regularization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=0.01 </m:t>
                    </m:r>
                  </m:oMath>
                </a14:m>
                <a:r>
                  <a:rPr lang="nl-NL" dirty="0" err="1"/>
                  <a:t>and</a:t>
                </a:r>
                <a:r>
                  <a:rPr lang="nl-NL" dirty="0"/>
                  <a:t> k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nl-NL" dirty="0"/>
                  <a:t>For </a:t>
                </a:r>
                <a:r>
                  <a:rPr lang="nl-NL" dirty="0" err="1"/>
                  <a:t>each</a:t>
                </a:r>
                <a:r>
                  <a:rPr lang="nl-NL" dirty="0"/>
                  <a:t> k: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nl-NL" dirty="0"/>
                  <a:t>Solve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nl-NL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acc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</m:acc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nl-NL" sz="2400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nl-NL" dirty="0" err="1"/>
                  <a:t>Calculate</a:t>
                </a:r>
                <a:r>
                  <a:rPr lang="nl-NL" dirty="0"/>
                  <a:t>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nl-NL" dirty="0" err="1"/>
                  <a:t>Evaluate</a:t>
                </a:r>
                <a:r>
                  <a:rPr lang="nl-NL" dirty="0"/>
                  <a:t> energy E(k)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nl-NL" dirty="0" err="1"/>
                  <a:t>Choose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:r>
                  <a:rPr lang="nl-NL" dirty="0" err="1"/>
                  <a:t>lowest</a:t>
                </a:r>
                <a:r>
                  <a:rPr lang="nl-NL" dirty="0"/>
                  <a:t> energy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nl-NL" dirty="0" err="1"/>
                  <a:t>Repeat</a:t>
                </a:r>
                <a:endParaRPr lang="nl-NL" dirty="0"/>
              </a:p>
              <a:p>
                <a:pPr marL="457200" lvl="1" indent="0">
                  <a:buNone/>
                </a:pPr>
                <a:endParaRPr lang="nl-NL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nl-NL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nl-N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292EE7-6CF1-4FBE-B275-BDA6C44878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60941" y="2039294"/>
                <a:ext cx="6205919" cy="3968888"/>
              </a:xfrm>
              <a:blipFill>
                <a:blip r:embed="rId5"/>
                <a:stretch>
                  <a:fillRect l="-2063" t="-245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7D0E0A0-1D16-4BD6-A3FD-82EFA0067C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30188"/>
            <a:ext cx="12191999" cy="1174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610BC2-B007-45CB-ACAA-C3ACDF59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3825" y="154632"/>
            <a:ext cx="3638550" cy="1325563"/>
          </a:xfrm>
        </p:spPr>
        <p:txBody>
          <a:bodyPr/>
          <a:lstStyle/>
          <a:p>
            <a:r>
              <a:rPr lang="en-GB" dirty="0"/>
              <a:t>Final algorithm</a:t>
            </a:r>
            <a:endParaRPr lang="nl-NL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43E69B-EF56-46E3-BDDA-4FAE488D9B64}"/>
              </a:ext>
            </a:extLst>
          </p:cNvPr>
          <p:cNvCxnSpPr>
            <a:cxnSpLocks/>
          </p:cNvCxnSpPr>
          <p:nvPr/>
        </p:nvCxnSpPr>
        <p:spPr>
          <a:xfrm flipH="1">
            <a:off x="1854200" y="5506720"/>
            <a:ext cx="9550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B8D198-AD47-46ED-B8C8-0B1933F045F6}"/>
              </a:ext>
            </a:extLst>
          </p:cNvPr>
          <p:cNvCxnSpPr>
            <a:cxnSpLocks/>
          </p:cNvCxnSpPr>
          <p:nvPr/>
        </p:nvCxnSpPr>
        <p:spPr>
          <a:xfrm flipV="1">
            <a:off x="1846555" y="2296160"/>
            <a:ext cx="0" cy="32105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86BBA2-2C3F-45D1-A3A4-F2E7F03911AB}"/>
              </a:ext>
            </a:extLst>
          </p:cNvPr>
          <p:cNvCxnSpPr>
            <a:cxnSpLocks/>
          </p:cNvCxnSpPr>
          <p:nvPr/>
        </p:nvCxnSpPr>
        <p:spPr>
          <a:xfrm>
            <a:off x="1818640" y="2286000"/>
            <a:ext cx="10210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A7609C0-C50D-46BA-A586-0E622A84BC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94335" y="5506720"/>
            <a:ext cx="8382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37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72D1CF-599A-4510-B836-2A84BAE37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188"/>
            <a:ext cx="12191999" cy="1174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56526F-58E9-4737-8458-E7366DF5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36" y="154632"/>
            <a:ext cx="5191125" cy="1325563"/>
          </a:xfrm>
        </p:spPr>
        <p:txBody>
          <a:bodyPr/>
          <a:lstStyle/>
          <a:p>
            <a:r>
              <a:rPr lang="en-GB" dirty="0"/>
              <a:t>Results: systems used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51347F7-CFB1-44F0-80DB-D83F975B21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6376193"/>
                  </p:ext>
                </p:extLst>
              </p:nvPr>
            </p:nvGraphicFramePr>
            <p:xfrm>
              <a:off x="806368" y="2737855"/>
              <a:ext cx="10579260" cy="2053168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115852">
                      <a:extLst>
                        <a:ext uri="{9D8B030D-6E8A-4147-A177-3AD203B41FA5}">
                          <a16:colId xmlns:a16="http://schemas.microsoft.com/office/drawing/2014/main" val="1400571895"/>
                        </a:ext>
                      </a:extLst>
                    </a:gridCol>
                    <a:gridCol w="2115852">
                      <a:extLst>
                        <a:ext uri="{9D8B030D-6E8A-4147-A177-3AD203B41FA5}">
                          <a16:colId xmlns:a16="http://schemas.microsoft.com/office/drawing/2014/main" val="1317389014"/>
                        </a:ext>
                      </a:extLst>
                    </a:gridCol>
                    <a:gridCol w="2115852">
                      <a:extLst>
                        <a:ext uri="{9D8B030D-6E8A-4147-A177-3AD203B41FA5}">
                          <a16:colId xmlns:a16="http://schemas.microsoft.com/office/drawing/2014/main" val="1992345008"/>
                        </a:ext>
                      </a:extLst>
                    </a:gridCol>
                    <a:gridCol w="2115852">
                      <a:extLst>
                        <a:ext uri="{9D8B030D-6E8A-4147-A177-3AD203B41FA5}">
                          <a16:colId xmlns:a16="http://schemas.microsoft.com/office/drawing/2014/main" val="208117117"/>
                        </a:ext>
                      </a:extLst>
                    </a:gridCol>
                    <a:gridCol w="2115852">
                      <a:extLst>
                        <a:ext uri="{9D8B030D-6E8A-4147-A177-3AD203B41FA5}">
                          <a16:colId xmlns:a16="http://schemas.microsoft.com/office/drawing/2014/main" val="3919082184"/>
                        </a:ext>
                      </a:extLst>
                    </a:gridCol>
                  </a:tblGrid>
                  <a:tr h="5132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Molecule</a:t>
                          </a:r>
                          <a:endParaRPr lang="nl-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Terms in H</a:t>
                          </a:r>
                          <a:endParaRPr lang="nl-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Qubits needed</a:t>
                          </a:r>
                          <a:endParaRPr lang="nl-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Circuit Depth</a:t>
                          </a:r>
                          <a:endParaRPr lang="nl-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Parameters</a:t>
                          </a:r>
                          <a:endParaRPr lang="nl-NL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9487048"/>
                      </a:ext>
                    </a:extLst>
                  </a:tr>
                  <a:tr h="5132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l-NL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14</a:t>
                          </a:r>
                          <a:endParaRPr lang="nl-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4</a:t>
                          </a:r>
                          <a:endParaRPr lang="nl-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4</a:t>
                          </a:r>
                          <a:endParaRPr lang="nl-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12</a:t>
                          </a:r>
                          <a:endParaRPr lang="nl-NL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002556"/>
                      </a:ext>
                    </a:extLst>
                  </a:tr>
                  <a:tr h="5132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𝐿𝑖𝐻</m:t>
                                </m:r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99</a:t>
                          </a:r>
                          <a:endParaRPr lang="nl-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4</a:t>
                          </a:r>
                          <a:endParaRPr lang="nl-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4</a:t>
                          </a:r>
                          <a:endParaRPr lang="nl-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12</a:t>
                          </a:r>
                          <a:endParaRPr lang="nl-NL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4022911"/>
                      </a:ext>
                    </a:extLst>
                  </a:tr>
                  <a:tr h="5132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𝐵𝑒𝐻</m:t>
                                </m:r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164</a:t>
                          </a:r>
                          <a:endParaRPr lang="nl-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6</a:t>
                          </a:r>
                          <a:endParaRPr lang="nl-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3</a:t>
                          </a:r>
                          <a:endParaRPr lang="nl-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12</a:t>
                          </a:r>
                          <a:endParaRPr lang="nl-NL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06944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51347F7-CFB1-44F0-80DB-D83F975B21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6376193"/>
                  </p:ext>
                </p:extLst>
              </p:nvPr>
            </p:nvGraphicFramePr>
            <p:xfrm>
              <a:off x="806368" y="2737855"/>
              <a:ext cx="10579260" cy="2053168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115852">
                      <a:extLst>
                        <a:ext uri="{9D8B030D-6E8A-4147-A177-3AD203B41FA5}">
                          <a16:colId xmlns:a16="http://schemas.microsoft.com/office/drawing/2014/main" val="1400571895"/>
                        </a:ext>
                      </a:extLst>
                    </a:gridCol>
                    <a:gridCol w="2115852">
                      <a:extLst>
                        <a:ext uri="{9D8B030D-6E8A-4147-A177-3AD203B41FA5}">
                          <a16:colId xmlns:a16="http://schemas.microsoft.com/office/drawing/2014/main" val="1317389014"/>
                        </a:ext>
                      </a:extLst>
                    </a:gridCol>
                    <a:gridCol w="2115852">
                      <a:extLst>
                        <a:ext uri="{9D8B030D-6E8A-4147-A177-3AD203B41FA5}">
                          <a16:colId xmlns:a16="http://schemas.microsoft.com/office/drawing/2014/main" val="1992345008"/>
                        </a:ext>
                      </a:extLst>
                    </a:gridCol>
                    <a:gridCol w="2115852">
                      <a:extLst>
                        <a:ext uri="{9D8B030D-6E8A-4147-A177-3AD203B41FA5}">
                          <a16:colId xmlns:a16="http://schemas.microsoft.com/office/drawing/2014/main" val="208117117"/>
                        </a:ext>
                      </a:extLst>
                    </a:gridCol>
                    <a:gridCol w="2115852">
                      <a:extLst>
                        <a:ext uri="{9D8B030D-6E8A-4147-A177-3AD203B41FA5}">
                          <a16:colId xmlns:a16="http://schemas.microsoft.com/office/drawing/2014/main" val="3919082184"/>
                        </a:ext>
                      </a:extLst>
                    </a:gridCol>
                  </a:tblGrid>
                  <a:tr h="5132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Molecule</a:t>
                          </a:r>
                          <a:endParaRPr lang="nl-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Terms in H</a:t>
                          </a:r>
                          <a:endParaRPr lang="nl-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Qubits needed</a:t>
                          </a:r>
                          <a:endParaRPr lang="nl-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Circuit Depth</a:t>
                          </a:r>
                          <a:endParaRPr lang="nl-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Parameters</a:t>
                          </a:r>
                          <a:endParaRPr lang="nl-NL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9487048"/>
                      </a:ext>
                    </a:extLst>
                  </a:tr>
                  <a:tr h="51329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4"/>
                          <a:stretch>
                            <a:fillRect t="-108235" r="-400576" b="-21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14</a:t>
                          </a:r>
                          <a:endParaRPr lang="nl-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4</a:t>
                          </a:r>
                          <a:endParaRPr lang="nl-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4</a:t>
                          </a:r>
                          <a:endParaRPr lang="nl-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12</a:t>
                          </a:r>
                          <a:endParaRPr lang="nl-NL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002556"/>
                      </a:ext>
                    </a:extLst>
                  </a:tr>
                  <a:tr h="51329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4"/>
                          <a:stretch>
                            <a:fillRect t="-210714" r="-400576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99</a:t>
                          </a:r>
                          <a:endParaRPr lang="nl-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4</a:t>
                          </a:r>
                          <a:endParaRPr lang="nl-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4</a:t>
                          </a:r>
                          <a:endParaRPr lang="nl-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12</a:t>
                          </a:r>
                          <a:endParaRPr lang="nl-NL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4022911"/>
                      </a:ext>
                    </a:extLst>
                  </a:tr>
                  <a:tr h="51329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4"/>
                          <a:stretch>
                            <a:fillRect t="-310714" r="-400576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164</a:t>
                          </a:r>
                          <a:endParaRPr lang="nl-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6</a:t>
                          </a:r>
                          <a:endParaRPr lang="nl-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3</a:t>
                          </a:r>
                          <a:endParaRPr lang="nl-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12</a:t>
                          </a:r>
                          <a:endParaRPr lang="nl-NL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06944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95414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BF35BE-46D2-4DA0-B54B-6CA024E3B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188"/>
            <a:ext cx="12191999" cy="1174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56FA50-788B-4C73-8B52-0DF065958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099" y="154632"/>
            <a:ext cx="6019800" cy="1325563"/>
          </a:xfrm>
        </p:spPr>
        <p:txBody>
          <a:bodyPr/>
          <a:lstStyle/>
          <a:p>
            <a:r>
              <a:rPr lang="en-GB" dirty="0"/>
              <a:t>Results: variational circuit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D1425C-562B-4D94-BA87-06A18FB45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85" y="1732576"/>
            <a:ext cx="10975986" cy="43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0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BF35BE-46D2-4DA0-B54B-6CA024E3B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188"/>
            <a:ext cx="12191999" cy="1174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56FA50-788B-4C73-8B52-0DF065958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099" y="154632"/>
            <a:ext cx="6019800" cy="1325563"/>
          </a:xfrm>
        </p:spPr>
        <p:txBody>
          <a:bodyPr/>
          <a:lstStyle/>
          <a:p>
            <a:r>
              <a:rPr lang="en-GB" dirty="0"/>
              <a:t>Results: optimizers</a:t>
            </a:r>
            <a:endParaRPr lang="nl-N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3AE325-D24C-4E62-BEAC-2D6E487C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442" y="2469609"/>
            <a:ext cx="3905314" cy="2735554"/>
          </a:xfrm>
        </p:spPr>
        <p:txBody>
          <a:bodyPr/>
          <a:lstStyle/>
          <a:p>
            <a:r>
              <a:rPr lang="en-GB" dirty="0"/>
              <a:t>SciPy: BFGS</a:t>
            </a:r>
          </a:p>
          <a:p>
            <a:r>
              <a:rPr lang="en-GB" dirty="0"/>
              <a:t>ADAM</a:t>
            </a:r>
          </a:p>
          <a:p>
            <a:r>
              <a:rPr lang="en-GB" dirty="0"/>
              <a:t>Gradient Descent</a:t>
            </a:r>
          </a:p>
          <a:p>
            <a:r>
              <a:rPr lang="en-GB" dirty="0"/>
              <a:t>Linear Method </a:t>
            </a:r>
            <a:r>
              <a:rPr lang="en-GB" dirty="0" err="1"/>
              <a:t>Eig</a:t>
            </a:r>
            <a:endParaRPr lang="en-GB" dirty="0"/>
          </a:p>
          <a:p>
            <a:r>
              <a:rPr lang="en-GB" dirty="0"/>
              <a:t>Linear Method </a:t>
            </a:r>
            <a:r>
              <a:rPr lang="en-GB" dirty="0" err="1"/>
              <a:t>Eigh</a:t>
            </a:r>
            <a:endParaRPr lang="en-GB" dirty="0"/>
          </a:p>
          <a:p>
            <a:pPr marL="457200" lvl="1" indent="0">
              <a:buNone/>
            </a:pPr>
            <a:endParaRPr lang="nl-NL" dirty="0"/>
          </a:p>
        </p:txBody>
      </p:sp>
      <p:pic>
        <p:nvPicPr>
          <p:cNvPr id="1026" name="Picture 2" descr="SciPy and NumPy - Full Stack Python">
            <a:extLst>
              <a:ext uri="{FF2B5EF4-FFF2-40B4-BE49-F238E27FC236}">
                <a16:creationId xmlns:a16="http://schemas.microsoft.com/office/drawing/2014/main" id="{EA6964E9-E484-4A41-A938-7C3F92C82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56" y="1983794"/>
            <a:ext cx="3979675" cy="158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dient Descent Optimization &amp;amp;amp; Challenges - PRIMO.ai">
            <a:extLst>
              <a:ext uri="{FF2B5EF4-FFF2-40B4-BE49-F238E27FC236}">
                <a16:creationId xmlns:a16="http://schemas.microsoft.com/office/drawing/2014/main" id="{D7E14F3F-A678-491A-AEC4-471D67680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2" y="3822341"/>
            <a:ext cx="4149756" cy="208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813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AB2426-6E8B-4F7E-B169-C91B14F6A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188"/>
            <a:ext cx="12191999" cy="11744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990651-BD0E-41B4-B7CA-52DD3C39A6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95786" y="245765"/>
                <a:ext cx="4412548" cy="1174453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Results: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4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nl-NL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990651-BD0E-41B4-B7CA-52DD3C39A6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95786" y="245765"/>
                <a:ext cx="4412548" cy="1174453"/>
              </a:xfrm>
              <a:blipFill>
                <a:blip r:embed="rId3"/>
                <a:stretch>
                  <a:fillRect l="-5525" b="-466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C0CB60E-EF16-4EE6-AB2D-F400BCAE6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664" y="1435795"/>
            <a:ext cx="10637380" cy="542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0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84D09-2DE7-40C3-A262-734939EB1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VQE’s</a:t>
            </a:r>
          </a:p>
          <a:p>
            <a:r>
              <a:rPr lang="en-GB" dirty="0"/>
              <a:t>LM algorithm</a:t>
            </a:r>
          </a:p>
          <a:p>
            <a:r>
              <a:rPr lang="en-GB" dirty="0"/>
              <a:t>H &amp; S Matrix</a:t>
            </a:r>
          </a:p>
          <a:p>
            <a:r>
              <a:rPr lang="en-GB" dirty="0"/>
              <a:t>Regularization</a:t>
            </a:r>
          </a:p>
          <a:p>
            <a:r>
              <a:rPr lang="en-GB" dirty="0"/>
              <a:t>Results</a:t>
            </a:r>
          </a:p>
          <a:p>
            <a:r>
              <a:rPr lang="en-GB" dirty="0"/>
              <a:t>Conclusion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F7F26D-ABFC-44AB-BB5D-931646E53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42256"/>
            <a:ext cx="12191999" cy="1174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0FC31A-DDF0-4740-B2EB-6B1E6261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42256"/>
            <a:ext cx="10515600" cy="1325563"/>
          </a:xfrm>
        </p:spPr>
        <p:txBody>
          <a:bodyPr/>
          <a:lstStyle/>
          <a:p>
            <a:r>
              <a:rPr lang="en-GB" dirty="0"/>
              <a:t>Content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16068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57615F-AC64-464D-BCC3-76B414C07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188"/>
            <a:ext cx="12191999" cy="11744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3B5878-EE49-4021-B074-F7576AF4280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636292" y="154632"/>
                <a:ext cx="2919414" cy="1325563"/>
              </a:xfrm>
            </p:spPr>
            <p:txBody>
              <a:bodyPr/>
              <a:lstStyle/>
              <a:p>
                <a:r>
                  <a:rPr lang="en-GB" dirty="0"/>
                  <a:t>Results: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4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3B5878-EE49-4021-B074-F7576AF428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36292" y="154632"/>
                <a:ext cx="2919414" cy="1325563"/>
              </a:xfrm>
              <a:blipFill>
                <a:blip r:embed="rId4"/>
                <a:stretch>
                  <a:fillRect l="-857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3F42DB12-2324-426B-85C8-C0C896933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969" y="1404640"/>
            <a:ext cx="10714059" cy="5504201"/>
          </a:xfrm>
          <a:prstGeom prst="rect">
            <a:avLst/>
          </a:prstGeom>
        </p:spPr>
      </p:pic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3A799D0-542D-44C3-B0F1-48CBC2BBF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00874"/>
              </p:ext>
            </p:extLst>
          </p:nvPr>
        </p:nvGraphicFramePr>
        <p:xfrm>
          <a:off x="1816575" y="1404640"/>
          <a:ext cx="5639434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19717">
                  <a:extLst>
                    <a:ext uri="{9D8B030D-6E8A-4147-A177-3AD203B41FA5}">
                      <a16:colId xmlns:a16="http://schemas.microsoft.com/office/drawing/2014/main" val="1400571895"/>
                    </a:ext>
                  </a:extLst>
                </a:gridCol>
                <a:gridCol w="2819717">
                  <a:extLst>
                    <a:ext uri="{9D8B030D-6E8A-4147-A177-3AD203B41FA5}">
                      <a16:colId xmlns:a16="http://schemas.microsoft.com/office/drawing/2014/main" val="1317389014"/>
                    </a:ext>
                  </a:extLst>
                </a:gridCol>
              </a:tblGrid>
              <a:tr h="32545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Optimizer</a:t>
                      </a:r>
                      <a:endParaRPr lang="nl-N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Percentage in pink</a:t>
                      </a:r>
                      <a:endParaRPr lang="nl-N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487048"/>
                  </a:ext>
                </a:extLst>
              </a:tr>
              <a:tr h="325457">
                <a:tc>
                  <a:txBody>
                    <a:bodyPr/>
                    <a:lstStyle/>
                    <a:p>
                      <a:pPr/>
                      <a:r>
                        <a:rPr lang="en-GB" sz="1800" dirty="0"/>
                        <a:t>BFGS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59</a:t>
                      </a:r>
                      <a:endParaRPr lang="nl-N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002556"/>
                  </a:ext>
                </a:extLst>
              </a:tr>
              <a:tr h="325457">
                <a:tc>
                  <a:txBody>
                    <a:bodyPr/>
                    <a:lstStyle/>
                    <a:p>
                      <a:pPr/>
                      <a:r>
                        <a:rPr lang="en-GB" sz="1800" dirty="0"/>
                        <a:t>Gradient Descent</a:t>
                      </a:r>
                      <a:endParaRPr lang="nl-N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56</a:t>
                      </a:r>
                      <a:endParaRPr lang="nl-N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022911"/>
                  </a:ext>
                </a:extLst>
              </a:tr>
              <a:tr h="322458">
                <a:tc>
                  <a:txBody>
                    <a:bodyPr/>
                    <a:lstStyle/>
                    <a:p>
                      <a:pPr/>
                      <a:r>
                        <a:rPr lang="en-GB" sz="1800" dirty="0"/>
                        <a:t>ADAM</a:t>
                      </a:r>
                      <a:endParaRPr lang="nl-N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62</a:t>
                      </a:r>
                      <a:endParaRPr lang="nl-N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94449"/>
                  </a:ext>
                </a:extLst>
              </a:tr>
              <a:tr h="325457">
                <a:tc>
                  <a:txBody>
                    <a:bodyPr/>
                    <a:lstStyle/>
                    <a:p>
                      <a:pPr/>
                      <a:r>
                        <a:rPr lang="en-GB" sz="1800" dirty="0"/>
                        <a:t>Linear Method </a:t>
                      </a:r>
                      <a:r>
                        <a:rPr lang="en-GB" sz="1800" dirty="0" err="1"/>
                        <a:t>Eig</a:t>
                      </a:r>
                      <a:endParaRPr lang="nl-N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91</a:t>
                      </a:r>
                      <a:endParaRPr lang="nl-N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419800"/>
                  </a:ext>
                </a:extLst>
              </a:tr>
              <a:tr h="325457">
                <a:tc>
                  <a:txBody>
                    <a:bodyPr/>
                    <a:lstStyle/>
                    <a:p>
                      <a:pPr/>
                      <a:r>
                        <a:rPr lang="en-GB" sz="1800" dirty="0"/>
                        <a:t>Linear Method </a:t>
                      </a:r>
                      <a:r>
                        <a:rPr lang="en-GB" sz="1800" dirty="0" err="1"/>
                        <a:t>Eigh</a:t>
                      </a:r>
                      <a:endParaRPr lang="nl-N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3</a:t>
                      </a:r>
                      <a:endParaRPr lang="nl-N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556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74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FB6E35-7245-441A-9C3C-6454DD5CC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188"/>
            <a:ext cx="12191999" cy="11744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67C9BD-58AF-47F9-B1C2-38D4DDE88F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643436" y="297656"/>
                <a:ext cx="2905125" cy="1039515"/>
              </a:xfrm>
            </p:spPr>
            <p:txBody>
              <a:bodyPr>
                <a:normAutofit fontScale="90000"/>
              </a:bodyPr>
              <a:lstStyle/>
              <a:p>
                <a:r>
                  <a:rPr lang="en-GB" dirty="0"/>
                  <a:t>Results: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𝐿𝑖𝐻</m:t>
                    </m:r>
                  </m:oMath>
                </a14:m>
                <a:endParaRPr lang="nl-NL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67C9BD-58AF-47F9-B1C2-38D4DDE88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43436" y="297656"/>
                <a:ext cx="2905125" cy="1039515"/>
              </a:xfrm>
              <a:blipFill>
                <a:blip r:embed="rId4"/>
                <a:stretch>
                  <a:fillRect l="-7563" b="-647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89714843-B447-4822-BF07-DB0ECC95A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91" y="1472108"/>
            <a:ext cx="10512128" cy="5356865"/>
          </a:xfrm>
          <a:prstGeom prst="rect">
            <a:avLst/>
          </a:prstGeom>
        </p:spPr>
      </p:pic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894FB9A-050F-418B-9957-0A3FA7F4C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52703"/>
              </p:ext>
            </p:extLst>
          </p:nvPr>
        </p:nvGraphicFramePr>
        <p:xfrm>
          <a:off x="1823719" y="1404639"/>
          <a:ext cx="5639434" cy="246612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19717">
                  <a:extLst>
                    <a:ext uri="{9D8B030D-6E8A-4147-A177-3AD203B41FA5}">
                      <a16:colId xmlns:a16="http://schemas.microsoft.com/office/drawing/2014/main" val="1400571895"/>
                    </a:ext>
                  </a:extLst>
                </a:gridCol>
                <a:gridCol w="2819717">
                  <a:extLst>
                    <a:ext uri="{9D8B030D-6E8A-4147-A177-3AD203B41FA5}">
                      <a16:colId xmlns:a16="http://schemas.microsoft.com/office/drawing/2014/main" val="1317389014"/>
                    </a:ext>
                  </a:extLst>
                </a:gridCol>
              </a:tblGrid>
              <a:tr h="32545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Optimizer</a:t>
                      </a:r>
                      <a:endParaRPr lang="nl-N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Percentage in pink</a:t>
                      </a:r>
                      <a:endParaRPr lang="nl-N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487048"/>
                  </a:ext>
                </a:extLst>
              </a:tr>
              <a:tr h="325457">
                <a:tc>
                  <a:txBody>
                    <a:bodyPr/>
                    <a:lstStyle/>
                    <a:p>
                      <a:pPr/>
                      <a:r>
                        <a:rPr lang="en-GB" sz="1800" dirty="0"/>
                        <a:t>BFGS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18</a:t>
                      </a:r>
                      <a:endParaRPr lang="nl-N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002556"/>
                  </a:ext>
                </a:extLst>
              </a:tr>
              <a:tr h="325457">
                <a:tc>
                  <a:txBody>
                    <a:bodyPr/>
                    <a:lstStyle/>
                    <a:p>
                      <a:pPr/>
                      <a:r>
                        <a:rPr lang="en-GB" sz="1800" dirty="0"/>
                        <a:t>Gradient Descent</a:t>
                      </a:r>
                      <a:endParaRPr lang="nl-N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18</a:t>
                      </a:r>
                      <a:endParaRPr lang="nl-N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022911"/>
                  </a:ext>
                </a:extLst>
              </a:tr>
              <a:tr h="216354">
                <a:tc>
                  <a:txBody>
                    <a:bodyPr/>
                    <a:lstStyle/>
                    <a:p>
                      <a:pPr/>
                      <a:r>
                        <a:rPr lang="en-GB" sz="1800" dirty="0"/>
                        <a:t>ADAM</a:t>
                      </a:r>
                      <a:endParaRPr lang="nl-N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9</a:t>
                      </a:r>
                      <a:endParaRPr lang="nl-N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94449"/>
                  </a:ext>
                </a:extLst>
              </a:tr>
              <a:tr h="637327">
                <a:tc>
                  <a:txBody>
                    <a:bodyPr/>
                    <a:lstStyle/>
                    <a:p>
                      <a:pPr algn="l"/>
                      <a:r>
                        <a:rPr lang="en-GB" sz="1800" dirty="0"/>
                        <a:t>Linear Method </a:t>
                      </a:r>
                      <a:r>
                        <a:rPr lang="en-GB" sz="1800" dirty="0" err="1"/>
                        <a:t>Eig</a:t>
                      </a:r>
                      <a:endParaRPr lang="nl-NL" sz="18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73</a:t>
                      </a:r>
                      <a:endParaRPr lang="nl-NL" sz="18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39419800"/>
                  </a:ext>
                </a:extLst>
              </a:tr>
              <a:tr h="325457">
                <a:tc>
                  <a:txBody>
                    <a:bodyPr/>
                    <a:lstStyle/>
                    <a:p>
                      <a:pPr/>
                      <a:r>
                        <a:rPr lang="en-GB" sz="1800" dirty="0"/>
                        <a:t>Linear Method </a:t>
                      </a:r>
                      <a:r>
                        <a:rPr lang="en-GB" sz="1800" dirty="0" err="1"/>
                        <a:t>Eigh</a:t>
                      </a:r>
                      <a:endParaRPr lang="nl-N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  <a:endParaRPr lang="nl-N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556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770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D4A0DD-A292-4C94-A1E2-6AD671CC9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188"/>
            <a:ext cx="12191999" cy="11744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6D6AA3F-11DA-450A-9DE0-23861CB9214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98064" y="230188"/>
                <a:ext cx="3395870" cy="1325563"/>
              </a:xfrm>
            </p:spPr>
            <p:txBody>
              <a:bodyPr/>
              <a:lstStyle/>
              <a:p>
                <a:r>
                  <a:rPr lang="en-GB" dirty="0"/>
                  <a:t>Result: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4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𝐵𝑒</m:t>
                        </m:r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nl-NL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6D6AA3F-11DA-450A-9DE0-23861CB921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98064" y="230188"/>
                <a:ext cx="3395870" cy="1325563"/>
              </a:xfrm>
              <a:blipFill>
                <a:blip r:embed="rId3"/>
                <a:stretch>
                  <a:fillRect l="-716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15102100-BC44-49BE-83D2-F9777D7E4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79" y="1555751"/>
            <a:ext cx="10220446" cy="5265696"/>
          </a:xfrm>
          <a:prstGeom prst="rect">
            <a:avLst/>
          </a:prstGeom>
        </p:spPr>
      </p:pic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0B97B79B-51C0-4E4C-A616-63FD6DF9F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672379"/>
              </p:ext>
            </p:extLst>
          </p:nvPr>
        </p:nvGraphicFramePr>
        <p:xfrm>
          <a:off x="1728818" y="1404640"/>
          <a:ext cx="5639434" cy="1828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19717">
                  <a:extLst>
                    <a:ext uri="{9D8B030D-6E8A-4147-A177-3AD203B41FA5}">
                      <a16:colId xmlns:a16="http://schemas.microsoft.com/office/drawing/2014/main" val="1400571895"/>
                    </a:ext>
                  </a:extLst>
                </a:gridCol>
                <a:gridCol w="2819717">
                  <a:extLst>
                    <a:ext uri="{9D8B030D-6E8A-4147-A177-3AD203B41FA5}">
                      <a16:colId xmlns:a16="http://schemas.microsoft.com/office/drawing/2014/main" val="1317389014"/>
                    </a:ext>
                  </a:extLst>
                </a:gridCol>
              </a:tblGrid>
              <a:tr h="32545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Optimizer</a:t>
                      </a:r>
                      <a:endParaRPr lang="nl-N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Percentage in pink</a:t>
                      </a:r>
                      <a:endParaRPr lang="nl-N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487048"/>
                  </a:ext>
                </a:extLst>
              </a:tr>
              <a:tr h="325457">
                <a:tc>
                  <a:txBody>
                    <a:bodyPr/>
                    <a:lstStyle/>
                    <a:p>
                      <a:pPr/>
                      <a:r>
                        <a:rPr lang="en-GB" sz="1800" dirty="0"/>
                        <a:t>BFGS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22</a:t>
                      </a:r>
                      <a:endParaRPr lang="nl-N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002556"/>
                  </a:ext>
                </a:extLst>
              </a:tr>
              <a:tr h="325457">
                <a:tc>
                  <a:txBody>
                    <a:bodyPr/>
                    <a:lstStyle/>
                    <a:p>
                      <a:pPr/>
                      <a:r>
                        <a:rPr lang="en-GB" sz="1800" dirty="0"/>
                        <a:t>Gradient Descent</a:t>
                      </a:r>
                      <a:endParaRPr lang="nl-N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18</a:t>
                      </a:r>
                      <a:endParaRPr lang="nl-N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022911"/>
                  </a:ext>
                </a:extLst>
              </a:tr>
              <a:tr h="322458">
                <a:tc>
                  <a:txBody>
                    <a:bodyPr/>
                    <a:lstStyle/>
                    <a:p>
                      <a:pPr/>
                      <a:r>
                        <a:rPr lang="en-GB" sz="1800" dirty="0"/>
                        <a:t>ADAM</a:t>
                      </a:r>
                      <a:endParaRPr lang="nl-N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41</a:t>
                      </a:r>
                      <a:endParaRPr lang="nl-N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94449"/>
                  </a:ext>
                </a:extLst>
              </a:tr>
              <a:tr h="325457">
                <a:tc>
                  <a:txBody>
                    <a:bodyPr/>
                    <a:lstStyle/>
                    <a:p>
                      <a:pPr/>
                      <a:r>
                        <a:rPr lang="en-GB" sz="1800" dirty="0"/>
                        <a:t>Linear Method </a:t>
                      </a:r>
                      <a:r>
                        <a:rPr lang="en-GB" sz="1800" dirty="0" err="1"/>
                        <a:t>Eig</a:t>
                      </a:r>
                      <a:endParaRPr lang="nl-N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68</a:t>
                      </a:r>
                      <a:endParaRPr lang="nl-NL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419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09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AB2426-6E8B-4F7E-B169-C91B14F6A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188"/>
            <a:ext cx="12191999" cy="1174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990651-BD0E-41B4-B7CA-52DD3C39A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5786" y="245765"/>
            <a:ext cx="3400425" cy="1174453"/>
          </a:xfrm>
        </p:spPr>
        <p:txBody>
          <a:bodyPr/>
          <a:lstStyle/>
          <a:p>
            <a:r>
              <a:rPr lang="en-GB" dirty="0"/>
              <a:t>Results: Cost</a:t>
            </a:r>
            <a:endParaRPr lang="nl-NL" dirty="0"/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C291094B-C814-45F5-9851-2780271ECB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1" t="10095" r="9526" b="3676"/>
          <a:stretch/>
        </p:blipFill>
        <p:spPr>
          <a:xfrm>
            <a:off x="817942" y="1420217"/>
            <a:ext cx="10556111" cy="538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37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BD0B3-4255-4D46-B972-B075E0A41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394" y="1982990"/>
            <a:ext cx="3450043" cy="2480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Eigh</a:t>
            </a:r>
            <a:r>
              <a:rPr lang="en-GB" dirty="0"/>
              <a:t>:</a:t>
            </a:r>
          </a:p>
          <a:p>
            <a:r>
              <a:rPr lang="en-GB" dirty="0"/>
              <a:t>Less effective </a:t>
            </a:r>
          </a:p>
          <a:p>
            <a:r>
              <a:rPr lang="en-GB" dirty="0"/>
              <a:t>More costly</a:t>
            </a:r>
          </a:p>
          <a:p>
            <a:r>
              <a:rPr lang="en-GB" dirty="0"/>
              <a:t>Correct </a:t>
            </a:r>
            <a:r>
              <a:rPr lang="en-GB" dirty="0" err="1"/>
              <a:t>Eigensolver</a:t>
            </a:r>
            <a:endParaRPr lang="en-GB" dirty="0"/>
          </a:p>
          <a:p>
            <a:pPr marL="457200" lvl="1" indent="0">
              <a:buNone/>
            </a:pP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AF1891-8E15-485D-B7C5-3EFAB9B99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188"/>
            <a:ext cx="12191999" cy="1174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D7616C-AEA5-4BA9-B48D-D81BC349A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449" y="154632"/>
            <a:ext cx="2705100" cy="1325563"/>
          </a:xfrm>
        </p:spPr>
        <p:txBody>
          <a:bodyPr/>
          <a:lstStyle/>
          <a:p>
            <a:r>
              <a:rPr lang="en-GB" dirty="0"/>
              <a:t>Conclusion</a:t>
            </a:r>
            <a:endParaRPr lang="nl-N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0B26C9-24B8-4291-984C-F639917218FB}"/>
              </a:ext>
            </a:extLst>
          </p:cNvPr>
          <p:cNvSpPr txBox="1">
            <a:spLocks/>
          </p:cNvSpPr>
          <p:nvPr/>
        </p:nvSpPr>
        <p:spPr>
          <a:xfrm>
            <a:off x="6825208" y="1982990"/>
            <a:ext cx="2679780" cy="219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Eig</a:t>
            </a:r>
            <a:endParaRPr lang="en-GB" dirty="0"/>
          </a:p>
          <a:p>
            <a:r>
              <a:rPr lang="en-GB" dirty="0"/>
              <a:t>More effective </a:t>
            </a:r>
          </a:p>
          <a:p>
            <a:r>
              <a:rPr lang="en-GB" dirty="0"/>
              <a:t>More costly</a:t>
            </a:r>
          </a:p>
          <a:p>
            <a:r>
              <a:rPr lang="en-GB" dirty="0"/>
              <a:t>Randomness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nl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CCC773-AC01-4ADF-9A16-B56FFC81D9B2}"/>
              </a:ext>
            </a:extLst>
          </p:cNvPr>
          <p:cNvCxnSpPr/>
          <p:nvPr/>
        </p:nvCxnSpPr>
        <p:spPr>
          <a:xfrm>
            <a:off x="5960962" y="1982990"/>
            <a:ext cx="0" cy="20912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E6A6519-EFE9-4082-8810-4480262202DB}"/>
              </a:ext>
            </a:extLst>
          </p:cNvPr>
          <p:cNvSpPr txBox="1">
            <a:spLocks/>
          </p:cNvSpPr>
          <p:nvPr/>
        </p:nvSpPr>
        <p:spPr>
          <a:xfrm>
            <a:off x="5180762" y="4577084"/>
            <a:ext cx="2984336" cy="1784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Overall:</a:t>
            </a:r>
          </a:p>
          <a:p>
            <a:r>
              <a:rPr lang="en-GB" dirty="0"/>
              <a:t>Further Research </a:t>
            </a:r>
          </a:p>
          <a:p>
            <a:r>
              <a:rPr lang="en-GB" dirty="0"/>
              <a:t>Good time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317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9C7E313-FAE9-4AF0-8FAA-E021C44AE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52" y="1854928"/>
            <a:ext cx="2232531" cy="221522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BB8CBA-3AC3-472F-BBC9-2332F490F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97330"/>
            <a:ext cx="12191999" cy="1174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14F3CF-8690-448F-A760-A57B1E93F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975" y="221774"/>
            <a:ext cx="4410075" cy="1325563"/>
          </a:xfrm>
        </p:spPr>
        <p:txBody>
          <a:bodyPr>
            <a:normAutofit/>
          </a:bodyPr>
          <a:lstStyle/>
          <a:p>
            <a:r>
              <a:rPr lang="en-GB" dirty="0"/>
              <a:t>Introduction: VQE</a:t>
            </a:r>
            <a:endParaRPr lang="nl-NL" dirty="0"/>
          </a:p>
        </p:txBody>
      </p:sp>
      <p:pic>
        <p:nvPicPr>
          <p:cNvPr id="9" name="Picture 8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8E7110A-AB78-4FEF-835F-CC21222489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529" y="4528996"/>
            <a:ext cx="4486275" cy="18877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4049AB-FDF5-4894-A33D-EAB489096D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050" y="2470807"/>
            <a:ext cx="3495675" cy="18687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D767EB-9EDF-4396-A28B-B1A782176504}"/>
                  </a:ext>
                </a:extLst>
              </p:cNvPr>
              <p:cNvSpPr txBox="1"/>
              <p:nvPr/>
            </p:nvSpPr>
            <p:spPr>
              <a:xfrm>
                <a:off x="4108351" y="2368943"/>
                <a:ext cx="2368880" cy="709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60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36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nl-NL" sz="3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D767EB-9EDF-4396-A28B-B1A782176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351" y="2368943"/>
                <a:ext cx="2368880" cy="7094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55584D-F546-4E6F-8E43-E24DC6993929}"/>
                  </a:ext>
                </a:extLst>
              </p:cNvPr>
              <p:cNvSpPr txBox="1"/>
              <p:nvPr/>
            </p:nvSpPr>
            <p:spPr>
              <a:xfrm>
                <a:off x="615648" y="5149697"/>
                <a:ext cx="11097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nl-NL" sz="36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55584D-F546-4E6F-8E43-E24DC6993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48" y="5149697"/>
                <a:ext cx="1109709" cy="646331"/>
              </a:xfrm>
              <a:prstGeom prst="rect">
                <a:avLst/>
              </a:prstGeom>
              <a:blipFill>
                <a:blip r:embed="rId8"/>
                <a:stretch>
                  <a:fillRect r="-329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860B42-8C44-4DF2-B8A4-574A9C85DD7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506418" y="4070153"/>
            <a:ext cx="0" cy="8828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93F7EF-04F0-4F64-87D3-53AC1A859B34}"/>
              </a:ext>
            </a:extLst>
          </p:cNvPr>
          <p:cNvCxnSpPr/>
          <p:nvPr/>
        </p:nvCxnSpPr>
        <p:spPr>
          <a:xfrm>
            <a:off x="2752725" y="2723688"/>
            <a:ext cx="12382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6E9EBC-75FB-4039-8357-0BDC58A0423A}"/>
              </a:ext>
            </a:extLst>
          </p:cNvPr>
          <p:cNvCxnSpPr>
            <a:cxnSpLocks/>
          </p:cNvCxnSpPr>
          <p:nvPr/>
        </p:nvCxnSpPr>
        <p:spPr>
          <a:xfrm>
            <a:off x="6562725" y="2723688"/>
            <a:ext cx="1400174" cy="2742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0262B9-19E7-4572-9155-50D1FA1CC103}"/>
              </a:ext>
            </a:extLst>
          </p:cNvPr>
          <p:cNvCxnSpPr/>
          <p:nvPr/>
        </p:nvCxnSpPr>
        <p:spPr>
          <a:xfrm flipV="1">
            <a:off x="7753350" y="4511576"/>
            <a:ext cx="781050" cy="6381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3A9037-FF23-4961-8947-AB3339696E08}"/>
              </a:ext>
            </a:extLst>
          </p:cNvPr>
          <p:cNvCxnSpPr>
            <a:cxnSpLocks/>
          </p:cNvCxnSpPr>
          <p:nvPr/>
        </p:nvCxnSpPr>
        <p:spPr>
          <a:xfrm>
            <a:off x="2403608" y="5449799"/>
            <a:ext cx="6191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40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0FEDC-FC0C-4548-9C09-26AF0C702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205" y="2230734"/>
            <a:ext cx="962025" cy="50294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Goal: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01991-58CB-41A2-B197-0BBACAD58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97330"/>
            <a:ext cx="12191999" cy="1174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3E4450-A161-438D-929A-F404404C4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317" y="221774"/>
            <a:ext cx="4781365" cy="1325563"/>
          </a:xfrm>
        </p:spPr>
        <p:txBody>
          <a:bodyPr/>
          <a:lstStyle/>
          <a:p>
            <a:r>
              <a:rPr lang="en-GB" dirty="0"/>
              <a:t>Introduction: VQE</a:t>
            </a:r>
            <a:endParaRPr lang="nl-NL" dirty="0"/>
          </a:p>
        </p:txBody>
      </p:sp>
      <p:pic>
        <p:nvPicPr>
          <p:cNvPr id="6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00ECCF49-0F6A-4D3F-983B-92A5BE567B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54" y="2101205"/>
            <a:ext cx="6318225" cy="370215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79CEAC-47B6-40DC-95E9-583B2716FC33}"/>
              </a:ext>
            </a:extLst>
          </p:cNvPr>
          <p:cNvCxnSpPr>
            <a:cxnSpLocks/>
          </p:cNvCxnSpPr>
          <p:nvPr/>
        </p:nvCxnSpPr>
        <p:spPr>
          <a:xfrm>
            <a:off x="6732189" y="1961424"/>
            <a:ext cx="0" cy="39817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63D8761-93A3-443A-86DE-D5CFD0D059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600" y="2634605"/>
            <a:ext cx="4986277" cy="290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1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C0BE78-C2E0-4385-9DBF-7C973357C7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9119" y="2243507"/>
                <a:ext cx="5769423" cy="61573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nl-NL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𝑙𝑖𝑛</m:t>
                            </m:r>
                          </m:sub>
                        </m:sSub>
                      </m:e>
                    </m:d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"/>
                        <m:endChr m:val="⟩"/>
                        <m:ctrlPr>
                          <a:rPr lang="nl-NL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GB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l-G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l-G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𝜗</m:t>
                            </m:r>
                          </m:e>
                          <m:sub>
                            <m:r>
                              <a:rPr lang="en-GB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 |</m:t>
                    </m:r>
                    <m:d>
                      <m:dPr>
                        <m:begChr m:val=""/>
                        <m:endChr m:val="⟩"/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nl-NL" sz="3200" dirty="0"/>
                  <a:t>  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C0BE78-C2E0-4385-9DBF-7C973357C7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9119" y="2243507"/>
                <a:ext cx="5769423" cy="61573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A665243-9B06-48C2-96C5-0034AAEA1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97330"/>
            <a:ext cx="12191999" cy="1174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109F63-9219-4B63-8C84-BECBA89B7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175" y="221774"/>
            <a:ext cx="3590925" cy="1325563"/>
          </a:xfrm>
        </p:spPr>
        <p:txBody>
          <a:bodyPr/>
          <a:lstStyle/>
          <a:p>
            <a:r>
              <a:rPr lang="en-GB" dirty="0"/>
              <a:t>Linear Method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E1A7B5-4A3F-4C19-96E0-81A229BCA3FD}"/>
                  </a:ext>
                </a:extLst>
              </p:cNvPr>
              <p:cNvSpPr txBox="1"/>
              <p:nvPr/>
            </p:nvSpPr>
            <p:spPr>
              <a:xfrm>
                <a:off x="959527" y="3611100"/>
                <a:ext cx="5136473" cy="1191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  <m:t>𝑙𝑖𝑛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GB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e>
                              <m:sSub>
                                <m:sSubPr>
                                  <m:ctrlP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  <m:t>𝑙𝑖𝑛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  <m:t>𝑙𝑖𝑛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  <m:t>𝑙𝑖𝑛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E1A7B5-4A3F-4C19-96E0-81A229BCA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527" y="3611100"/>
                <a:ext cx="5136473" cy="11917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278E69-081B-4EA8-B208-CE01680213AE}"/>
                  </a:ext>
                </a:extLst>
              </p:cNvPr>
              <p:cNvSpPr txBox="1"/>
              <p:nvPr/>
            </p:nvSpPr>
            <p:spPr>
              <a:xfrm>
                <a:off x="1573568" y="5554695"/>
                <a:ext cx="4190260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acc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</m:acc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278E69-081B-4EA8-B208-CE0168021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568" y="5554695"/>
                <a:ext cx="4190260" cy="5971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208C88-9F20-4A29-80D0-B4569521A1B0}"/>
                  </a:ext>
                </a:extLst>
              </p:cNvPr>
              <p:cNvSpPr txBox="1"/>
              <p:nvPr/>
            </p:nvSpPr>
            <p:spPr>
              <a:xfrm>
                <a:off x="7105052" y="1898398"/>
                <a:ext cx="3773010" cy="1128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208C88-9F20-4A29-80D0-B4569521A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052" y="1898398"/>
                <a:ext cx="3773010" cy="11285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D72DC0-BFF8-47C7-8C10-9801DBEEEF79}"/>
              </a:ext>
            </a:extLst>
          </p:cNvPr>
          <p:cNvCxnSpPr/>
          <p:nvPr/>
        </p:nvCxnSpPr>
        <p:spPr>
          <a:xfrm>
            <a:off x="3721359" y="3056138"/>
            <a:ext cx="0" cy="3728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0A0027-F6BF-4232-9AAF-365086C4EDA1}"/>
              </a:ext>
            </a:extLst>
          </p:cNvPr>
          <p:cNvCxnSpPr/>
          <p:nvPr/>
        </p:nvCxnSpPr>
        <p:spPr>
          <a:xfrm>
            <a:off x="3747947" y="5035118"/>
            <a:ext cx="0" cy="3728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 descr="Shape, circle, polygon&#10;&#10;Description automatically generated">
            <a:extLst>
              <a:ext uri="{FF2B5EF4-FFF2-40B4-BE49-F238E27FC236}">
                <a16:creationId xmlns:a16="http://schemas.microsoft.com/office/drawing/2014/main" id="{A961A047-DD0E-46F5-AC7C-0FC5D2E366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173" y="3194714"/>
            <a:ext cx="4449889" cy="29968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433DC3-9317-473C-93CF-6C6D2F0D27C0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6758542" y="2551374"/>
            <a:ext cx="6042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0E28EA0-4833-4F5F-ADB3-22DC623397C0}"/>
              </a:ext>
            </a:extLst>
          </p:cNvPr>
          <p:cNvSpPr txBox="1"/>
          <p:nvPr/>
        </p:nvSpPr>
        <p:spPr>
          <a:xfrm>
            <a:off x="0" y="6457890"/>
            <a:ext cx="4919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*</a:t>
            </a:r>
            <a:r>
              <a:rPr lang="en-GB" sz="2000" dirty="0" err="1"/>
              <a:t>J.Thorben</a:t>
            </a:r>
            <a:r>
              <a:rPr lang="en-GB" sz="2000" dirty="0"/>
              <a:t> Frank, 2021, arXiv:2104.11011v1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95844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45A7F0-2CE7-42F1-BE31-472C9BAB29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8011" y="2987470"/>
                <a:ext cx="3384888" cy="201953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nl-NL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f>
                                  <m:fPr>
                                    <m:ctrlPr>
                                      <a:rPr lang="nl-NL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nl-NL" sz="3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NL" sz="3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en-GB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GB" sz="32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  <m:r>
                                      <a:rPr lang="nl-NL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num>
                                  <m:den>
                                    <m: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NL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nl-NL" sz="3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NL" sz="3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en-GB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num>
                                  <m:den>
                                    <m: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nl-NL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nl-NL" sz="3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NL" sz="3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GB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nl-NL" sz="3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32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</m:acc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nl-NL" sz="3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NL" sz="3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GB" sz="32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45A7F0-2CE7-42F1-BE31-472C9BAB2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011" y="2987470"/>
                <a:ext cx="3384888" cy="2019537"/>
              </a:xfrm>
              <a:blipFill>
                <a:blip r:embed="rId3"/>
                <a:stretch>
                  <a:fillRect t="-2115" r="-90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CC0A22B-6834-41D1-B960-DE6B8714F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0188"/>
            <a:ext cx="12191999" cy="1174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0D4FD8-C0DD-46E1-8717-251AC884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899" y="230188"/>
            <a:ext cx="3886200" cy="1325563"/>
          </a:xfrm>
        </p:spPr>
        <p:txBody>
          <a:bodyPr/>
          <a:lstStyle/>
          <a:p>
            <a:r>
              <a:rPr lang="en-GB" dirty="0"/>
              <a:t>Linear Method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31DDC8-9869-4ED2-A6ED-66C60B68D0CE}"/>
                  </a:ext>
                </a:extLst>
              </p:cNvPr>
              <p:cNvSpPr txBox="1"/>
              <p:nvPr/>
            </p:nvSpPr>
            <p:spPr>
              <a:xfrm>
                <a:off x="3497618" y="1555751"/>
                <a:ext cx="4190260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acc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</m:acc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31DDC8-9869-4ED2-A6ED-66C60B68D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618" y="1555751"/>
                <a:ext cx="4190260" cy="5971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3C7CDA-3335-4F71-8B77-8488D2BECCFC}"/>
                  </a:ext>
                </a:extLst>
              </p:cNvPr>
              <p:cNvSpPr txBox="1"/>
              <p:nvPr/>
            </p:nvSpPr>
            <p:spPr>
              <a:xfrm>
                <a:off x="6024976" y="2829573"/>
                <a:ext cx="2831976" cy="1198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nl-NL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nl-NL" sz="3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NL" sz="3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GB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nl-NL" sz="3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NL" sz="3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GB" sz="32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3C7CDA-3335-4F71-8B77-8488D2BEC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976" y="2829573"/>
                <a:ext cx="2831976" cy="1198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B3E635-EA70-4EB1-8276-6EAAB4C531FE}"/>
                  </a:ext>
                </a:extLst>
              </p:cNvPr>
              <p:cNvSpPr txBox="1"/>
              <p:nvPr/>
            </p:nvSpPr>
            <p:spPr>
              <a:xfrm>
                <a:off x="4643021" y="2987470"/>
                <a:ext cx="1124505" cy="1198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nl-NL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l-GR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B3E635-EA70-4EB1-8276-6EAAB4C53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021" y="2987470"/>
                <a:ext cx="1124505" cy="11988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6554FE65-1979-479D-807C-A93AD17D5914}"/>
              </a:ext>
            </a:extLst>
          </p:cNvPr>
          <p:cNvCxnSpPr>
            <a:cxnSpLocks/>
            <a:endCxn id="3" idx="0"/>
          </p:cNvCxnSpPr>
          <p:nvPr/>
        </p:nvCxnSpPr>
        <p:spPr>
          <a:xfrm rot="10800000" flipV="1">
            <a:off x="2460455" y="1899816"/>
            <a:ext cx="1925116" cy="1087653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F240DE06-1F76-4661-A22D-8DBB88D066F8}"/>
              </a:ext>
            </a:extLst>
          </p:cNvPr>
          <p:cNvCxnSpPr>
            <a:cxnSpLocks/>
            <a:endCxn id="7" idx="0"/>
          </p:cNvCxnSpPr>
          <p:nvPr/>
        </p:nvCxnSpPr>
        <p:spPr>
          <a:xfrm rot="16200000" flipH="1">
            <a:off x="4688858" y="2471054"/>
            <a:ext cx="834566" cy="198266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763CCC5-4403-409C-97C8-35D7349D02A5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242437" y="2152902"/>
            <a:ext cx="1198527" cy="676671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574FC8D-C0D3-459C-B015-210AD6A8CFB4}"/>
                  </a:ext>
                </a:extLst>
              </p:cNvPr>
              <p:cNvSpPr txBox="1"/>
              <p:nvPr/>
            </p:nvSpPr>
            <p:spPr>
              <a:xfrm>
                <a:off x="5007008" y="4599043"/>
                <a:ext cx="6773660" cy="1406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nl-NL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nl-NL" sz="2800" dirty="0"/>
                  <a:t> </a:t>
                </a:r>
                <a:r>
                  <a:rPr lang="nl-NL" sz="2800" dirty="0" err="1"/>
                  <a:t>and</a:t>
                </a:r>
                <a:r>
                  <a:rPr lang="nl-NL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nl-NL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nl-NL" sz="2800" dirty="0"/>
                  <a:t>  are both </a:t>
                </a:r>
                <a:r>
                  <a:rPr lang="nl-NL" sz="2800" dirty="0" err="1"/>
                  <a:t>Hermitian</a:t>
                </a:r>
                <a:endParaRPr lang="nl-NL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nl-NL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nl-NL" sz="2800" dirty="0"/>
                  <a:t> is </a:t>
                </a:r>
                <a:r>
                  <a:rPr lang="nl-NL" sz="2800" dirty="0" err="1"/>
                  <a:t>positive</a:t>
                </a:r>
                <a:r>
                  <a:rPr lang="nl-NL" sz="2800" dirty="0"/>
                  <a:t> </a:t>
                </a:r>
                <a:r>
                  <a:rPr lang="nl-NL" sz="2800" dirty="0" err="1"/>
                  <a:t>definite</a:t>
                </a:r>
                <a:endParaRPr lang="nl-NL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nl-NL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nl-NL" sz="2800" dirty="0"/>
                  <a:t> </a:t>
                </a:r>
                <a:r>
                  <a:rPr lang="nl-NL" sz="2800" dirty="0" err="1"/>
                  <a:t>and</a:t>
                </a:r>
                <a:r>
                  <a:rPr lang="nl-NL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nl-NL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nl-NL" sz="2800" dirty="0"/>
                  <a:t> </a:t>
                </a:r>
                <a:r>
                  <a:rPr lang="nl-NL" sz="2800" dirty="0" err="1"/>
                  <a:t>can</a:t>
                </a:r>
                <a:r>
                  <a:rPr lang="nl-NL" sz="2800" dirty="0"/>
                  <a:t> </a:t>
                </a:r>
                <a:r>
                  <a:rPr lang="nl-NL" sz="2800" dirty="0" err="1"/>
                  <a:t>be</a:t>
                </a:r>
                <a:r>
                  <a:rPr lang="nl-NL" sz="2800" dirty="0"/>
                  <a:t> </a:t>
                </a:r>
                <a:r>
                  <a:rPr lang="nl-NL" sz="2800" dirty="0" err="1"/>
                  <a:t>ill-conditioned</a:t>
                </a:r>
                <a:endParaRPr lang="nl-NL" sz="28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574FC8D-C0D3-459C-B015-210AD6A8C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008" y="4599043"/>
                <a:ext cx="6773660" cy="1406411"/>
              </a:xfrm>
              <a:prstGeom prst="rect">
                <a:avLst/>
              </a:prstGeom>
              <a:blipFill>
                <a:blip r:embed="rId8"/>
                <a:stretch>
                  <a:fillRect t="-3030" b="-1212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75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4B6831-E5A1-46F0-A7E4-427BD0EC09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870142" cy="11744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nl-N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nl-N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nl-N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4B6831-E5A1-46F0-A7E4-427BD0EC0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870142" cy="117445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808E70C-3671-42F5-9518-938796986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30188"/>
            <a:ext cx="12191999" cy="1174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6622E9-758A-4546-B291-B95A88BB6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1950" y="154632"/>
            <a:ext cx="3848100" cy="1325563"/>
          </a:xfrm>
        </p:spPr>
        <p:txBody>
          <a:bodyPr/>
          <a:lstStyle/>
          <a:p>
            <a:r>
              <a:rPr lang="en-GB" dirty="0"/>
              <a:t>H and S Matrix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24F272-32F5-4DFF-98F7-21414FCA68B6}"/>
                  </a:ext>
                </a:extLst>
              </p:cNvPr>
              <p:cNvSpPr txBox="1"/>
              <p:nvPr/>
            </p:nvSpPr>
            <p:spPr>
              <a:xfrm>
                <a:off x="1175366" y="3130547"/>
                <a:ext cx="10392238" cy="1143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l-NL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num>
                        <m:den>
                          <m:r>
                            <a:rPr lang="nl-NL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nl-NL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𝜗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𝜗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… </m:t>
                          </m:r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24F272-32F5-4DFF-98F7-21414FCA6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366" y="3130547"/>
                <a:ext cx="10392238" cy="11431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297252-6A33-4904-9A5C-DB522B909F1D}"/>
                  </a:ext>
                </a:extLst>
              </p:cNvPr>
              <p:cNvSpPr txBox="1"/>
              <p:nvPr/>
            </p:nvSpPr>
            <p:spPr>
              <a:xfrm>
                <a:off x="111433" y="5054664"/>
                <a:ext cx="11532094" cy="1183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nl-NL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nl-NL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Sup>
                            <m:sSub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Sup>
                            <m:sSub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… </m:t>
                          </m:r>
                          <m:sSubSup>
                            <m:sSub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… </m:t>
                          </m:r>
                          <m:sSubSup>
                            <m:sSub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… </m:t>
                          </m:r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297252-6A33-4904-9A5C-DB522B909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3" y="5054664"/>
                <a:ext cx="11532094" cy="11839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B0645A-B319-40CC-BAF1-3C7107279969}"/>
                  </a:ext>
                </a:extLst>
              </p:cNvPr>
              <p:cNvSpPr txBox="1"/>
              <p:nvPr/>
            </p:nvSpPr>
            <p:spPr>
              <a:xfrm>
                <a:off x="5965793" y="4273745"/>
                <a:ext cx="3515557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B0645A-B319-40CC-BAF1-3C7107279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793" y="4273745"/>
                <a:ext cx="3515557" cy="5421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5F57DE5-5963-4745-9D5B-25E478DB2EB1}"/>
              </a:ext>
            </a:extLst>
          </p:cNvPr>
          <p:cNvSpPr/>
          <p:nvPr/>
        </p:nvSpPr>
        <p:spPr>
          <a:xfrm>
            <a:off x="3826276" y="3923930"/>
            <a:ext cx="3613211" cy="417251"/>
          </a:xfrm>
          <a:custGeom>
            <a:avLst/>
            <a:gdLst>
              <a:gd name="connsiteX0" fmla="*/ 0 w 3613211"/>
              <a:gd name="connsiteY0" fmla="*/ 0 h 417251"/>
              <a:gd name="connsiteX1" fmla="*/ 53266 w 3613211"/>
              <a:gd name="connsiteY1" fmla="*/ 142043 h 417251"/>
              <a:gd name="connsiteX2" fmla="*/ 97654 w 3613211"/>
              <a:gd name="connsiteY2" fmla="*/ 168676 h 417251"/>
              <a:gd name="connsiteX3" fmla="*/ 133165 w 3613211"/>
              <a:gd name="connsiteY3" fmla="*/ 195309 h 417251"/>
              <a:gd name="connsiteX4" fmla="*/ 159798 w 3613211"/>
              <a:gd name="connsiteY4" fmla="*/ 230820 h 417251"/>
              <a:gd name="connsiteX5" fmla="*/ 186431 w 3613211"/>
              <a:gd name="connsiteY5" fmla="*/ 248575 h 417251"/>
              <a:gd name="connsiteX6" fmla="*/ 532660 w 3613211"/>
              <a:gd name="connsiteY6" fmla="*/ 292963 h 417251"/>
              <a:gd name="connsiteX7" fmla="*/ 701336 w 3613211"/>
              <a:gd name="connsiteY7" fmla="*/ 328474 h 417251"/>
              <a:gd name="connsiteX8" fmla="*/ 861134 w 3613211"/>
              <a:gd name="connsiteY8" fmla="*/ 337352 h 417251"/>
              <a:gd name="connsiteX9" fmla="*/ 1012054 w 3613211"/>
              <a:gd name="connsiteY9" fmla="*/ 355107 h 417251"/>
              <a:gd name="connsiteX10" fmla="*/ 1198485 w 3613211"/>
              <a:gd name="connsiteY10" fmla="*/ 346229 h 417251"/>
              <a:gd name="connsiteX11" fmla="*/ 1660124 w 3613211"/>
              <a:gd name="connsiteY11" fmla="*/ 319596 h 417251"/>
              <a:gd name="connsiteX12" fmla="*/ 2157274 w 3613211"/>
              <a:gd name="connsiteY12" fmla="*/ 248575 h 417251"/>
              <a:gd name="connsiteX13" fmla="*/ 2592279 w 3613211"/>
              <a:gd name="connsiteY13" fmla="*/ 230820 h 417251"/>
              <a:gd name="connsiteX14" fmla="*/ 3053918 w 3613211"/>
              <a:gd name="connsiteY14" fmla="*/ 248575 h 417251"/>
              <a:gd name="connsiteX15" fmla="*/ 3160450 w 3613211"/>
              <a:gd name="connsiteY15" fmla="*/ 257453 h 417251"/>
              <a:gd name="connsiteX16" fmla="*/ 3435658 w 3613211"/>
              <a:gd name="connsiteY16" fmla="*/ 266330 h 417251"/>
              <a:gd name="connsiteX17" fmla="*/ 3506679 w 3613211"/>
              <a:gd name="connsiteY17" fmla="*/ 275208 h 417251"/>
              <a:gd name="connsiteX18" fmla="*/ 3604334 w 3613211"/>
              <a:gd name="connsiteY18" fmla="*/ 390618 h 417251"/>
              <a:gd name="connsiteX19" fmla="*/ 3613211 w 3613211"/>
              <a:gd name="connsiteY19" fmla="*/ 417251 h 41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13211" h="417251">
                <a:moveTo>
                  <a:pt x="0" y="0"/>
                </a:moveTo>
                <a:cubicBezTo>
                  <a:pt x="17755" y="47348"/>
                  <a:pt x="27930" y="98281"/>
                  <a:pt x="53266" y="142043"/>
                </a:cubicBezTo>
                <a:cubicBezTo>
                  <a:pt x="61911" y="156976"/>
                  <a:pt x="83297" y="159105"/>
                  <a:pt x="97654" y="168676"/>
                </a:cubicBezTo>
                <a:cubicBezTo>
                  <a:pt x="109965" y="176883"/>
                  <a:pt x="122703" y="184847"/>
                  <a:pt x="133165" y="195309"/>
                </a:cubicBezTo>
                <a:cubicBezTo>
                  <a:pt x="143627" y="205771"/>
                  <a:pt x="149336" y="220358"/>
                  <a:pt x="159798" y="230820"/>
                </a:cubicBezTo>
                <a:cubicBezTo>
                  <a:pt x="167343" y="238365"/>
                  <a:pt x="176718" y="244160"/>
                  <a:pt x="186431" y="248575"/>
                </a:cubicBezTo>
                <a:cubicBezTo>
                  <a:pt x="311488" y="305419"/>
                  <a:pt x="348705" y="281095"/>
                  <a:pt x="532660" y="292963"/>
                </a:cubicBezTo>
                <a:cubicBezTo>
                  <a:pt x="588885" y="304800"/>
                  <a:pt x="644396" y="320779"/>
                  <a:pt x="701336" y="328474"/>
                </a:cubicBezTo>
                <a:cubicBezTo>
                  <a:pt x="754204" y="335618"/>
                  <a:pt x="807981" y="332796"/>
                  <a:pt x="861134" y="337352"/>
                </a:cubicBezTo>
                <a:cubicBezTo>
                  <a:pt x="911603" y="341678"/>
                  <a:pt x="961747" y="349189"/>
                  <a:pt x="1012054" y="355107"/>
                </a:cubicBezTo>
                <a:lnTo>
                  <a:pt x="1198485" y="346229"/>
                </a:lnTo>
                <a:cubicBezTo>
                  <a:pt x="1364984" y="339292"/>
                  <a:pt x="1495273" y="339378"/>
                  <a:pt x="1660124" y="319596"/>
                </a:cubicBezTo>
                <a:cubicBezTo>
                  <a:pt x="2245646" y="249333"/>
                  <a:pt x="1471653" y="318537"/>
                  <a:pt x="2157274" y="248575"/>
                </a:cubicBezTo>
                <a:cubicBezTo>
                  <a:pt x="2241231" y="240008"/>
                  <a:pt x="2551900" y="232122"/>
                  <a:pt x="2592279" y="230820"/>
                </a:cubicBezTo>
                <a:lnTo>
                  <a:pt x="3053918" y="248575"/>
                </a:lnTo>
                <a:cubicBezTo>
                  <a:pt x="3089513" y="250243"/>
                  <a:pt x="3124855" y="255797"/>
                  <a:pt x="3160450" y="257453"/>
                </a:cubicBezTo>
                <a:cubicBezTo>
                  <a:pt x="3252135" y="261717"/>
                  <a:pt x="3343922" y="263371"/>
                  <a:pt x="3435658" y="266330"/>
                </a:cubicBezTo>
                <a:cubicBezTo>
                  <a:pt x="3459332" y="269289"/>
                  <a:pt x="3485340" y="264538"/>
                  <a:pt x="3506679" y="275208"/>
                </a:cubicBezTo>
                <a:cubicBezTo>
                  <a:pt x="3534104" y="288920"/>
                  <a:pt x="3589797" y="366390"/>
                  <a:pt x="3604334" y="390618"/>
                </a:cubicBezTo>
                <a:cubicBezTo>
                  <a:pt x="3609149" y="398642"/>
                  <a:pt x="3610252" y="408373"/>
                  <a:pt x="3613211" y="4172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48E7678-787B-449D-AC05-413E6D468BBE}"/>
              </a:ext>
            </a:extLst>
          </p:cNvPr>
          <p:cNvSpPr/>
          <p:nvPr/>
        </p:nvSpPr>
        <p:spPr>
          <a:xfrm>
            <a:off x="7519386" y="3808520"/>
            <a:ext cx="3409026" cy="568171"/>
          </a:xfrm>
          <a:custGeom>
            <a:avLst/>
            <a:gdLst>
              <a:gd name="connsiteX0" fmla="*/ 0 w 3409026"/>
              <a:gd name="connsiteY0" fmla="*/ 568171 h 568171"/>
              <a:gd name="connsiteX1" fmla="*/ 159798 w 3409026"/>
              <a:gd name="connsiteY1" fmla="*/ 355107 h 568171"/>
              <a:gd name="connsiteX2" fmla="*/ 195309 w 3409026"/>
              <a:gd name="connsiteY2" fmla="*/ 328474 h 568171"/>
              <a:gd name="connsiteX3" fmla="*/ 390618 w 3409026"/>
              <a:gd name="connsiteY3" fmla="*/ 257453 h 568171"/>
              <a:gd name="connsiteX4" fmla="*/ 719092 w 3409026"/>
              <a:gd name="connsiteY4" fmla="*/ 177554 h 568171"/>
              <a:gd name="connsiteX5" fmla="*/ 1207364 w 3409026"/>
              <a:gd name="connsiteY5" fmla="*/ 142043 h 568171"/>
              <a:gd name="connsiteX6" fmla="*/ 2521259 w 3409026"/>
              <a:gd name="connsiteY6" fmla="*/ 159798 h 568171"/>
              <a:gd name="connsiteX7" fmla="*/ 2769833 w 3409026"/>
              <a:gd name="connsiteY7" fmla="*/ 177554 h 568171"/>
              <a:gd name="connsiteX8" fmla="*/ 3151573 w 3409026"/>
              <a:gd name="connsiteY8" fmla="*/ 168676 h 568171"/>
              <a:gd name="connsiteX9" fmla="*/ 3213717 w 3409026"/>
              <a:gd name="connsiteY9" fmla="*/ 142043 h 568171"/>
              <a:gd name="connsiteX10" fmla="*/ 3364637 w 3409026"/>
              <a:gd name="connsiteY10" fmla="*/ 71022 h 568171"/>
              <a:gd name="connsiteX11" fmla="*/ 3400148 w 3409026"/>
              <a:gd name="connsiteY11" fmla="*/ 35511 h 568171"/>
              <a:gd name="connsiteX12" fmla="*/ 3409026 w 3409026"/>
              <a:gd name="connsiteY12" fmla="*/ 0 h 56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09026" h="568171">
                <a:moveTo>
                  <a:pt x="0" y="568171"/>
                </a:moveTo>
                <a:cubicBezTo>
                  <a:pt x="11387" y="552230"/>
                  <a:pt x="100384" y="406033"/>
                  <a:pt x="159798" y="355107"/>
                </a:cubicBezTo>
                <a:cubicBezTo>
                  <a:pt x="171032" y="345478"/>
                  <a:pt x="182528" y="335929"/>
                  <a:pt x="195309" y="328474"/>
                </a:cubicBezTo>
                <a:cubicBezTo>
                  <a:pt x="268442" y="285813"/>
                  <a:pt x="300179" y="280506"/>
                  <a:pt x="390618" y="257453"/>
                </a:cubicBezTo>
                <a:cubicBezTo>
                  <a:pt x="499810" y="229620"/>
                  <a:pt x="606524" y="182671"/>
                  <a:pt x="719092" y="177554"/>
                </a:cubicBezTo>
                <a:cubicBezTo>
                  <a:pt x="1012356" y="164223"/>
                  <a:pt x="849498" y="174576"/>
                  <a:pt x="1207364" y="142043"/>
                </a:cubicBezTo>
                <a:lnTo>
                  <a:pt x="2521259" y="159798"/>
                </a:lnTo>
                <a:cubicBezTo>
                  <a:pt x="2604245" y="163514"/>
                  <a:pt x="2686975" y="171635"/>
                  <a:pt x="2769833" y="177554"/>
                </a:cubicBezTo>
                <a:cubicBezTo>
                  <a:pt x="2897080" y="174595"/>
                  <a:pt x="3024697" y="178826"/>
                  <a:pt x="3151573" y="168676"/>
                </a:cubicBezTo>
                <a:cubicBezTo>
                  <a:pt x="3174038" y="166879"/>
                  <a:pt x="3192792" y="150413"/>
                  <a:pt x="3213717" y="142043"/>
                </a:cubicBezTo>
                <a:cubicBezTo>
                  <a:pt x="3282177" y="114659"/>
                  <a:pt x="3300098" y="115703"/>
                  <a:pt x="3364637" y="71022"/>
                </a:cubicBezTo>
                <a:cubicBezTo>
                  <a:pt x="3378401" y="61493"/>
                  <a:pt x="3388311" y="47348"/>
                  <a:pt x="3400148" y="35511"/>
                </a:cubicBezTo>
                <a:lnTo>
                  <a:pt x="3409026" y="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257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77FEFE-E4E4-4913-BD2C-B7632F718E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47529" y="2402674"/>
                <a:ext cx="7696940" cy="68675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nl-NL" dirty="0"/>
                  <a:t>S =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⟨"/>
                        <m:endChr m:val="⟩"/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sSubSup>
                          <m:sSubSup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… </m:t>
                        </m:r>
                        <m:sSubSup>
                          <m:sSubSup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Sup>
                          <m:sSubSup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Sup>
                          <m:sSubSup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nl-N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77FEFE-E4E4-4913-BD2C-B7632F718E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7529" y="2402674"/>
                <a:ext cx="7696940" cy="686756"/>
              </a:xfrm>
              <a:blipFill>
                <a:blip r:embed="rId3"/>
                <a:stretch>
                  <a:fillRect l="-1426" t="-354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03847D9-379E-4122-A42C-668E6CFD9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0188"/>
            <a:ext cx="12191999" cy="1174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B9F36F-8C7A-4756-A24F-66B0BAA90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25" y="154632"/>
            <a:ext cx="2400300" cy="1325563"/>
          </a:xfrm>
        </p:spPr>
        <p:txBody>
          <a:bodyPr/>
          <a:lstStyle/>
          <a:p>
            <a:r>
              <a:rPr lang="en-GB" dirty="0"/>
              <a:t>S Matrix</a:t>
            </a:r>
            <a:endParaRPr lang="nl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95BDBC-3800-4C79-8991-C0010AFD0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50" y="4011909"/>
            <a:ext cx="11974098" cy="16536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872C7F-25CA-412E-BCF3-DD9A9969B1DA}"/>
              </a:ext>
            </a:extLst>
          </p:cNvPr>
          <p:cNvSpPr txBox="1"/>
          <p:nvPr/>
        </p:nvSpPr>
        <p:spPr>
          <a:xfrm>
            <a:off x="0" y="6387938"/>
            <a:ext cx="5987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*Ying Li, 2017, DOI: 10.1103/PhysRevX.7.021050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05018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AC89D7-6F5C-413A-9531-E6391886E6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4917" y="2338818"/>
                <a:ext cx="11182165" cy="89981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acc>
                            <m:accPr>
                              <m:chr m:val="̂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⟨"/>
                          <m:endChr m:val="⟩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… </m:t>
                          </m:r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… </m:t>
                          </m:r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… 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AC89D7-6F5C-413A-9531-E6391886E6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917" y="2338818"/>
                <a:ext cx="11182165" cy="89981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4974A69-EA79-446B-97FB-DB80B32F1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17488"/>
            <a:ext cx="12191999" cy="1174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630C37-021D-4F1A-A7DA-4F979AF0A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3475" y="375443"/>
            <a:ext cx="2305050" cy="858541"/>
          </a:xfrm>
        </p:spPr>
        <p:txBody>
          <a:bodyPr/>
          <a:lstStyle/>
          <a:p>
            <a:r>
              <a:rPr lang="en-GB" dirty="0"/>
              <a:t>H Matrix</a:t>
            </a: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19D6DF-C200-4786-9204-D372C01CE5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85515"/>
            <a:ext cx="12192000" cy="139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0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7169</TotalTime>
  <Words>1319</Words>
  <Application>Microsoft Office PowerPoint</Application>
  <PresentationFormat>Widescreen</PresentationFormat>
  <Paragraphs>213</Paragraphs>
  <Slides>24</Slides>
  <Notes>17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Linear Method in VQE’s</vt:lpstr>
      <vt:lpstr>Content</vt:lpstr>
      <vt:lpstr>Introduction: VQE</vt:lpstr>
      <vt:lpstr>Introduction: VQE</vt:lpstr>
      <vt:lpstr>Linear Method</vt:lpstr>
      <vt:lpstr>Linear Method</vt:lpstr>
      <vt:lpstr>H and S Matrix</vt:lpstr>
      <vt:lpstr>S Matrix</vt:lpstr>
      <vt:lpstr>H Matrix</vt:lpstr>
      <vt:lpstr>H Matrix</vt:lpstr>
      <vt:lpstr>Linear Method Algorithm </vt:lpstr>
      <vt:lpstr>Regularization</vt:lpstr>
      <vt:lpstr>Regularization</vt:lpstr>
      <vt:lpstr>Regularization</vt:lpstr>
      <vt:lpstr>Final algorithm</vt:lpstr>
      <vt:lpstr>Results: systems used</vt:lpstr>
      <vt:lpstr>Results: variational circuit</vt:lpstr>
      <vt:lpstr>Results: optimizers</vt:lpstr>
      <vt:lpstr>Results: H_2</vt:lpstr>
      <vt:lpstr>Results: H_2</vt:lpstr>
      <vt:lpstr>Results: LiH</vt:lpstr>
      <vt:lpstr>Result: 〖BeH〗_2</vt:lpstr>
      <vt:lpstr>Results: Cost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Method in VQE’s</dc:title>
  <dc:creator>Ronja Zijderveld</dc:creator>
  <cp:lastModifiedBy>Ronja Zijderveld</cp:lastModifiedBy>
  <cp:revision>9</cp:revision>
  <dcterms:created xsi:type="dcterms:W3CDTF">2021-09-06T12:32:51Z</dcterms:created>
  <dcterms:modified xsi:type="dcterms:W3CDTF">2021-09-13T14:18:10Z</dcterms:modified>
</cp:coreProperties>
</file>