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omments/modernComment_113_AAF2B0F5.xml" ContentType="application/vnd.ms-powerpoint.comments+xml"/>
  <Override PartName="/ppt/notesSlides/notesSlide4.xml" ContentType="application/vnd.openxmlformats-officedocument.presentationml.notesSlide+xml"/>
  <Override PartName="/ppt/comments/modernComment_112_89F958F6.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omments/modernComment_10C_97C69D65.xml" ContentType="application/vnd.ms-powerpoint.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omments/modernComment_115_990B9A8D.xml" ContentType="application/vnd.ms-powerpoint.comments+xml"/>
  <Override PartName="/ppt/notesSlides/notesSlide7.xml" ContentType="application/vnd.openxmlformats-officedocument.presentationml.notesSlide+xml"/>
  <Override PartName="/ppt/comments/modernComment_117_F5B83A7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8" r:id="rId3"/>
    <p:sldId id="260" r:id="rId4"/>
    <p:sldId id="261" r:id="rId5"/>
    <p:sldId id="262" r:id="rId6"/>
    <p:sldId id="264" r:id="rId7"/>
    <p:sldId id="275" r:id="rId8"/>
    <p:sldId id="274" r:id="rId9"/>
    <p:sldId id="265" r:id="rId10"/>
    <p:sldId id="266" r:id="rId11"/>
    <p:sldId id="271" r:id="rId12"/>
    <p:sldId id="272" r:id="rId13"/>
    <p:sldId id="273" r:id="rId14"/>
    <p:sldId id="267" r:id="rId15"/>
    <p:sldId id="268" r:id="rId16"/>
    <p:sldId id="269" r:id="rId17"/>
    <p:sldId id="270" r:id="rId18"/>
    <p:sldId id="277" r:id="rId19"/>
    <p:sldId id="279" r:id="rId20"/>
    <p:sldId id="282"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DA0532-CC87-3085-116F-DC35D91FC4E3}" name="Ranjabati Chowdhury" initials="" userId="S::rchowdhury2@horizon.csueastbay.edu::9a797544-3f36-45de-93cd-df373337f109" providerId="AD"/>
  <p188:author id="{B41656F0-4948-6314-4F1E-5962690B588B}" name="Meena Divya Sree  Pallapothu" initials="MP" userId="S::mpallapothu@horizon.csueastbay.edu::32086412-995d-4ce9-92e8-37a0954b2b6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56"/>
  </p:normalViewPr>
  <p:slideViewPr>
    <p:cSldViewPr snapToGrid="0">
      <p:cViewPr varScale="1">
        <p:scale>
          <a:sx n="75" d="100"/>
          <a:sy n="75" d="100"/>
        </p:scale>
        <p:origin x="176"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modernComment_10C_97C69D65.xml><?xml version="1.0" encoding="utf-8"?>
<p188:cmLst xmlns:a="http://schemas.openxmlformats.org/drawingml/2006/main" xmlns:r="http://schemas.openxmlformats.org/officeDocument/2006/relationships" xmlns:p188="http://schemas.microsoft.com/office/powerpoint/2018/8/main">
  <p188:cm id="{F61130ED-79A6-7847-9D9A-3D1F3C2020A9}" authorId="{CADA0532-CC87-3085-116F-DC35D91FC4E3}" created="2024-05-29T01:05:56.589">
    <pc:sldMkLst xmlns:pc="http://schemas.microsoft.com/office/powerpoint/2013/main/command">
      <pc:docMk/>
      <pc:sldMk cId="2546376037" sldId="268"/>
    </pc:sldMkLst>
    <p188:txBody>
      <a:bodyPr/>
      <a:lstStyle/>
      <a:p>
        <a:r>
          <a:rPr lang="en-US"/>
          <a:t>Color-Coded Clusters:
Blue (Cluster 1): Houses with 1 to 3 bedrooms, priced below $400,000.
Green (Cluster 2): Moderate bedrooms (3 to 4), higher prices, many above $600,000, some exceeding $1,000,000.
Orange (Cluster 3): Wide bedroom range (2 to 8), prices $600,000 to $1,200,000.
Distribution and Characteristics:
Cluster 1 (Blue): Lower-priced, likely economical or smaller housing options.
Cluster 2 (Green): Higher-priced, includes luxury homes or properties in high-value areas.
Cluster 3 (Orange): Moderate size and price, representing medium-sized family homes.
Outlier:
Green outlier on the far right: 16 bedrooms, priced at $6,200,000. May not be representative and can be disregarded.
Cluster Center Markings:
Red star markers indicate center of each cluster.
Helps understand core characteristics; e.g., Cluster 1 centered at lower prices and bedroom counts, Cluster 2 at higher price point.
</a:t>
        </a:r>
      </a:p>
    </p188:txBody>
  </p188:cm>
</p188:cmLst>
</file>

<file path=ppt/comments/modernComment_112_89F958F6.xml><?xml version="1.0" encoding="utf-8"?>
<p188:cmLst xmlns:a="http://schemas.openxmlformats.org/drawingml/2006/main" xmlns:r="http://schemas.openxmlformats.org/officeDocument/2006/relationships" xmlns:p188="http://schemas.microsoft.com/office/powerpoint/2018/8/main">
  <p188:cm id="{F32186CD-148D-9C40-8B67-C0C643C8BA94}" authorId="{CADA0532-CC87-3085-116F-DC35D91FC4E3}" created="2024-05-29T01:05:04.641">
    <pc:sldMkLst xmlns:pc="http://schemas.microsoft.com/office/powerpoint/2013/main/command">
      <pc:docMk/>
      <pc:sldMk cId="2314819830" sldId="274"/>
    </pc:sldMkLst>
    <p188:txBody>
      <a:bodyPr/>
      <a:lstStyle/>
      <a:p>
        <a:r>
          <a:rPr lang="en-US"/>
          <a:t>What is the distribution of missing values across different features?
Beds: 26 missing values
Baths: 29 missing values
Area: 7 missing values
Lot: 168 missing values
Are there any patterns or clusters of missing values in the heatmap?
From the missing value counts, there doesn't appear to be a clear pattern or cluster of missing values. However, a heatmap visualizing the missing values across features would provide a clearer picture.
</a:t>
        </a:r>
      </a:p>
    </p188:txBody>
  </p188:cm>
</p188:cmLst>
</file>

<file path=ppt/comments/modernComment_113_AAF2B0F5.xml><?xml version="1.0" encoding="utf-8"?>
<p188:cmLst xmlns:a="http://schemas.openxmlformats.org/drawingml/2006/main" xmlns:r="http://schemas.openxmlformats.org/officeDocument/2006/relationships" xmlns:p188="http://schemas.microsoft.com/office/powerpoint/2018/8/main">
  <p188:cm id="{E58E7FFC-D918-0543-AC04-283C2A66F564}" authorId="{CADA0532-CC87-3085-116F-DC35D91FC4E3}" created="2024-05-29T01:05:30.998">
    <pc:sldMkLst xmlns:pc="http://schemas.microsoft.com/office/powerpoint/2013/main/command">
      <pc:docMk/>
      <pc:sldMk cId="2868031733" sldId="275"/>
    </pc:sldMkLst>
    <p188:txBody>
      <a:bodyPr/>
      <a:lstStyle/>
      <a:p>
        <a:r>
          <a:rPr lang="en-US"/>
          <a:t>Which features have the highest proportion of missing values?
Lot has the highest proportion of missing values with 168 out of the total records.
4.⁠ ⁠Are there any correlations between missing values in different features?
  There seems to be a correlation between missing values in certain features. For example, the features Street, City, Zip-Code, County, State, and Uri have similar patterns of missing data. This might suggest that if one is missing, the others are likely to be missing too, possibly due to the way data is collected or input.
</a:t>
        </a:r>
      </a:p>
    </p188:txBody>
  </p188:cm>
</p188:cmLst>
</file>

<file path=ppt/comments/modernComment_115_990B9A8D.xml><?xml version="1.0" encoding="utf-8"?>
<p188:cmLst xmlns:a="http://schemas.openxmlformats.org/drawingml/2006/main" xmlns:r="http://schemas.openxmlformats.org/officeDocument/2006/relationships" xmlns:p188="http://schemas.microsoft.com/office/powerpoint/2018/8/main">
  <p188:cm id="{A7A50397-7230-5943-B62F-95C95B178E01}" authorId="{CADA0532-CC87-3085-116F-DC35D91FC4E3}" created="2024-05-29T01:02:34.101">
    <pc:sldMkLst xmlns:pc="http://schemas.microsoft.com/office/powerpoint/2013/main/command">
      <pc:docMk/>
      <pc:sldMk cId="2567674509" sldId="277"/>
    </pc:sldMkLst>
    <p188:txBody>
      <a:bodyPr/>
      <a:lstStyle/>
      <a:p>
        <a:r>
          <a:rPr lang="en-US"/>
          <a:t>Here we are trying to figure out the number or the percentage of Houses classified based on the counts of bedrooms and bathrooms each property holds distributed across all the counties.</a:t>
        </a:r>
        <a:br>
          <a:rPr lang="en-US"/>
        </a:br>
        <a:r>
          <a:rPr lang="en-US"/>
          <a:t>Observation: Houses with 3 bedrooms are the most common among the listings at around 40% and houses with 2 baths are frequently used at around 45% as per the graphs.
</a:t>
        </a:r>
      </a:p>
    </p188:txBody>
  </p188:cm>
</p188:cmLst>
</file>

<file path=ppt/comments/modernComment_117_F5B83A75.xml><?xml version="1.0" encoding="utf-8"?>
<p188:cmLst xmlns:a="http://schemas.openxmlformats.org/drawingml/2006/main" xmlns:r="http://schemas.openxmlformats.org/officeDocument/2006/relationships" xmlns:p188="http://schemas.microsoft.com/office/powerpoint/2018/8/main">
  <p188:cm id="{49349405-6689-8146-972A-0F36C9480E36}" authorId="{CADA0532-CC87-3085-116F-DC35D91FC4E3}" created="2024-05-29T01:03:02.420">
    <pc:sldMkLst xmlns:pc="http://schemas.microsoft.com/office/powerpoint/2013/main/command">
      <pc:docMk/>
      <pc:sldMk cId="4122491509" sldId="279"/>
    </pc:sldMkLst>
    <p188:txBody>
      <a:bodyPr/>
      <a:lstStyle/>
      <a:p>
        <a:r>
          <a:rPr lang="en-US"/>
          <a:t>Most Common combination of Beds and Baths across all the Counties: Most common combination chosen by people across all the counties as per the cross tabulation is 2 Beds and 2 Baths.
</a:t>
        </a:r>
      </a:p>
    </p188:txBody>
  </p188:cm>
</p188:cmLst>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0B63C-10F1-E349-BD40-36F853DFD956}" type="doc">
      <dgm:prSet loTypeId="urn:microsoft.com/office/officeart/2005/8/layout/bProcess3" loCatId="" qsTypeId="urn:microsoft.com/office/officeart/2005/8/quickstyle/simple3" qsCatId="simple" csTypeId="urn:microsoft.com/office/officeart/2005/8/colors/accent2_3" csCatId="accent2" phldr="1"/>
      <dgm:spPr/>
      <dgm:t>
        <a:bodyPr/>
        <a:lstStyle/>
        <a:p>
          <a:endParaRPr lang="en-GB"/>
        </a:p>
      </dgm:t>
    </dgm:pt>
    <dgm:pt modelId="{16DA3431-0CB8-7646-970D-8417C2E3515D}">
      <dgm:prSet phldrT="[Text]"/>
      <dgm:spPr/>
      <dgm:t>
        <a:bodyPr/>
        <a:lstStyle/>
        <a:p>
          <a:r>
            <a:rPr lang="en-GB"/>
            <a:t>Data Collection</a:t>
          </a:r>
        </a:p>
      </dgm:t>
    </dgm:pt>
    <dgm:pt modelId="{3ADBA0FA-5A2D-C646-96F3-A089BDD66B7A}" type="parTrans" cxnId="{A62F3644-F06C-CF49-8537-56F5E16B65B8}">
      <dgm:prSet/>
      <dgm:spPr/>
      <dgm:t>
        <a:bodyPr/>
        <a:lstStyle/>
        <a:p>
          <a:endParaRPr lang="en-GB"/>
        </a:p>
      </dgm:t>
    </dgm:pt>
    <dgm:pt modelId="{B1B76213-1C0B-8C43-98BE-14819EBB9658}" type="sibTrans" cxnId="{A62F3644-F06C-CF49-8537-56F5E16B65B8}">
      <dgm:prSet/>
      <dgm:spPr/>
      <dgm:t>
        <a:bodyPr/>
        <a:lstStyle/>
        <a:p>
          <a:endParaRPr lang="en-GB"/>
        </a:p>
      </dgm:t>
    </dgm:pt>
    <dgm:pt modelId="{4EF3043D-CF7E-5C45-8FCC-BC69F9F99423}">
      <dgm:prSet phldrT="[Text]" custT="1"/>
      <dgm:spPr/>
      <dgm:t>
        <a:bodyPr/>
        <a:lstStyle/>
        <a:p>
          <a:r>
            <a:rPr lang="en-GB" sz="3000"/>
            <a:t>Data Pre-processing</a:t>
          </a:r>
        </a:p>
      </dgm:t>
    </dgm:pt>
    <dgm:pt modelId="{D69BB30D-5DAD-834F-B7E0-381FA9D1BF59}" type="parTrans" cxnId="{1AB5A877-DB49-6240-A5A9-E373AAFB1DA8}">
      <dgm:prSet/>
      <dgm:spPr/>
      <dgm:t>
        <a:bodyPr/>
        <a:lstStyle/>
        <a:p>
          <a:endParaRPr lang="en-GB"/>
        </a:p>
      </dgm:t>
    </dgm:pt>
    <dgm:pt modelId="{D5C4B6A5-D91E-494E-91B8-0498938E3F00}" type="sibTrans" cxnId="{1AB5A877-DB49-6240-A5A9-E373AAFB1DA8}">
      <dgm:prSet/>
      <dgm:spPr/>
      <dgm:t>
        <a:bodyPr/>
        <a:lstStyle/>
        <a:p>
          <a:endParaRPr lang="en-GB"/>
        </a:p>
      </dgm:t>
    </dgm:pt>
    <dgm:pt modelId="{2C1048F5-B08A-8040-AC82-A91D847A752A}">
      <dgm:prSet phldrT="[Text]"/>
      <dgm:spPr/>
      <dgm:t>
        <a:bodyPr/>
        <a:lstStyle/>
        <a:p>
          <a:r>
            <a:rPr lang="en-GB"/>
            <a:t>Exploratory Data Analysis</a:t>
          </a:r>
        </a:p>
      </dgm:t>
    </dgm:pt>
    <dgm:pt modelId="{6BEFB89F-9BB5-9D44-8461-A58295956734}" type="parTrans" cxnId="{F6ACCF21-7B1D-9B4E-9145-56DB165EAC64}">
      <dgm:prSet/>
      <dgm:spPr/>
      <dgm:t>
        <a:bodyPr/>
        <a:lstStyle/>
        <a:p>
          <a:endParaRPr lang="en-GB"/>
        </a:p>
      </dgm:t>
    </dgm:pt>
    <dgm:pt modelId="{62AB73C7-9748-2949-9CF4-84BA8C2091D3}" type="sibTrans" cxnId="{F6ACCF21-7B1D-9B4E-9145-56DB165EAC64}">
      <dgm:prSet/>
      <dgm:spPr/>
      <dgm:t>
        <a:bodyPr/>
        <a:lstStyle/>
        <a:p>
          <a:endParaRPr lang="en-GB"/>
        </a:p>
      </dgm:t>
    </dgm:pt>
    <dgm:pt modelId="{D17E136B-224A-C042-A7BE-1AE08F27044C}">
      <dgm:prSet phldrT="[Text]"/>
      <dgm:spPr/>
      <dgm:t>
        <a:bodyPr/>
        <a:lstStyle/>
        <a:p>
          <a:r>
            <a:rPr lang="en-GB"/>
            <a:t>Predictive Modelling </a:t>
          </a:r>
        </a:p>
      </dgm:t>
    </dgm:pt>
    <dgm:pt modelId="{F046B678-74CF-5347-A6DB-4811DD3DA0AA}" type="parTrans" cxnId="{8B8B7FDC-18BF-7D42-A6DD-B95C342BC120}">
      <dgm:prSet/>
      <dgm:spPr/>
      <dgm:t>
        <a:bodyPr/>
        <a:lstStyle/>
        <a:p>
          <a:endParaRPr lang="en-GB"/>
        </a:p>
      </dgm:t>
    </dgm:pt>
    <dgm:pt modelId="{73178A40-32B0-AA4B-89CC-13FBB58025FE}" type="sibTrans" cxnId="{8B8B7FDC-18BF-7D42-A6DD-B95C342BC120}">
      <dgm:prSet/>
      <dgm:spPr/>
      <dgm:t>
        <a:bodyPr/>
        <a:lstStyle/>
        <a:p>
          <a:endParaRPr lang="en-GB"/>
        </a:p>
      </dgm:t>
    </dgm:pt>
    <dgm:pt modelId="{128AA39C-D19B-F44D-B39C-B9438648C218}">
      <dgm:prSet phldrT="[Text]"/>
      <dgm:spPr/>
      <dgm:t>
        <a:bodyPr/>
        <a:lstStyle/>
        <a:p>
          <a:r>
            <a:rPr lang="en-GB"/>
            <a:t>Comparative Analysis</a:t>
          </a:r>
        </a:p>
      </dgm:t>
    </dgm:pt>
    <dgm:pt modelId="{67E1339D-3C0B-064E-9360-7AA364DD16E5}" type="parTrans" cxnId="{13E797FE-4926-9845-B4E3-C5819A2C12AD}">
      <dgm:prSet/>
      <dgm:spPr/>
      <dgm:t>
        <a:bodyPr/>
        <a:lstStyle/>
        <a:p>
          <a:endParaRPr lang="en-GB"/>
        </a:p>
      </dgm:t>
    </dgm:pt>
    <dgm:pt modelId="{B784DA93-DCF8-9F46-8191-F5E90CE48CA4}" type="sibTrans" cxnId="{13E797FE-4926-9845-B4E3-C5819A2C12AD}">
      <dgm:prSet/>
      <dgm:spPr/>
      <dgm:t>
        <a:bodyPr/>
        <a:lstStyle/>
        <a:p>
          <a:endParaRPr lang="en-GB"/>
        </a:p>
      </dgm:t>
    </dgm:pt>
    <dgm:pt modelId="{BE2E2D12-9749-9746-8759-CF694DC9937C}">
      <dgm:prSet phldrT="[Text]"/>
      <dgm:spPr/>
      <dgm:t>
        <a:bodyPr/>
        <a:lstStyle/>
        <a:p>
          <a:r>
            <a:rPr lang="en-GB"/>
            <a:t>Interpretation</a:t>
          </a:r>
        </a:p>
      </dgm:t>
    </dgm:pt>
    <dgm:pt modelId="{18A2C74F-1D62-7F46-8D94-C041876C6B18}" type="parTrans" cxnId="{DDA16B10-ED8A-B540-98F5-DC82E4F451C4}">
      <dgm:prSet/>
      <dgm:spPr/>
      <dgm:t>
        <a:bodyPr/>
        <a:lstStyle/>
        <a:p>
          <a:endParaRPr lang="en-GB"/>
        </a:p>
      </dgm:t>
    </dgm:pt>
    <dgm:pt modelId="{7D7E3FBE-2E5B-674C-88AE-55DF24846D66}" type="sibTrans" cxnId="{DDA16B10-ED8A-B540-98F5-DC82E4F451C4}">
      <dgm:prSet/>
      <dgm:spPr/>
      <dgm:t>
        <a:bodyPr/>
        <a:lstStyle/>
        <a:p>
          <a:endParaRPr lang="en-GB"/>
        </a:p>
      </dgm:t>
    </dgm:pt>
    <dgm:pt modelId="{7100BAA2-354D-E54A-B70E-1CB6849A9BBF}" type="pres">
      <dgm:prSet presAssocID="{8FC0B63C-10F1-E349-BD40-36F853DFD956}" presName="Name0" presStyleCnt="0">
        <dgm:presLayoutVars>
          <dgm:dir/>
          <dgm:resizeHandles val="exact"/>
        </dgm:presLayoutVars>
      </dgm:prSet>
      <dgm:spPr/>
    </dgm:pt>
    <dgm:pt modelId="{F9E43C03-F43D-BA4F-AB89-AA9780B78D30}" type="pres">
      <dgm:prSet presAssocID="{16DA3431-0CB8-7646-970D-8417C2E3515D}" presName="node" presStyleLbl="node1" presStyleIdx="0" presStyleCnt="6">
        <dgm:presLayoutVars>
          <dgm:bulletEnabled val="1"/>
        </dgm:presLayoutVars>
      </dgm:prSet>
      <dgm:spPr/>
    </dgm:pt>
    <dgm:pt modelId="{9B702758-2C2C-AA4E-9478-D7E5B166F33D}" type="pres">
      <dgm:prSet presAssocID="{B1B76213-1C0B-8C43-98BE-14819EBB9658}" presName="sibTrans" presStyleLbl="sibTrans1D1" presStyleIdx="0" presStyleCnt="5"/>
      <dgm:spPr/>
    </dgm:pt>
    <dgm:pt modelId="{0B333D4B-60C4-CD45-9761-AC3B233550A9}" type="pres">
      <dgm:prSet presAssocID="{B1B76213-1C0B-8C43-98BE-14819EBB9658}" presName="connectorText" presStyleLbl="sibTrans1D1" presStyleIdx="0" presStyleCnt="5"/>
      <dgm:spPr/>
    </dgm:pt>
    <dgm:pt modelId="{76DCB2E5-CF41-A046-9A01-7C28F24E483B}" type="pres">
      <dgm:prSet presAssocID="{4EF3043D-CF7E-5C45-8FCC-BC69F9F99423}" presName="node" presStyleLbl="node1" presStyleIdx="1" presStyleCnt="6">
        <dgm:presLayoutVars>
          <dgm:bulletEnabled val="1"/>
        </dgm:presLayoutVars>
      </dgm:prSet>
      <dgm:spPr/>
    </dgm:pt>
    <dgm:pt modelId="{4069D0C5-7FE3-2D41-990D-07308FC1CC2D}" type="pres">
      <dgm:prSet presAssocID="{D5C4B6A5-D91E-494E-91B8-0498938E3F00}" presName="sibTrans" presStyleLbl="sibTrans1D1" presStyleIdx="1" presStyleCnt="5"/>
      <dgm:spPr/>
    </dgm:pt>
    <dgm:pt modelId="{C1545C00-38C6-6B48-8291-DC63C3FA6A09}" type="pres">
      <dgm:prSet presAssocID="{D5C4B6A5-D91E-494E-91B8-0498938E3F00}" presName="connectorText" presStyleLbl="sibTrans1D1" presStyleIdx="1" presStyleCnt="5"/>
      <dgm:spPr/>
    </dgm:pt>
    <dgm:pt modelId="{5DF61EB1-0464-E64C-BFD2-46BD6F01D391}" type="pres">
      <dgm:prSet presAssocID="{2C1048F5-B08A-8040-AC82-A91D847A752A}" presName="node" presStyleLbl="node1" presStyleIdx="2" presStyleCnt="6">
        <dgm:presLayoutVars>
          <dgm:bulletEnabled val="1"/>
        </dgm:presLayoutVars>
      </dgm:prSet>
      <dgm:spPr/>
    </dgm:pt>
    <dgm:pt modelId="{D5419FDC-BF3B-D046-9DC5-0F3E0EFCD12B}" type="pres">
      <dgm:prSet presAssocID="{62AB73C7-9748-2949-9CF4-84BA8C2091D3}" presName="sibTrans" presStyleLbl="sibTrans1D1" presStyleIdx="2" presStyleCnt="5"/>
      <dgm:spPr/>
    </dgm:pt>
    <dgm:pt modelId="{C46C39B4-50E8-BE49-972D-C351440E7370}" type="pres">
      <dgm:prSet presAssocID="{62AB73C7-9748-2949-9CF4-84BA8C2091D3}" presName="connectorText" presStyleLbl="sibTrans1D1" presStyleIdx="2" presStyleCnt="5"/>
      <dgm:spPr/>
    </dgm:pt>
    <dgm:pt modelId="{CE44A9DE-9DC5-1647-9070-6A637DD11B88}" type="pres">
      <dgm:prSet presAssocID="{D17E136B-224A-C042-A7BE-1AE08F27044C}" presName="node" presStyleLbl="node1" presStyleIdx="3" presStyleCnt="6">
        <dgm:presLayoutVars>
          <dgm:bulletEnabled val="1"/>
        </dgm:presLayoutVars>
      </dgm:prSet>
      <dgm:spPr/>
    </dgm:pt>
    <dgm:pt modelId="{20719990-46BD-5640-8E55-459B31894E5A}" type="pres">
      <dgm:prSet presAssocID="{73178A40-32B0-AA4B-89CC-13FBB58025FE}" presName="sibTrans" presStyleLbl="sibTrans1D1" presStyleIdx="3" presStyleCnt="5"/>
      <dgm:spPr/>
    </dgm:pt>
    <dgm:pt modelId="{B2149792-86BA-A646-B391-7C182FDFDD53}" type="pres">
      <dgm:prSet presAssocID="{73178A40-32B0-AA4B-89CC-13FBB58025FE}" presName="connectorText" presStyleLbl="sibTrans1D1" presStyleIdx="3" presStyleCnt="5"/>
      <dgm:spPr/>
    </dgm:pt>
    <dgm:pt modelId="{4128E976-A1FF-7B43-9C05-01812E84E571}" type="pres">
      <dgm:prSet presAssocID="{128AA39C-D19B-F44D-B39C-B9438648C218}" presName="node" presStyleLbl="node1" presStyleIdx="4" presStyleCnt="6">
        <dgm:presLayoutVars>
          <dgm:bulletEnabled val="1"/>
        </dgm:presLayoutVars>
      </dgm:prSet>
      <dgm:spPr/>
    </dgm:pt>
    <dgm:pt modelId="{3EA09110-102E-4343-87B7-F3A2CFC823FF}" type="pres">
      <dgm:prSet presAssocID="{B784DA93-DCF8-9F46-8191-F5E90CE48CA4}" presName="sibTrans" presStyleLbl="sibTrans1D1" presStyleIdx="4" presStyleCnt="5"/>
      <dgm:spPr/>
    </dgm:pt>
    <dgm:pt modelId="{1D9709D5-5465-5546-AD24-BE813F057D02}" type="pres">
      <dgm:prSet presAssocID="{B784DA93-DCF8-9F46-8191-F5E90CE48CA4}" presName="connectorText" presStyleLbl="sibTrans1D1" presStyleIdx="4" presStyleCnt="5"/>
      <dgm:spPr/>
    </dgm:pt>
    <dgm:pt modelId="{2FBA1FD5-9F9D-6740-80BC-E40EDEB4FD13}" type="pres">
      <dgm:prSet presAssocID="{BE2E2D12-9749-9746-8759-CF694DC9937C}" presName="node" presStyleLbl="node1" presStyleIdx="5" presStyleCnt="6">
        <dgm:presLayoutVars>
          <dgm:bulletEnabled val="1"/>
        </dgm:presLayoutVars>
      </dgm:prSet>
      <dgm:spPr/>
    </dgm:pt>
  </dgm:ptLst>
  <dgm:cxnLst>
    <dgm:cxn modelId="{9D25FB0F-07DD-4746-9CD7-FE3DCFFE9094}" type="presOf" srcId="{62AB73C7-9748-2949-9CF4-84BA8C2091D3}" destId="{C46C39B4-50E8-BE49-972D-C351440E7370}" srcOrd="1" destOrd="0" presId="urn:microsoft.com/office/officeart/2005/8/layout/bProcess3"/>
    <dgm:cxn modelId="{DDA16B10-ED8A-B540-98F5-DC82E4F451C4}" srcId="{8FC0B63C-10F1-E349-BD40-36F853DFD956}" destId="{BE2E2D12-9749-9746-8759-CF694DC9937C}" srcOrd="5" destOrd="0" parTransId="{18A2C74F-1D62-7F46-8D94-C041876C6B18}" sibTransId="{7D7E3FBE-2E5B-674C-88AE-55DF24846D66}"/>
    <dgm:cxn modelId="{FD61BF13-EA0C-5B4F-808F-00863A70D140}" type="presOf" srcId="{2C1048F5-B08A-8040-AC82-A91D847A752A}" destId="{5DF61EB1-0464-E64C-BFD2-46BD6F01D391}" srcOrd="0" destOrd="0" presId="urn:microsoft.com/office/officeart/2005/8/layout/bProcess3"/>
    <dgm:cxn modelId="{4170181C-F46C-C243-B848-5F9C13B0EFB7}" type="presOf" srcId="{73178A40-32B0-AA4B-89CC-13FBB58025FE}" destId="{B2149792-86BA-A646-B391-7C182FDFDD53}" srcOrd="1" destOrd="0" presId="urn:microsoft.com/office/officeart/2005/8/layout/bProcess3"/>
    <dgm:cxn modelId="{F6ACCF21-7B1D-9B4E-9145-56DB165EAC64}" srcId="{8FC0B63C-10F1-E349-BD40-36F853DFD956}" destId="{2C1048F5-B08A-8040-AC82-A91D847A752A}" srcOrd="2" destOrd="0" parTransId="{6BEFB89F-9BB5-9D44-8461-A58295956734}" sibTransId="{62AB73C7-9748-2949-9CF4-84BA8C2091D3}"/>
    <dgm:cxn modelId="{ACCDFF32-DAE3-FF46-9D0C-2710E6F78E6A}" type="presOf" srcId="{D17E136B-224A-C042-A7BE-1AE08F27044C}" destId="{CE44A9DE-9DC5-1647-9070-6A637DD11B88}" srcOrd="0" destOrd="0" presId="urn:microsoft.com/office/officeart/2005/8/layout/bProcess3"/>
    <dgm:cxn modelId="{59737A40-B0C9-9E4E-9110-844D6C40D199}" type="presOf" srcId="{D5C4B6A5-D91E-494E-91B8-0498938E3F00}" destId="{4069D0C5-7FE3-2D41-990D-07308FC1CC2D}" srcOrd="0" destOrd="0" presId="urn:microsoft.com/office/officeart/2005/8/layout/bProcess3"/>
    <dgm:cxn modelId="{A62F3644-F06C-CF49-8537-56F5E16B65B8}" srcId="{8FC0B63C-10F1-E349-BD40-36F853DFD956}" destId="{16DA3431-0CB8-7646-970D-8417C2E3515D}" srcOrd="0" destOrd="0" parTransId="{3ADBA0FA-5A2D-C646-96F3-A089BDD66B7A}" sibTransId="{B1B76213-1C0B-8C43-98BE-14819EBB9658}"/>
    <dgm:cxn modelId="{7747A360-9638-354E-B790-1113E6BD5A91}" type="presOf" srcId="{62AB73C7-9748-2949-9CF4-84BA8C2091D3}" destId="{D5419FDC-BF3B-D046-9DC5-0F3E0EFCD12B}" srcOrd="0" destOrd="0" presId="urn:microsoft.com/office/officeart/2005/8/layout/bProcess3"/>
    <dgm:cxn modelId="{7C83E365-40CD-6A46-92E2-C3051922C5A1}" type="presOf" srcId="{B1B76213-1C0B-8C43-98BE-14819EBB9658}" destId="{9B702758-2C2C-AA4E-9478-D7E5B166F33D}" srcOrd="0" destOrd="0" presId="urn:microsoft.com/office/officeart/2005/8/layout/bProcess3"/>
    <dgm:cxn modelId="{F37A0176-D0D0-844A-A47E-E93E1369521F}" type="presOf" srcId="{16DA3431-0CB8-7646-970D-8417C2E3515D}" destId="{F9E43C03-F43D-BA4F-AB89-AA9780B78D30}" srcOrd="0" destOrd="0" presId="urn:microsoft.com/office/officeart/2005/8/layout/bProcess3"/>
    <dgm:cxn modelId="{1AB5A877-DB49-6240-A5A9-E373AAFB1DA8}" srcId="{8FC0B63C-10F1-E349-BD40-36F853DFD956}" destId="{4EF3043D-CF7E-5C45-8FCC-BC69F9F99423}" srcOrd="1" destOrd="0" parTransId="{D69BB30D-5DAD-834F-B7E0-381FA9D1BF59}" sibTransId="{D5C4B6A5-D91E-494E-91B8-0498938E3F00}"/>
    <dgm:cxn modelId="{AD999B86-B906-6B42-B289-EBCB0BEFCFC6}" type="presOf" srcId="{B1B76213-1C0B-8C43-98BE-14819EBB9658}" destId="{0B333D4B-60C4-CD45-9761-AC3B233550A9}" srcOrd="1" destOrd="0" presId="urn:microsoft.com/office/officeart/2005/8/layout/bProcess3"/>
    <dgm:cxn modelId="{0BE3E6A1-C104-F545-8C2D-B1CA097626F2}" type="presOf" srcId="{D5C4B6A5-D91E-494E-91B8-0498938E3F00}" destId="{C1545C00-38C6-6B48-8291-DC63C3FA6A09}" srcOrd="1" destOrd="0" presId="urn:microsoft.com/office/officeart/2005/8/layout/bProcess3"/>
    <dgm:cxn modelId="{75F1C3A2-D66F-5B41-BFD8-DC606766338F}" type="presOf" srcId="{73178A40-32B0-AA4B-89CC-13FBB58025FE}" destId="{20719990-46BD-5640-8E55-459B31894E5A}" srcOrd="0" destOrd="0" presId="urn:microsoft.com/office/officeart/2005/8/layout/bProcess3"/>
    <dgm:cxn modelId="{171EECB2-4E79-4944-A15F-059A219AC6A8}" type="presOf" srcId="{BE2E2D12-9749-9746-8759-CF694DC9937C}" destId="{2FBA1FD5-9F9D-6740-80BC-E40EDEB4FD13}" srcOrd="0" destOrd="0" presId="urn:microsoft.com/office/officeart/2005/8/layout/bProcess3"/>
    <dgm:cxn modelId="{5D28A2BE-53E0-5242-B072-407969C20237}" type="presOf" srcId="{4EF3043D-CF7E-5C45-8FCC-BC69F9F99423}" destId="{76DCB2E5-CF41-A046-9A01-7C28F24E483B}" srcOrd="0" destOrd="0" presId="urn:microsoft.com/office/officeart/2005/8/layout/bProcess3"/>
    <dgm:cxn modelId="{E089ABC7-20A0-F749-8FD3-1ABC7C107E9D}" type="presOf" srcId="{B784DA93-DCF8-9F46-8191-F5E90CE48CA4}" destId="{3EA09110-102E-4343-87B7-F3A2CFC823FF}" srcOrd="0" destOrd="0" presId="urn:microsoft.com/office/officeart/2005/8/layout/bProcess3"/>
    <dgm:cxn modelId="{DBCDFAD1-F04F-ED4A-AA06-82640018DF05}" type="presOf" srcId="{128AA39C-D19B-F44D-B39C-B9438648C218}" destId="{4128E976-A1FF-7B43-9C05-01812E84E571}" srcOrd="0" destOrd="0" presId="urn:microsoft.com/office/officeart/2005/8/layout/bProcess3"/>
    <dgm:cxn modelId="{8B8B7FDC-18BF-7D42-A6DD-B95C342BC120}" srcId="{8FC0B63C-10F1-E349-BD40-36F853DFD956}" destId="{D17E136B-224A-C042-A7BE-1AE08F27044C}" srcOrd="3" destOrd="0" parTransId="{F046B678-74CF-5347-A6DB-4811DD3DA0AA}" sibTransId="{73178A40-32B0-AA4B-89CC-13FBB58025FE}"/>
    <dgm:cxn modelId="{7F33F1E4-0EC4-6548-A9CF-C6CB88950FAE}" type="presOf" srcId="{8FC0B63C-10F1-E349-BD40-36F853DFD956}" destId="{7100BAA2-354D-E54A-B70E-1CB6849A9BBF}" srcOrd="0" destOrd="0" presId="urn:microsoft.com/office/officeart/2005/8/layout/bProcess3"/>
    <dgm:cxn modelId="{6254C4FD-4FF9-9F46-90A4-AB865B0B33E8}" type="presOf" srcId="{B784DA93-DCF8-9F46-8191-F5E90CE48CA4}" destId="{1D9709D5-5465-5546-AD24-BE813F057D02}" srcOrd="1" destOrd="0" presId="urn:microsoft.com/office/officeart/2005/8/layout/bProcess3"/>
    <dgm:cxn modelId="{13E797FE-4926-9845-B4E3-C5819A2C12AD}" srcId="{8FC0B63C-10F1-E349-BD40-36F853DFD956}" destId="{128AA39C-D19B-F44D-B39C-B9438648C218}" srcOrd="4" destOrd="0" parTransId="{67E1339D-3C0B-064E-9360-7AA364DD16E5}" sibTransId="{B784DA93-DCF8-9F46-8191-F5E90CE48CA4}"/>
    <dgm:cxn modelId="{EC3553A6-39CA-AB46-B432-B75CE02A77D3}" type="presParOf" srcId="{7100BAA2-354D-E54A-B70E-1CB6849A9BBF}" destId="{F9E43C03-F43D-BA4F-AB89-AA9780B78D30}" srcOrd="0" destOrd="0" presId="urn:microsoft.com/office/officeart/2005/8/layout/bProcess3"/>
    <dgm:cxn modelId="{7ACAC25A-258B-9F4F-8860-75E3E526BAA9}" type="presParOf" srcId="{7100BAA2-354D-E54A-B70E-1CB6849A9BBF}" destId="{9B702758-2C2C-AA4E-9478-D7E5B166F33D}" srcOrd="1" destOrd="0" presId="urn:microsoft.com/office/officeart/2005/8/layout/bProcess3"/>
    <dgm:cxn modelId="{EB2635E0-EDAE-8A4D-97F6-B73E12121109}" type="presParOf" srcId="{9B702758-2C2C-AA4E-9478-D7E5B166F33D}" destId="{0B333D4B-60C4-CD45-9761-AC3B233550A9}" srcOrd="0" destOrd="0" presId="urn:microsoft.com/office/officeart/2005/8/layout/bProcess3"/>
    <dgm:cxn modelId="{FA2C54BD-4A3A-3C47-B002-71199B0AF248}" type="presParOf" srcId="{7100BAA2-354D-E54A-B70E-1CB6849A9BBF}" destId="{76DCB2E5-CF41-A046-9A01-7C28F24E483B}" srcOrd="2" destOrd="0" presId="urn:microsoft.com/office/officeart/2005/8/layout/bProcess3"/>
    <dgm:cxn modelId="{CFDB7604-6787-DF4C-9E73-3D68D436B11E}" type="presParOf" srcId="{7100BAA2-354D-E54A-B70E-1CB6849A9BBF}" destId="{4069D0C5-7FE3-2D41-990D-07308FC1CC2D}" srcOrd="3" destOrd="0" presId="urn:microsoft.com/office/officeart/2005/8/layout/bProcess3"/>
    <dgm:cxn modelId="{A3B3B729-0942-8647-917D-1F4289A3F95B}" type="presParOf" srcId="{4069D0C5-7FE3-2D41-990D-07308FC1CC2D}" destId="{C1545C00-38C6-6B48-8291-DC63C3FA6A09}" srcOrd="0" destOrd="0" presId="urn:microsoft.com/office/officeart/2005/8/layout/bProcess3"/>
    <dgm:cxn modelId="{6E567725-9414-0840-99F5-9499CE465A05}" type="presParOf" srcId="{7100BAA2-354D-E54A-B70E-1CB6849A9BBF}" destId="{5DF61EB1-0464-E64C-BFD2-46BD6F01D391}" srcOrd="4" destOrd="0" presId="urn:microsoft.com/office/officeart/2005/8/layout/bProcess3"/>
    <dgm:cxn modelId="{CC08BCD2-3369-9A40-9A38-914FD8170B1B}" type="presParOf" srcId="{7100BAA2-354D-E54A-B70E-1CB6849A9BBF}" destId="{D5419FDC-BF3B-D046-9DC5-0F3E0EFCD12B}" srcOrd="5" destOrd="0" presId="urn:microsoft.com/office/officeart/2005/8/layout/bProcess3"/>
    <dgm:cxn modelId="{6839845E-9415-1546-97A4-FB1FA07BE79F}" type="presParOf" srcId="{D5419FDC-BF3B-D046-9DC5-0F3E0EFCD12B}" destId="{C46C39B4-50E8-BE49-972D-C351440E7370}" srcOrd="0" destOrd="0" presId="urn:microsoft.com/office/officeart/2005/8/layout/bProcess3"/>
    <dgm:cxn modelId="{43A267A1-B112-CB4C-BA36-FC93752E869E}" type="presParOf" srcId="{7100BAA2-354D-E54A-B70E-1CB6849A9BBF}" destId="{CE44A9DE-9DC5-1647-9070-6A637DD11B88}" srcOrd="6" destOrd="0" presId="urn:microsoft.com/office/officeart/2005/8/layout/bProcess3"/>
    <dgm:cxn modelId="{3590D62B-2A6F-664E-919E-FBA15015CCE2}" type="presParOf" srcId="{7100BAA2-354D-E54A-B70E-1CB6849A9BBF}" destId="{20719990-46BD-5640-8E55-459B31894E5A}" srcOrd="7" destOrd="0" presId="urn:microsoft.com/office/officeart/2005/8/layout/bProcess3"/>
    <dgm:cxn modelId="{A107A276-79EB-BE42-80D4-14E8192155FC}" type="presParOf" srcId="{20719990-46BD-5640-8E55-459B31894E5A}" destId="{B2149792-86BA-A646-B391-7C182FDFDD53}" srcOrd="0" destOrd="0" presId="urn:microsoft.com/office/officeart/2005/8/layout/bProcess3"/>
    <dgm:cxn modelId="{93FAB1F8-249D-2943-A1E4-4E4DDF3F0F71}" type="presParOf" srcId="{7100BAA2-354D-E54A-B70E-1CB6849A9BBF}" destId="{4128E976-A1FF-7B43-9C05-01812E84E571}" srcOrd="8" destOrd="0" presId="urn:microsoft.com/office/officeart/2005/8/layout/bProcess3"/>
    <dgm:cxn modelId="{4E17B907-FFC7-8345-8D87-6DBA7CA86A6B}" type="presParOf" srcId="{7100BAA2-354D-E54A-B70E-1CB6849A9BBF}" destId="{3EA09110-102E-4343-87B7-F3A2CFC823FF}" srcOrd="9" destOrd="0" presId="urn:microsoft.com/office/officeart/2005/8/layout/bProcess3"/>
    <dgm:cxn modelId="{70FB3BFD-A943-7344-969D-92088DDAD8E7}" type="presParOf" srcId="{3EA09110-102E-4343-87B7-F3A2CFC823FF}" destId="{1D9709D5-5465-5546-AD24-BE813F057D02}" srcOrd="0" destOrd="0" presId="urn:microsoft.com/office/officeart/2005/8/layout/bProcess3"/>
    <dgm:cxn modelId="{CCDBBC3D-90F2-A045-AC04-D8A4DA160209}" type="presParOf" srcId="{7100BAA2-354D-E54A-B70E-1CB6849A9BBF}" destId="{2FBA1FD5-9F9D-6740-80BC-E40EDEB4FD13}"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9A0B6B-51CD-954B-9106-F8FB29BEDCB5}" type="doc">
      <dgm:prSet loTypeId="urn:microsoft.com/office/officeart/2005/8/layout/process1" loCatId="" qsTypeId="urn:microsoft.com/office/officeart/2005/8/quickstyle/simple3" qsCatId="simple" csTypeId="urn:microsoft.com/office/officeart/2005/8/colors/accent1_3" csCatId="accent1" phldr="1"/>
      <dgm:spPr/>
    </dgm:pt>
    <dgm:pt modelId="{7B43A328-ECE9-7E40-AEF6-F7EFE3A552E0}">
      <dgm:prSet phldrT="[Text]"/>
      <dgm:spPr/>
      <dgm:t>
        <a:bodyPr/>
        <a:lstStyle/>
        <a:p>
          <a:r>
            <a:rPr lang="en-GB"/>
            <a:t>Identify missing data</a:t>
          </a:r>
        </a:p>
      </dgm:t>
    </dgm:pt>
    <dgm:pt modelId="{54FD9542-99F6-F949-BA5A-12F9AB7B7514}" type="parTrans" cxnId="{8264E1D7-F662-094A-95BD-80EC5898E4D8}">
      <dgm:prSet/>
      <dgm:spPr/>
      <dgm:t>
        <a:bodyPr/>
        <a:lstStyle/>
        <a:p>
          <a:endParaRPr lang="en-GB"/>
        </a:p>
      </dgm:t>
    </dgm:pt>
    <dgm:pt modelId="{5ED41CFB-A4DD-AD47-80C2-71A57C99E129}" type="sibTrans" cxnId="{8264E1D7-F662-094A-95BD-80EC5898E4D8}">
      <dgm:prSet/>
      <dgm:spPr/>
      <dgm:t>
        <a:bodyPr/>
        <a:lstStyle/>
        <a:p>
          <a:endParaRPr lang="en-GB"/>
        </a:p>
      </dgm:t>
    </dgm:pt>
    <dgm:pt modelId="{8DF38B72-FC22-A144-87AC-C19480417565}">
      <dgm:prSet phldrT="[Text]"/>
      <dgm:spPr/>
      <dgm:t>
        <a:bodyPr/>
        <a:lstStyle/>
        <a:p>
          <a:r>
            <a:rPr lang="en-GB"/>
            <a:t>Outlier detection</a:t>
          </a:r>
        </a:p>
      </dgm:t>
    </dgm:pt>
    <dgm:pt modelId="{D6883418-E15E-2A4B-85DD-CD6F992B5E1F}" type="parTrans" cxnId="{EF8625DE-5890-FF47-9736-8A4DC0FC115F}">
      <dgm:prSet/>
      <dgm:spPr/>
      <dgm:t>
        <a:bodyPr/>
        <a:lstStyle/>
        <a:p>
          <a:endParaRPr lang="en-GB"/>
        </a:p>
      </dgm:t>
    </dgm:pt>
    <dgm:pt modelId="{F424F0DB-3DB3-4947-B279-2A415D0006DD}" type="sibTrans" cxnId="{EF8625DE-5890-FF47-9736-8A4DC0FC115F}">
      <dgm:prSet/>
      <dgm:spPr/>
      <dgm:t>
        <a:bodyPr/>
        <a:lstStyle/>
        <a:p>
          <a:endParaRPr lang="en-GB"/>
        </a:p>
      </dgm:t>
    </dgm:pt>
    <dgm:pt modelId="{5E2BED02-69B1-A942-95CC-EEB237D0E8CA}">
      <dgm:prSet phldrT="[Text]"/>
      <dgm:spPr/>
      <dgm:t>
        <a:bodyPr/>
        <a:lstStyle/>
        <a:p>
          <a:r>
            <a:rPr lang="en-IN" b="0" i="0"/>
            <a:t>Data accuracy</a:t>
          </a:r>
          <a:endParaRPr lang="en-GB"/>
        </a:p>
      </dgm:t>
    </dgm:pt>
    <dgm:pt modelId="{8E3A811A-4E86-2D44-9EA4-8F551BCC2922}" type="parTrans" cxnId="{6AEFFDB5-3863-024B-83FC-45CFDAD9C909}">
      <dgm:prSet/>
      <dgm:spPr/>
      <dgm:t>
        <a:bodyPr/>
        <a:lstStyle/>
        <a:p>
          <a:endParaRPr lang="en-GB"/>
        </a:p>
      </dgm:t>
    </dgm:pt>
    <dgm:pt modelId="{E3832864-C715-6248-B314-0EF72070E296}" type="sibTrans" cxnId="{6AEFFDB5-3863-024B-83FC-45CFDAD9C909}">
      <dgm:prSet/>
      <dgm:spPr/>
      <dgm:t>
        <a:bodyPr/>
        <a:lstStyle/>
        <a:p>
          <a:endParaRPr lang="en-GB"/>
        </a:p>
      </dgm:t>
    </dgm:pt>
    <dgm:pt modelId="{229CD596-72AC-9B4D-ACB7-EAEC5C183BD3}">
      <dgm:prSet phldrT="[Text]"/>
      <dgm:spPr/>
      <dgm:t>
        <a:bodyPr/>
        <a:lstStyle/>
        <a:p>
          <a:r>
            <a:rPr lang="en-IN" b="0" i="0"/>
            <a:t>Redundancy elimination</a:t>
          </a:r>
          <a:endParaRPr lang="en-GB"/>
        </a:p>
      </dgm:t>
    </dgm:pt>
    <dgm:pt modelId="{9D6A7869-6B26-3F40-BB92-5C1ADE6DCFDD}" type="parTrans" cxnId="{9376E588-AF2D-7F48-AC9B-B9A9318D6331}">
      <dgm:prSet/>
      <dgm:spPr/>
      <dgm:t>
        <a:bodyPr/>
        <a:lstStyle/>
        <a:p>
          <a:endParaRPr lang="en-GB"/>
        </a:p>
      </dgm:t>
    </dgm:pt>
    <dgm:pt modelId="{C79DB768-C97D-0748-9D5A-68C027941A86}" type="sibTrans" cxnId="{9376E588-AF2D-7F48-AC9B-B9A9318D6331}">
      <dgm:prSet/>
      <dgm:spPr/>
      <dgm:t>
        <a:bodyPr/>
        <a:lstStyle/>
        <a:p>
          <a:endParaRPr lang="en-GB"/>
        </a:p>
      </dgm:t>
    </dgm:pt>
    <dgm:pt modelId="{49938C88-F17F-7441-933F-98A0E7EF9380}" type="pres">
      <dgm:prSet presAssocID="{079A0B6B-51CD-954B-9106-F8FB29BEDCB5}" presName="Name0" presStyleCnt="0">
        <dgm:presLayoutVars>
          <dgm:dir/>
          <dgm:resizeHandles val="exact"/>
        </dgm:presLayoutVars>
      </dgm:prSet>
      <dgm:spPr/>
    </dgm:pt>
    <dgm:pt modelId="{96E0166D-13C9-124B-ABDF-5BFB66A345C4}" type="pres">
      <dgm:prSet presAssocID="{7B43A328-ECE9-7E40-AEF6-F7EFE3A552E0}" presName="node" presStyleLbl="node1" presStyleIdx="0" presStyleCnt="4">
        <dgm:presLayoutVars>
          <dgm:bulletEnabled val="1"/>
        </dgm:presLayoutVars>
      </dgm:prSet>
      <dgm:spPr/>
    </dgm:pt>
    <dgm:pt modelId="{0C9B63B5-B567-C946-BEEB-47D5AF6DC6C9}" type="pres">
      <dgm:prSet presAssocID="{5ED41CFB-A4DD-AD47-80C2-71A57C99E129}" presName="sibTrans" presStyleLbl="sibTrans2D1" presStyleIdx="0" presStyleCnt="3"/>
      <dgm:spPr/>
    </dgm:pt>
    <dgm:pt modelId="{36761FAE-92AA-FE41-BAC4-92EC684A31D8}" type="pres">
      <dgm:prSet presAssocID="{5ED41CFB-A4DD-AD47-80C2-71A57C99E129}" presName="connectorText" presStyleLbl="sibTrans2D1" presStyleIdx="0" presStyleCnt="3"/>
      <dgm:spPr/>
    </dgm:pt>
    <dgm:pt modelId="{9CC48D3E-993C-A642-A609-749C683117DB}" type="pres">
      <dgm:prSet presAssocID="{8DF38B72-FC22-A144-87AC-C19480417565}" presName="node" presStyleLbl="node1" presStyleIdx="1" presStyleCnt="4">
        <dgm:presLayoutVars>
          <dgm:bulletEnabled val="1"/>
        </dgm:presLayoutVars>
      </dgm:prSet>
      <dgm:spPr/>
    </dgm:pt>
    <dgm:pt modelId="{9ED996A5-60C3-F548-9986-83B3CF4144B4}" type="pres">
      <dgm:prSet presAssocID="{F424F0DB-3DB3-4947-B279-2A415D0006DD}" presName="sibTrans" presStyleLbl="sibTrans2D1" presStyleIdx="1" presStyleCnt="3"/>
      <dgm:spPr/>
    </dgm:pt>
    <dgm:pt modelId="{093C07CE-66F6-5745-BC37-26028160D8FE}" type="pres">
      <dgm:prSet presAssocID="{F424F0DB-3DB3-4947-B279-2A415D0006DD}" presName="connectorText" presStyleLbl="sibTrans2D1" presStyleIdx="1" presStyleCnt="3"/>
      <dgm:spPr/>
    </dgm:pt>
    <dgm:pt modelId="{89C62294-C408-2740-8CF5-3FBF4817D6AA}" type="pres">
      <dgm:prSet presAssocID="{5E2BED02-69B1-A942-95CC-EEB237D0E8CA}" presName="node" presStyleLbl="node1" presStyleIdx="2" presStyleCnt="4">
        <dgm:presLayoutVars>
          <dgm:bulletEnabled val="1"/>
        </dgm:presLayoutVars>
      </dgm:prSet>
      <dgm:spPr/>
    </dgm:pt>
    <dgm:pt modelId="{46A8270F-601D-C243-9464-BB858C245490}" type="pres">
      <dgm:prSet presAssocID="{E3832864-C715-6248-B314-0EF72070E296}" presName="sibTrans" presStyleLbl="sibTrans2D1" presStyleIdx="2" presStyleCnt="3"/>
      <dgm:spPr/>
    </dgm:pt>
    <dgm:pt modelId="{64DD9DA3-D435-C64C-84FC-CCF0B74745EF}" type="pres">
      <dgm:prSet presAssocID="{E3832864-C715-6248-B314-0EF72070E296}" presName="connectorText" presStyleLbl="sibTrans2D1" presStyleIdx="2" presStyleCnt="3"/>
      <dgm:spPr/>
    </dgm:pt>
    <dgm:pt modelId="{B922D3EE-F972-9F48-97FD-51E7FECE5F81}" type="pres">
      <dgm:prSet presAssocID="{229CD596-72AC-9B4D-ACB7-EAEC5C183BD3}" presName="node" presStyleLbl="node1" presStyleIdx="3" presStyleCnt="4">
        <dgm:presLayoutVars>
          <dgm:bulletEnabled val="1"/>
        </dgm:presLayoutVars>
      </dgm:prSet>
      <dgm:spPr/>
    </dgm:pt>
  </dgm:ptLst>
  <dgm:cxnLst>
    <dgm:cxn modelId="{4BDD5732-64D8-584C-B8EB-AB5CF28E7E32}" type="presOf" srcId="{F424F0DB-3DB3-4947-B279-2A415D0006DD}" destId="{093C07CE-66F6-5745-BC37-26028160D8FE}" srcOrd="1" destOrd="0" presId="urn:microsoft.com/office/officeart/2005/8/layout/process1"/>
    <dgm:cxn modelId="{45E40342-AE99-E24E-8CE1-02B4C9B5832C}" type="presOf" srcId="{F424F0DB-3DB3-4947-B279-2A415D0006DD}" destId="{9ED996A5-60C3-F548-9986-83B3CF4144B4}" srcOrd="0" destOrd="0" presId="urn:microsoft.com/office/officeart/2005/8/layout/process1"/>
    <dgm:cxn modelId="{D998F749-86A7-7143-AC45-5669CB558309}" type="presOf" srcId="{E3832864-C715-6248-B314-0EF72070E296}" destId="{64DD9DA3-D435-C64C-84FC-CCF0B74745EF}" srcOrd="1" destOrd="0" presId="urn:microsoft.com/office/officeart/2005/8/layout/process1"/>
    <dgm:cxn modelId="{6ADD364D-38F5-4E4D-A481-AE1B8628CEED}" type="presOf" srcId="{E3832864-C715-6248-B314-0EF72070E296}" destId="{46A8270F-601D-C243-9464-BB858C245490}" srcOrd="0" destOrd="0" presId="urn:microsoft.com/office/officeart/2005/8/layout/process1"/>
    <dgm:cxn modelId="{E52B6354-761F-684E-BAD6-C43AB1562D6A}" type="presOf" srcId="{5ED41CFB-A4DD-AD47-80C2-71A57C99E129}" destId="{36761FAE-92AA-FE41-BAC4-92EC684A31D8}" srcOrd="1" destOrd="0" presId="urn:microsoft.com/office/officeart/2005/8/layout/process1"/>
    <dgm:cxn modelId="{4B53DC7A-8FE6-214F-9C4D-19483B7E3686}" type="presOf" srcId="{079A0B6B-51CD-954B-9106-F8FB29BEDCB5}" destId="{49938C88-F17F-7441-933F-98A0E7EF9380}" srcOrd="0" destOrd="0" presId="urn:microsoft.com/office/officeart/2005/8/layout/process1"/>
    <dgm:cxn modelId="{9376E588-AF2D-7F48-AC9B-B9A9318D6331}" srcId="{079A0B6B-51CD-954B-9106-F8FB29BEDCB5}" destId="{229CD596-72AC-9B4D-ACB7-EAEC5C183BD3}" srcOrd="3" destOrd="0" parTransId="{9D6A7869-6B26-3F40-BB92-5C1ADE6DCFDD}" sibTransId="{C79DB768-C97D-0748-9D5A-68C027941A86}"/>
    <dgm:cxn modelId="{94E0B791-E1FC-634C-BB7E-A81F6E73E6C8}" type="presOf" srcId="{5E2BED02-69B1-A942-95CC-EEB237D0E8CA}" destId="{89C62294-C408-2740-8CF5-3FBF4817D6AA}" srcOrd="0" destOrd="0" presId="urn:microsoft.com/office/officeart/2005/8/layout/process1"/>
    <dgm:cxn modelId="{24DAE499-ED56-3145-877C-253B3387208A}" type="presOf" srcId="{7B43A328-ECE9-7E40-AEF6-F7EFE3A552E0}" destId="{96E0166D-13C9-124B-ABDF-5BFB66A345C4}" srcOrd="0" destOrd="0" presId="urn:microsoft.com/office/officeart/2005/8/layout/process1"/>
    <dgm:cxn modelId="{3FEBACA9-6234-934C-9508-750836411B44}" type="presOf" srcId="{8DF38B72-FC22-A144-87AC-C19480417565}" destId="{9CC48D3E-993C-A642-A609-749C683117DB}" srcOrd="0" destOrd="0" presId="urn:microsoft.com/office/officeart/2005/8/layout/process1"/>
    <dgm:cxn modelId="{6AEFFDB5-3863-024B-83FC-45CFDAD9C909}" srcId="{079A0B6B-51CD-954B-9106-F8FB29BEDCB5}" destId="{5E2BED02-69B1-A942-95CC-EEB237D0E8CA}" srcOrd="2" destOrd="0" parTransId="{8E3A811A-4E86-2D44-9EA4-8F551BCC2922}" sibTransId="{E3832864-C715-6248-B314-0EF72070E296}"/>
    <dgm:cxn modelId="{567DC6B9-FA03-7C44-9A22-8441E38C9ADA}" type="presOf" srcId="{5ED41CFB-A4DD-AD47-80C2-71A57C99E129}" destId="{0C9B63B5-B567-C946-BEEB-47D5AF6DC6C9}" srcOrd="0" destOrd="0" presId="urn:microsoft.com/office/officeart/2005/8/layout/process1"/>
    <dgm:cxn modelId="{8264E1D7-F662-094A-95BD-80EC5898E4D8}" srcId="{079A0B6B-51CD-954B-9106-F8FB29BEDCB5}" destId="{7B43A328-ECE9-7E40-AEF6-F7EFE3A552E0}" srcOrd="0" destOrd="0" parTransId="{54FD9542-99F6-F949-BA5A-12F9AB7B7514}" sibTransId="{5ED41CFB-A4DD-AD47-80C2-71A57C99E129}"/>
    <dgm:cxn modelId="{5B69B7D9-42A5-8846-A8C2-2ACCA27D2F4D}" type="presOf" srcId="{229CD596-72AC-9B4D-ACB7-EAEC5C183BD3}" destId="{B922D3EE-F972-9F48-97FD-51E7FECE5F81}" srcOrd="0" destOrd="0" presId="urn:microsoft.com/office/officeart/2005/8/layout/process1"/>
    <dgm:cxn modelId="{EF8625DE-5890-FF47-9736-8A4DC0FC115F}" srcId="{079A0B6B-51CD-954B-9106-F8FB29BEDCB5}" destId="{8DF38B72-FC22-A144-87AC-C19480417565}" srcOrd="1" destOrd="0" parTransId="{D6883418-E15E-2A4B-85DD-CD6F992B5E1F}" sibTransId="{F424F0DB-3DB3-4947-B279-2A415D0006DD}"/>
    <dgm:cxn modelId="{4EAF2FB0-CC6B-C149-B81E-B7E0E0D28D3E}" type="presParOf" srcId="{49938C88-F17F-7441-933F-98A0E7EF9380}" destId="{96E0166D-13C9-124B-ABDF-5BFB66A345C4}" srcOrd="0" destOrd="0" presId="urn:microsoft.com/office/officeart/2005/8/layout/process1"/>
    <dgm:cxn modelId="{F0E19ABD-13C9-184C-81A7-BEF830CC415D}" type="presParOf" srcId="{49938C88-F17F-7441-933F-98A0E7EF9380}" destId="{0C9B63B5-B567-C946-BEEB-47D5AF6DC6C9}" srcOrd="1" destOrd="0" presId="urn:microsoft.com/office/officeart/2005/8/layout/process1"/>
    <dgm:cxn modelId="{718D0CB8-888A-9D49-B13C-36DABD9A1B2A}" type="presParOf" srcId="{0C9B63B5-B567-C946-BEEB-47D5AF6DC6C9}" destId="{36761FAE-92AA-FE41-BAC4-92EC684A31D8}" srcOrd="0" destOrd="0" presId="urn:microsoft.com/office/officeart/2005/8/layout/process1"/>
    <dgm:cxn modelId="{71D7E382-E9F0-9B48-A4B1-3352BB4AE6CB}" type="presParOf" srcId="{49938C88-F17F-7441-933F-98A0E7EF9380}" destId="{9CC48D3E-993C-A642-A609-749C683117DB}" srcOrd="2" destOrd="0" presId="urn:microsoft.com/office/officeart/2005/8/layout/process1"/>
    <dgm:cxn modelId="{8EACBF6F-2490-0745-B389-542AAD829795}" type="presParOf" srcId="{49938C88-F17F-7441-933F-98A0E7EF9380}" destId="{9ED996A5-60C3-F548-9986-83B3CF4144B4}" srcOrd="3" destOrd="0" presId="urn:microsoft.com/office/officeart/2005/8/layout/process1"/>
    <dgm:cxn modelId="{A3FECA9A-54A2-E840-BD06-0B2AB6452D3D}" type="presParOf" srcId="{9ED996A5-60C3-F548-9986-83B3CF4144B4}" destId="{093C07CE-66F6-5745-BC37-26028160D8FE}" srcOrd="0" destOrd="0" presId="urn:microsoft.com/office/officeart/2005/8/layout/process1"/>
    <dgm:cxn modelId="{07AD1751-1505-214C-BB3E-46B90E8EA4F9}" type="presParOf" srcId="{49938C88-F17F-7441-933F-98A0E7EF9380}" destId="{89C62294-C408-2740-8CF5-3FBF4817D6AA}" srcOrd="4" destOrd="0" presId="urn:microsoft.com/office/officeart/2005/8/layout/process1"/>
    <dgm:cxn modelId="{CF95CB15-2705-EB45-AD47-87E6671C2CDE}" type="presParOf" srcId="{49938C88-F17F-7441-933F-98A0E7EF9380}" destId="{46A8270F-601D-C243-9464-BB858C245490}" srcOrd="5" destOrd="0" presId="urn:microsoft.com/office/officeart/2005/8/layout/process1"/>
    <dgm:cxn modelId="{D1285894-B04B-D04C-A6E6-E1324F55D2C3}" type="presParOf" srcId="{46A8270F-601D-C243-9464-BB858C245490}" destId="{64DD9DA3-D435-C64C-84FC-CCF0B74745EF}" srcOrd="0" destOrd="0" presId="urn:microsoft.com/office/officeart/2005/8/layout/process1"/>
    <dgm:cxn modelId="{A290BD5A-9F81-6F41-BA61-E6A7FF0735B6}" type="presParOf" srcId="{49938C88-F17F-7441-933F-98A0E7EF9380}" destId="{B922D3EE-F972-9F48-97FD-51E7FECE5F8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6CB76C-1DCC-D749-9BE5-C4CF75400853}" type="doc">
      <dgm:prSet loTypeId="urn:microsoft.com/office/officeart/2005/8/layout/process1" loCatId="" qsTypeId="urn:microsoft.com/office/officeart/2005/8/quickstyle/simple3" qsCatId="simple" csTypeId="urn:microsoft.com/office/officeart/2005/8/colors/accent1_2" csCatId="accent1" phldr="1"/>
      <dgm:spPr/>
    </dgm:pt>
    <dgm:pt modelId="{5F23B918-DE65-C54C-B071-20C40CFC9551}">
      <dgm:prSet phldrT="[Text]"/>
      <dgm:spPr/>
      <dgm:t>
        <a:bodyPr/>
        <a:lstStyle/>
        <a:p>
          <a:r>
            <a:rPr lang="en-IN" b="1" i="0"/>
            <a:t>Select the number of clusters</a:t>
          </a:r>
          <a:endParaRPr lang="en-GB" b="1"/>
        </a:p>
      </dgm:t>
    </dgm:pt>
    <dgm:pt modelId="{0FA22B5D-4E40-454A-8FC7-689810FC766B}" type="parTrans" cxnId="{6FA05022-DE2A-0146-9BC9-28BCAFCE0A4D}">
      <dgm:prSet/>
      <dgm:spPr/>
      <dgm:t>
        <a:bodyPr/>
        <a:lstStyle/>
        <a:p>
          <a:endParaRPr lang="en-GB"/>
        </a:p>
      </dgm:t>
    </dgm:pt>
    <dgm:pt modelId="{E7FD7C9A-C9F9-F143-ABFD-0A3793B49C67}" type="sibTrans" cxnId="{6FA05022-DE2A-0146-9BC9-28BCAFCE0A4D}">
      <dgm:prSet/>
      <dgm:spPr/>
      <dgm:t>
        <a:bodyPr/>
        <a:lstStyle/>
        <a:p>
          <a:endParaRPr lang="en-GB"/>
        </a:p>
      </dgm:t>
    </dgm:pt>
    <dgm:pt modelId="{5DB5EB36-147F-5B41-9C67-112403DEB0FE}">
      <dgm:prSet phldrT="[Text]"/>
      <dgm:spPr/>
      <dgm:t>
        <a:bodyPr/>
        <a:lstStyle/>
        <a:p>
          <a:r>
            <a:rPr lang="en-IN" b="1" i="0"/>
            <a:t>Select random points as centroids</a:t>
          </a:r>
          <a:endParaRPr lang="en-GB" b="1"/>
        </a:p>
      </dgm:t>
    </dgm:pt>
    <dgm:pt modelId="{2507666C-CF31-C148-AFB1-965EDC2191E1}" type="parTrans" cxnId="{3A7995B1-9060-8748-8F3D-B947DA6560EB}">
      <dgm:prSet/>
      <dgm:spPr/>
      <dgm:t>
        <a:bodyPr/>
        <a:lstStyle/>
        <a:p>
          <a:endParaRPr lang="en-GB"/>
        </a:p>
      </dgm:t>
    </dgm:pt>
    <dgm:pt modelId="{93350664-1575-5B4F-A1C0-87AC9D0A93AA}" type="sibTrans" cxnId="{3A7995B1-9060-8748-8F3D-B947DA6560EB}">
      <dgm:prSet/>
      <dgm:spPr/>
      <dgm:t>
        <a:bodyPr/>
        <a:lstStyle/>
        <a:p>
          <a:endParaRPr lang="en-GB"/>
        </a:p>
      </dgm:t>
    </dgm:pt>
    <dgm:pt modelId="{45238D82-932A-1F45-AC8E-5290F758E6E5}">
      <dgm:prSet phldrT="[Text]"/>
      <dgm:spPr/>
      <dgm:t>
        <a:bodyPr/>
        <a:lstStyle/>
        <a:p>
          <a:r>
            <a:rPr lang="en-IN" b="1" i="0"/>
            <a:t>Assign points to the closest cluster centroid</a:t>
          </a:r>
          <a:endParaRPr lang="en-GB" b="1"/>
        </a:p>
      </dgm:t>
    </dgm:pt>
    <dgm:pt modelId="{61DCD792-ECBD-134E-A14D-4D244C01DC21}" type="parTrans" cxnId="{27968FBE-80B3-1D41-B665-72820A0C53EC}">
      <dgm:prSet/>
      <dgm:spPr/>
      <dgm:t>
        <a:bodyPr/>
        <a:lstStyle/>
        <a:p>
          <a:endParaRPr lang="en-GB"/>
        </a:p>
      </dgm:t>
    </dgm:pt>
    <dgm:pt modelId="{A3284FDC-AFCF-B441-873B-27CB7538E2E0}" type="sibTrans" cxnId="{27968FBE-80B3-1D41-B665-72820A0C53EC}">
      <dgm:prSet/>
      <dgm:spPr/>
      <dgm:t>
        <a:bodyPr/>
        <a:lstStyle/>
        <a:p>
          <a:endParaRPr lang="en-GB"/>
        </a:p>
      </dgm:t>
    </dgm:pt>
    <dgm:pt modelId="{491255CC-7F63-5845-800C-BB4DD7A68881}">
      <dgm:prSet phldrT="[Text]"/>
      <dgm:spPr/>
      <dgm:t>
        <a:bodyPr/>
        <a:lstStyle/>
        <a:p>
          <a:r>
            <a:rPr lang="en-IN" b="1" i="0"/>
            <a:t>Calculate the variance</a:t>
          </a:r>
          <a:endParaRPr lang="en-GB" b="1"/>
        </a:p>
      </dgm:t>
    </dgm:pt>
    <dgm:pt modelId="{DC4E51D6-C74E-4F47-952B-D0F47F5D9892}" type="parTrans" cxnId="{C71F51ED-2A4D-9A4D-A70C-E1FEC36FD56B}">
      <dgm:prSet/>
      <dgm:spPr/>
      <dgm:t>
        <a:bodyPr/>
        <a:lstStyle/>
        <a:p>
          <a:endParaRPr lang="en-GB"/>
        </a:p>
      </dgm:t>
    </dgm:pt>
    <dgm:pt modelId="{E24513CA-6658-624D-9916-6B069EB5F97B}" type="sibTrans" cxnId="{C71F51ED-2A4D-9A4D-A70C-E1FEC36FD56B}">
      <dgm:prSet/>
      <dgm:spPr/>
      <dgm:t>
        <a:bodyPr/>
        <a:lstStyle/>
        <a:p>
          <a:endParaRPr lang="en-GB"/>
        </a:p>
      </dgm:t>
    </dgm:pt>
    <dgm:pt modelId="{D343B1EB-0673-AB43-863C-DFA06E31A103}">
      <dgm:prSet phldrT="[Text]"/>
      <dgm:spPr/>
      <dgm:t>
        <a:bodyPr/>
        <a:lstStyle/>
        <a:p>
          <a:r>
            <a:rPr lang="en-IN" b="1" i="0"/>
            <a:t>Reassign each data point to the new closest centroid</a:t>
          </a:r>
          <a:endParaRPr lang="en-GB" b="1"/>
        </a:p>
      </dgm:t>
    </dgm:pt>
    <dgm:pt modelId="{808A2C11-EE2C-E941-ADEB-80C3637D1EC5}" type="parTrans" cxnId="{88B8953E-DE9D-4247-9877-73A89D06F9B9}">
      <dgm:prSet/>
      <dgm:spPr/>
      <dgm:t>
        <a:bodyPr/>
        <a:lstStyle/>
        <a:p>
          <a:endParaRPr lang="en-GB"/>
        </a:p>
      </dgm:t>
    </dgm:pt>
    <dgm:pt modelId="{D9E19F62-2580-D14E-96B8-58AB28C3D33A}" type="sibTrans" cxnId="{88B8953E-DE9D-4247-9877-73A89D06F9B9}">
      <dgm:prSet/>
      <dgm:spPr/>
      <dgm:t>
        <a:bodyPr/>
        <a:lstStyle/>
        <a:p>
          <a:endParaRPr lang="en-GB"/>
        </a:p>
      </dgm:t>
    </dgm:pt>
    <dgm:pt modelId="{CD440C76-D7D6-2549-9CBB-7199350EBB6E}" type="pres">
      <dgm:prSet presAssocID="{C16CB76C-1DCC-D749-9BE5-C4CF75400853}" presName="Name0" presStyleCnt="0">
        <dgm:presLayoutVars>
          <dgm:dir/>
          <dgm:resizeHandles val="exact"/>
        </dgm:presLayoutVars>
      </dgm:prSet>
      <dgm:spPr/>
    </dgm:pt>
    <dgm:pt modelId="{74ECDAA9-7BEC-A149-90B4-BA0C6ACC95FE}" type="pres">
      <dgm:prSet presAssocID="{5F23B918-DE65-C54C-B071-20C40CFC9551}" presName="node" presStyleLbl="node1" presStyleIdx="0" presStyleCnt="5">
        <dgm:presLayoutVars>
          <dgm:bulletEnabled val="1"/>
        </dgm:presLayoutVars>
      </dgm:prSet>
      <dgm:spPr/>
    </dgm:pt>
    <dgm:pt modelId="{9E6D7DBB-6282-2541-B3DD-8977D0C87DCE}" type="pres">
      <dgm:prSet presAssocID="{E7FD7C9A-C9F9-F143-ABFD-0A3793B49C67}" presName="sibTrans" presStyleLbl="sibTrans2D1" presStyleIdx="0" presStyleCnt="4"/>
      <dgm:spPr/>
    </dgm:pt>
    <dgm:pt modelId="{A9DC1A7A-1745-324F-BFB5-DADF220F6138}" type="pres">
      <dgm:prSet presAssocID="{E7FD7C9A-C9F9-F143-ABFD-0A3793B49C67}" presName="connectorText" presStyleLbl="sibTrans2D1" presStyleIdx="0" presStyleCnt="4"/>
      <dgm:spPr/>
    </dgm:pt>
    <dgm:pt modelId="{ECC6B2D8-72F9-D14D-A599-ACE1ED055E1D}" type="pres">
      <dgm:prSet presAssocID="{5DB5EB36-147F-5B41-9C67-112403DEB0FE}" presName="node" presStyleLbl="node1" presStyleIdx="1" presStyleCnt="5">
        <dgm:presLayoutVars>
          <dgm:bulletEnabled val="1"/>
        </dgm:presLayoutVars>
      </dgm:prSet>
      <dgm:spPr/>
    </dgm:pt>
    <dgm:pt modelId="{4B054E23-936C-8D41-B2D9-98443A5D0D82}" type="pres">
      <dgm:prSet presAssocID="{93350664-1575-5B4F-A1C0-87AC9D0A93AA}" presName="sibTrans" presStyleLbl="sibTrans2D1" presStyleIdx="1" presStyleCnt="4"/>
      <dgm:spPr/>
    </dgm:pt>
    <dgm:pt modelId="{F39CB1C6-9B65-9146-B8F1-8201E5D2DBF8}" type="pres">
      <dgm:prSet presAssocID="{93350664-1575-5B4F-A1C0-87AC9D0A93AA}" presName="connectorText" presStyleLbl="sibTrans2D1" presStyleIdx="1" presStyleCnt="4"/>
      <dgm:spPr/>
    </dgm:pt>
    <dgm:pt modelId="{110F6795-4ED7-E84C-AC47-DFD66CF5D565}" type="pres">
      <dgm:prSet presAssocID="{45238D82-932A-1F45-AC8E-5290F758E6E5}" presName="node" presStyleLbl="node1" presStyleIdx="2" presStyleCnt="5">
        <dgm:presLayoutVars>
          <dgm:bulletEnabled val="1"/>
        </dgm:presLayoutVars>
      </dgm:prSet>
      <dgm:spPr/>
    </dgm:pt>
    <dgm:pt modelId="{9280D70E-84C5-1248-A4C6-DE4E6213AD16}" type="pres">
      <dgm:prSet presAssocID="{A3284FDC-AFCF-B441-873B-27CB7538E2E0}" presName="sibTrans" presStyleLbl="sibTrans2D1" presStyleIdx="2" presStyleCnt="4"/>
      <dgm:spPr/>
    </dgm:pt>
    <dgm:pt modelId="{46336006-4084-D34E-B9CE-535A897CFB3A}" type="pres">
      <dgm:prSet presAssocID="{A3284FDC-AFCF-B441-873B-27CB7538E2E0}" presName="connectorText" presStyleLbl="sibTrans2D1" presStyleIdx="2" presStyleCnt="4"/>
      <dgm:spPr/>
    </dgm:pt>
    <dgm:pt modelId="{52ABA760-1BB5-004E-BED8-0B63B4E234DD}" type="pres">
      <dgm:prSet presAssocID="{491255CC-7F63-5845-800C-BB4DD7A68881}" presName="node" presStyleLbl="node1" presStyleIdx="3" presStyleCnt="5">
        <dgm:presLayoutVars>
          <dgm:bulletEnabled val="1"/>
        </dgm:presLayoutVars>
      </dgm:prSet>
      <dgm:spPr/>
    </dgm:pt>
    <dgm:pt modelId="{B29F95AE-CCB7-9640-924F-A10E6928B69A}" type="pres">
      <dgm:prSet presAssocID="{E24513CA-6658-624D-9916-6B069EB5F97B}" presName="sibTrans" presStyleLbl="sibTrans2D1" presStyleIdx="3" presStyleCnt="4"/>
      <dgm:spPr/>
    </dgm:pt>
    <dgm:pt modelId="{8375FAD9-72E7-B24E-8124-E4F3EA415F69}" type="pres">
      <dgm:prSet presAssocID="{E24513CA-6658-624D-9916-6B069EB5F97B}" presName="connectorText" presStyleLbl="sibTrans2D1" presStyleIdx="3" presStyleCnt="4"/>
      <dgm:spPr/>
    </dgm:pt>
    <dgm:pt modelId="{B2CE6FBB-0941-8A47-B64D-B1F278787B69}" type="pres">
      <dgm:prSet presAssocID="{D343B1EB-0673-AB43-863C-DFA06E31A103}" presName="node" presStyleLbl="node1" presStyleIdx="4" presStyleCnt="5">
        <dgm:presLayoutVars>
          <dgm:bulletEnabled val="1"/>
        </dgm:presLayoutVars>
      </dgm:prSet>
      <dgm:spPr/>
    </dgm:pt>
  </dgm:ptLst>
  <dgm:cxnLst>
    <dgm:cxn modelId="{856E7B02-196F-924C-8262-54D2A9B48EA0}" type="presOf" srcId="{45238D82-932A-1F45-AC8E-5290F758E6E5}" destId="{110F6795-4ED7-E84C-AC47-DFD66CF5D565}" srcOrd="0" destOrd="0" presId="urn:microsoft.com/office/officeart/2005/8/layout/process1"/>
    <dgm:cxn modelId="{6FA05022-DE2A-0146-9BC9-28BCAFCE0A4D}" srcId="{C16CB76C-1DCC-D749-9BE5-C4CF75400853}" destId="{5F23B918-DE65-C54C-B071-20C40CFC9551}" srcOrd="0" destOrd="0" parTransId="{0FA22B5D-4E40-454A-8FC7-689810FC766B}" sibTransId="{E7FD7C9A-C9F9-F143-ABFD-0A3793B49C67}"/>
    <dgm:cxn modelId="{CCA71526-0540-4F41-9ECA-7B7090DEF7A6}" type="presOf" srcId="{E7FD7C9A-C9F9-F143-ABFD-0A3793B49C67}" destId="{9E6D7DBB-6282-2541-B3DD-8977D0C87DCE}" srcOrd="0" destOrd="0" presId="urn:microsoft.com/office/officeart/2005/8/layout/process1"/>
    <dgm:cxn modelId="{2630623D-BCDC-6C45-9989-A27F0414679F}" type="presOf" srcId="{E24513CA-6658-624D-9916-6B069EB5F97B}" destId="{8375FAD9-72E7-B24E-8124-E4F3EA415F69}" srcOrd="1" destOrd="0" presId="urn:microsoft.com/office/officeart/2005/8/layout/process1"/>
    <dgm:cxn modelId="{88B8953E-DE9D-4247-9877-73A89D06F9B9}" srcId="{C16CB76C-1DCC-D749-9BE5-C4CF75400853}" destId="{D343B1EB-0673-AB43-863C-DFA06E31A103}" srcOrd="4" destOrd="0" parTransId="{808A2C11-EE2C-E941-ADEB-80C3637D1EC5}" sibTransId="{D9E19F62-2580-D14E-96B8-58AB28C3D33A}"/>
    <dgm:cxn modelId="{5F4B8244-8023-6B48-9336-63F4D13D016B}" type="presOf" srcId="{A3284FDC-AFCF-B441-873B-27CB7538E2E0}" destId="{9280D70E-84C5-1248-A4C6-DE4E6213AD16}" srcOrd="0" destOrd="0" presId="urn:microsoft.com/office/officeart/2005/8/layout/process1"/>
    <dgm:cxn modelId="{5E2E2647-BA71-7141-B669-DC387BED63BA}" type="presOf" srcId="{C16CB76C-1DCC-D749-9BE5-C4CF75400853}" destId="{CD440C76-D7D6-2549-9CBB-7199350EBB6E}" srcOrd="0" destOrd="0" presId="urn:microsoft.com/office/officeart/2005/8/layout/process1"/>
    <dgm:cxn modelId="{37FE864B-FBE1-B045-9249-7219B74D7BE7}" type="presOf" srcId="{491255CC-7F63-5845-800C-BB4DD7A68881}" destId="{52ABA760-1BB5-004E-BED8-0B63B4E234DD}" srcOrd="0" destOrd="0" presId="urn:microsoft.com/office/officeart/2005/8/layout/process1"/>
    <dgm:cxn modelId="{E921F46A-F583-B046-85F2-1B0CB96801B5}" type="presOf" srcId="{D343B1EB-0673-AB43-863C-DFA06E31A103}" destId="{B2CE6FBB-0941-8A47-B64D-B1F278787B69}" srcOrd="0" destOrd="0" presId="urn:microsoft.com/office/officeart/2005/8/layout/process1"/>
    <dgm:cxn modelId="{D34D3A99-A6FF-0045-B7A0-CE181482F281}" type="presOf" srcId="{93350664-1575-5B4F-A1C0-87AC9D0A93AA}" destId="{F39CB1C6-9B65-9146-B8F1-8201E5D2DBF8}" srcOrd="1" destOrd="0" presId="urn:microsoft.com/office/officeart/2005/8/layout/process1"/>
    <dgm:cxn modelId="{2B0927A1-0F0D-F14E-8C4C-7A51AE7EFEAD}" type="presOf" srcId="{A3284FDC-AFCF-B441-873B-27CB7538E2E0}" destId="{46336006-4084-D34E-B9CE-535A897CFB3A}" srcOrd="1" destOrd="0" presId="urn:microsoft.com/office/officeart/2005/8/layout/process1"/>
    <dgm:cxn modelId="{3A7995B1-9060-8748-8F3D-B947DA6560EB}" srcId="{C16CB76C-1DCC-D749-9BE5-C4CF75400853}" destId="{5DB5EB36-147F-5B41-9C67-112403DEB0FE}" srcOrd="1" destOrd="0" parTransId="{2507666C-CF31-C148-AFB1-965EDC2191E1}" sibTransId="{93350664-1575-5B4F-A1C0-87AC9D0A93AA}"/>
    <dgm:cxn modelId="{8E9B23B5-9938-BF4E-B8C8-2672B595B062}" type="presOf" srcId="{5DB5EB36-147F-5B41-9C67-112403DEB0FE}" destId="{ECC6B2D8-72F9-D14D-A599-ACE1ED055E1D}" srcOrd="0" destOrd="0" presId="urn:microsoft.com/office/officeart/2005/8/layout/process1"/>
    <dgm:cxn modelId="{696E1CB6-953A-F241-BBE2-7CA2C3C3D9B7}" type="presOf" srcId="{5F23B918-DE65-C54C-B071-20C40CFC9551}" destId="{74ECDAA9-7BEC-A149-90B4-BA0C6ACC95FE}" srcOrd="0" destOrd="0" presId="urn:microsoft.com/office/officeart/2005/8/layout/process1"/>
    <dgm:cxn modelId="{BD4DD4BA-C32F-5942-86A8-412EC9F46A17}" type="presOf" srcId="{93350664-1575-5B4F-A1C0-87AC9D0A93AA}" destId="{4B054E23-936C-8D41-B2D9-98443A5D0D82}" srcOrd="0" destOrd="0" presId="urn:microsoft.com/office/officeart/2005/8/layout/process1"/>
    <dgm:cxn modelId="{27968FBE-80B3-1D41-B665-72820A0C53EC}" srcId="{C16CB76C-1DCC-D749-9BE5-C4CF75400853}" destId="{45238D82-932A-1F45-AC8E-5290F758E6E5}" srcOrd="2" destOrd="0" parTransId="{61DCD792-ECBD-134E-A14D-4D244C01DC21}" sibTransId="{A3284FDC-AFCF-B441-873B-27CB7538E2E0}"/>
    <dgm:cxn modelId="{76636ADB-815E-A64E-A363-773495FCB903}" type="presOf" srcId="{E7FD7C9A-C9F9-F143-ABFD-0A3793B49C67}" destId="{A9DC1A7A-1745-324F-BFB5-DADF220F6138}" srcOrd="1" destOrd="0" presId="urn:microsoft.com/office/officeart/2005/8/layout/process1"/>
    <dgm:cxn modelId="{59F470DF-B06F-904A-B0F8-95F4A7AFD055}" type="presOf" srcId="{E24513CA-6658-624D-9916-6B069EB5F97B}" destId="{B29F95AE-CCB7-9640-924F-A10E6928B69A}" srcOrd="0" destOrd="0" presId="urn:microsoft.com/office/officeart/2005/8/layout/process1"/>
    <dgm:cxn modelId="{C71F51ED-2A4D-9A4D-A70C-E1FEC36FD56B}" srcId="{C16CB76C-1DCC-D749-9BE5-C4CF75400853}" destId="{491255CC-7F63-5845-800C-BB4DD7A68881}" srcOrd="3" destOrd="0" parTransId="{DC4E51D6-C74E-4F47-952B-D0F47F5D9892}" sibTransId="{E24513CA-6658-624D-9916-6B069EB5F97B}"/>
    <dgm:cxn modelId="{BB87F724-D989-CE44-87CF-F6FDD6D560FD}" type="presParOf" srcId="{CD440C76-D7D6-2549-9CBB-7199350EBB6E}" destId="{74ECDAA9-7BEC-A149-90B4-BA0C6ACC95FE}" srcOrd="0" destOrd="0" presId="urn:microsoft.com/office/officeart/2005/8/layout/process1"/>
    <dgm:cxn modelId="{074E37FB-CE5B-D34A-93A4-B82923FD575E}" type="presParOf" srcId="{CD440C76-D7D6-2549-9CBB-7199350EBB6E}" destId="{9E6D7DBB-6282-2541-B3DD-8977D0C87DCE}" srcOrd="1" destOrd="0" presId="urn:microsoft.com/office/officeart/2005/8/layout/process1"/>
    <dgm:cxn modelId="{38DBB451-BB09-634B-9326-1391C12B7EEF}" type="presParOf" srcId="{9E6D7DBB-6282-2541-B3DD-8977D0C87DCE}" destId="{A9DC1A7A-1745-324F-BFB5-DADF220F6138}" srcOrd="0" destOrd="0" presId="urn:microsoft.com/office/officeart/2005/8/layout/process1"/>
    <dgm:cxn modelId="{2674B820-AA01-F848-B1CF-517B1F58195B}" type="presParOf" srcId="{CD440C76-D7D6-2549-9CBB-7199350EBB6E}" destId="{ECC6B2D8-72F9-D14D-A599-ACE1ED055E1D}" srcOrd="2" destOrd="0" presId="urn:microsoft.com/office/officeart/2005/8/layout/process1"/>
    <dgm:cxn modelId="{0A450215-6F2B-A14A-92C9-C1F20D6A7E6D}" type="presParOf" srcId="{CD440C76-D7D6-2549-9CBB-7199350EBB6E}" destId="{4B054E23-936C-8D41-B2D9-98443A5D0D82}" srcOrd="3" destOrd="0" presId="urn:microsoft.com/office/officeart/2005/8/layout/process1"/>
    <dgm:cxn modelId="{EF63D13D-AD7A-724A-A473-F648CEDFD9AA}" type="presParOf" srcId="{4B054E23-936C-8D41-B2D9-98443A5D0D82}" destId="{F39CB1C6-9B65-9146-B8F1-8201E5D2DBF8}" srcOrd="0" destOrd="0" presId="urn:microsoft.com/office/officeart/2005/8/layout/process1"/>
    <dgm:cxn modelId="{86E46657-5FC4-AB45-AE19-6B4EC969DCBD}" type="presParOf" srcId="{CD440C76-D7D6-2549-9CBB-7199350EBB6E}" destId="{110F6795-4ED7-E84C-AC47-DFD66CF5D565}" srcOrd="4" destOrd="0" presId="urn:microsoft.com/office/officeart/2005/8/layout/process1"/>
    <dgm:cxn modelId="{A8FF1848-B259-AC40-826B-335B59E7EC5F}" type="presParOf" srcId="{CD440C76-D7D6-2549-9CBB-7199350EBB6E}" destId="{9280D70E-84C5-1248-A4C6-DE4E6213AD16}" srcOrd="5" destOrd="0" presId="urn:microsoft.com/office/officeart/2005/8/layout/process1"/>
    <dgm:cxn modelId="{6180F4D5-7E61-3C41-81D5-DC094FB6D8EE}" type="presParOf" srcId="{9280D70E-84C5-1248-A4C6-DE4E6213AD16}" destId="{46336006-4084-D34E-B9CE-535A897CFB3A}" srcOrd="0" destOrd="0" presId="urn:microsoft.com/office/officeart/2005/8/layout/process1"/>
    <dgm:cxn modelId="{948A5E95-0530-8942-8AA4-63EB7B1AD8CF}" type="presParOf" srcId="{CD440C76-D7D6-2549-9CBB-7199350EBB6E}" destId="{52ABA760-1BB5-004E-BED8-0B63B4E234DD}" srcOrd="6" destOrd="0" presId="urn:microsoft.com/office/officeart/2005/8/layout/process1"/>
    <dgm:cxn modelId="{CF27B7E7-8401-9A4F-93BC-5B60DD947FBE}" type="presParOf" srcId="{CD440C76-D7D6-2549-9CBB-7199350EBB6E}" destId="{B29F95AE-CCB7-9640-924F-A10E6928B69A}" srcOrd="7" destOrd="0" presId="urn:microsoft.com/office/officeart/2005/8/layout/process1"/>
    <dgm:cxn modelId="{D044A4E7-A4D6-414B-913A-3B390B20288B}" type="presParOf" srcId="{B29F95AE-CCB7-9640-924F-A10E6928B69A}" destId="{8375FAD9-72E7-B24E-8124-E4F3EA415F69}" srcOrd="0" destOrd="0" presId="urn:microsoft.com/office/officeart/2005/8/layout/process1"/>
    <dgm:cxn modelId="{87B4D9E5-25FF-3B44-ACF6-C9818578A9A2}" type="presParOf" srcId="{CD440C76-D7D6-2549-9CBB-7199350EBB6E}" destId="{B2CE6FBB-0941-8A47-B64D-B1F278787B6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A9E670-4BC8-1E4D-AD18-420AF49DB066}" type="doc">
      <dgm:prSet loTypeId="urn:microsoft.com/office/officeart/2005/8/layout/process1" loCatId="" qsTypeId="urn:microsoft.com/office/officeart/2005/8/quickstyle/simple3" qsCatId="simple" csTypeId="urn:microsoft.com/office/officeart/2005/8/colors/accent1_2" csCatId="accent1" phldr="1"/>
      <dgm:spPr/>
      <dgm:t>
        <a:bodyPr/>
        <a:lstStyle/>
        <a:p>
          <a:endParaRPr lang="en-GB"/>
        </a:p>
      </dgm:t>
    </dgm:pt>
    <dgm:pt modelId="{D0F74CF1-B71E-6A42-B01A-1518AA2A49F4}">
      <dgm:prSet phldrT="[Text]"/>
      <dgm:spPr/>
      <dgm:t>
        <a:bodyPr/>
        <a:lstStyle/>
        <a:p>
          <a:r>
            <a:rPr lang="en-IN" b="0" i="0"/>
            <a:t>Create decision trees</a:t>
          </a:r>
          <a:endParaRPr lang="en-GB"/>
        </a:p>
      </dgm:t>
    </dgm:pt>
    <dgm:pt modelId="{1D768B29-3EDA-E64E-B55F-D956F6ACBF68}" type="parTrans" cxnId="{5B0B96B8-E104-C541-852C-5A7285D16CCE}">
      <dgm:prSet/>
      <dgm:spPr/>
      <dgm:t>
        <a:bodyPr/>
        <a:lstStyle/>
        <a:p>
          <a:endParaRPr lang="en-GB"/>
        </a:p>
      </dgm:t>
    </dgm:pt>
    <dgm:pt modelId="{078AEB49-76EA-9542-9813-DAA35B38B767}" type="sibTrans" cxnId="{5B0B96B8-E104-C541-852C-5A7285D16CCE}">
      <dgm:prSet/>
      <dgm:spPr/>
      <dgm:t>
        <a:bodyPr/>
        <a:lstStyle/>
        <a:p>
          <a:endParaRPr lang="en-GB"/>
        </a:p>
      </dgm:t>
    </dgm:pt>
    <dgm:pt modelId="{CBD395C7-1CB7-3949-BE2B-4804C6E93697}">
      <dgm:prSet phldrT="[Text]"/>
      <dgm:spPr/>
      <dgm:t>
        <a:bodyPr/>
        <a:lstStyle/>
        <a:p>
          <a:r>
            <a:rPr lang="en-IN" b="0" i="0"/>
            <a:t>Analyze the results</a:t>
          </a:r>
          <a:endParaRPr lang="en-GB"/>
        </a:p>
      </dgm:t>
    </dgm:pt>
    <dgm:pt modelId="{35580C9D-194A-D04C-8A66-60506D988119}" type="parTrans" cxnId="{D9A4F1CF-D59E-6346-BAB7-B25B3C19F401}">
      <dgm:prSet/>
      <dgm:spPr/>
      <dgm:t>
        <a:bodyPr/>
        <a:lstStyle/>
        <a:p>
          <a:endParaRPr lang="en-GB"/>
        </a:p>
      </dgm:t>
    </dgm:pt>
    <dgm:pt modelId="{5907CC04-358E-E749-8733-F60827E3B2C2}" type="sibTrans" cxnId="{D9A4F1CF-D59E-6346-BAB7-B25B3C19F401}">
      <dgm:prSet/>
      <dgm:spPr/>
      <dgm:t>
        <a:bodyPr/>
        <a:lstStyle/>
        <a:p>
          <a:endParaRPr lang="en-GB"/>
        </a:p>
      </dgm:t>
    </dgm:pt>
    <dgm:pt modelId="{D69717A6-A1D5-0C40-87F6-462CE2359A86}">
      <dgm:prSet phldrT="[Text]"/>
      <dgm:spPr/>
      <dgm:t>
        <a:bodyPr/>
        <a:lstStyle/>
        <a:p>
          <a:r>
            <a:rPr lang="en-IN" b="0" i="0"/>
            <a:t>Combine the results</a:t>
          </a:r>
          <a:endParaRPr lang="en-GB"/>
        </a:p>
      </dgm:t>
    </dgm:pt>
    <dgm:pt modelId="{C0801AF4-A0FF-8148-A827-2C4DC1A2BDC5}" type="parTrans" cxnId="{4AA7EEB7-837D-6245-B5CB-05A366A79D18}">
      <dgm:prSet/>
      <dgm:spPr/>
      <dgm:t>
        <a:bodyPr/>
        <a:lstStyle/>
        <a:p>
          <a:endParaRPr lang="en-GB"/>
        </a:p>
      </dgm:t>
    </dgm:pt>
    <dgm:pt modelId="{A5CE105C-7791-7944-82EC-09F9248E03A1}" type="sibTrans" cxnId="{4AA7EEB7-837D-6245-B5CB-05A366A79D18}">
      <dgm:prSet/>
      <dgm:spPr/>
      <dgm:t>
        <a:bodyPr/>
        <a:lstStyle/>
        <a:p>
          <a:endParaRPr lang="en-GB"/>
        </a:p>
      </dgm:t>
    </dgm:pt>
    <dgm:pt modelId="{578BF220-EB38-8D40-A54C-F44D10D285F3}">
      <dgm:prSet/>
      <dgm:spPr/>
      <dgm:t>
        <a:bodyPr/>
        <a:lstStyle/>
        <a:p>
          <a:r>
            <a:rPr lang="en-IN" b="0" i="0"/>
            <a:t>Split the dataset into subset</a:t>
          </a:r>
          <a:endParaRPr lang="en-IN"/>
        </a:p>
      </dgm:t>
    </dgm:pt>
    <dgm:pt modelId="{3DF999F7-B7B3-5C48-8B7B-83352B05B45F}" type="parTrans" cxnId="{0C0FBE23-60DB-8B42-B91D-32E7999A4F5A}">
      <dgm:prSet/>
      <dgm:spPr/>
      <dgm:t>
        <a:bodyPr/>
        <a:lstStyle/>
        <a:p>
          <a:endParaRPr lang="en-GB"/>
        </a:p>
      </dgm:t>
    </dgm:pt>
    <dgm:pt modelId="{2C464A0F-6141-8841-AC4C-6686CFC7B5B2}" type="sibTrans" cxnId="{0C0FBE23-60DB-8B42-B91D-32E7999A4F5A}">
      <dgm:prSet/>
      <dgm:spPr/>
      <dgm:t>
        <a:bodyPr/>
        <a:lstStyle/>
        <a:p>
          <a:endParaRPr lang="en-GB"/>
        </a:p>
      </dgm:t>
    </dgm:pt>
    <dgm:pt modelId="{301E338A-94EF-7143-A917-56E20BBD162F}" type="pres">
      <dgm:prSet presAssocID="{0DA9E670-4BC8-1E4D-AD18-420AF49DB066}" presName="Name0" presStyleCnt="0">
        <dgm:presLayoutVars>
          <dgm:dir/>
          <dgm:resizeHandles val="exact"/>
        </dgm:presLayoutVars>
      </dgm:prSet>
      <dgm:spPr/>
    </dgm:pt>
    <dgm:pt modelId="{C277C4B3-9830-9B48-8EBE-898D5F297ABE}" type="pres">
      <dgm:prSet presAssocID="{578BF220-EB38-8D40-A54C-F44D10D285F3}" presName="node" presStyleLbl="node1" presStyleIdx="0" presStyleCnt="4">
        <dgm:presLayoutVars>
          <dgm:bulletEnabled val="1"/>
        </dgm:presLayoutVars>
      </dgm:prSet>
      <dgm:spPr/>
    </dgm:pt>
    <dgm:pt modelId="{C2B69AFA-B41C-AB4C-906C-0AAC72399711}" type="pres">
      <dgm:prSet presAssocID="{2C464A0F-6141-8841-AC4C-6686CFC7B5B2}" presName="sibTrans" presStyleLbl="sibTrans2D1" presStyleIdx="0" presStyleCnt="3"/>
      <dgm:spPr/>
    </dgm:pt>
    <dgm:pt modelId="{4A7019BE-A6B6-AC42-8C65-7A103D94FC02}" type="pres">
      <dgm:prSet presAssocID="{2C464A0F-6141-8841-AC4C-6686CFC7B5B2}" presName="connectorText" presStyleLbl="sibTrans2D1" presStyleIdx="0" presStyleCnt="3"/>
      <dgm:spPr/>
    </dgm:pt>
    <dgm:pt modelId="{4546238D-B972-3049-99F5-AB0DD34060CC}" type="pres">
      <dgm:prSet presAssocID="{D0F74CF1-B71E-6A42-B01A-1518AA2A49F4}" presName="node" presStyleLbl="node1" presStyleIdx="1" presStyleCnt="4">
        <dgm:presLayoutVars>
          <dgm:bulletEnabled val="1"/>
        </dgm:presLayoutVars>
      </dgm:prSet>
      <dgm:spPr/>
    </dgm:pt>
    <dgm:pt modelId="{B0A0E4C1-3A5F-4148-831E-8E2E735025F9}" type="pres">
      <dgm:prSet presAssocID="{078AEB49-76EA-9542-9813-DAA35B38B767}" presName="sibTrans" presStyleLbl="sibTrans2D1" presStyleIdx="1" presStyleCnt="3"/>
      <dgm:spPr/>
    </dgm:pt>
    <dgm:pt modelId="{AC3BCAB2-75D2-094C-A887-2057C7AC1702}" type="pres">
      <dgm:prSet presAssocID="{078AEB49-76EA-9542-9813-DAA35B38B767}" presName="connectorText" presStyleLbl="sibTrans2D1" presStyleIdx="1" presStyleCnt="3"/>
      <dgm:spPr/>
    </dgm:pt>
    <dgm:pt modelId="{5136ED29-54EB-504B-BFDC-F7E53471BBF6}" type="pres">
      <dgm:prSet presAssocID="{CBD395C7-1CB7-3949-BE2B-4804C6E93697}" presName="node" presStyleLbl="node1" presStyleIdx="2" presStyleCnt="4">
        <dgm:presLayoutVars>
          <dgm:bulletEnabled val="1"/>
        </dgm:presLayoutVars>
      </dgm:prSet>
      <dgm:spPr/>
    </dgm:pt>
    <dgm:pt modelId="{C9D035A4-E0DC-394B-B1B0-350D7F8CA49E}" type="pres">
      <dgm:prSet presAssocID="{5907CC04-358E-E749-8733-F60827E3B2C2}" presName="sibTrans" presStyleLbl="sibTrans2D1" presStyleIdx="2" presStyleCnt="3"/>
      <dgm:spPr/>
    </dgm:pt>
    <dgm:pt modelId="{AC12D62B-D244-0B4F-930A-2DF31DCC611B}" type="pres">
      <dgm:prSet presAssocID="{5907CC04-358E-E749-8733-F60827E3B2C2}" presName="connectorText" presStyleLbl="sibTrans2D1" presStyleIdx="2" presStyleCnt="3"/>
      <dgm:spPr/>
    </dgm:pt>
    <dgm:pt modelId="{6C3C4C9E-0779-A94B-9A17-CA852A87327A}" type="pres">
      <dgm:prSet presAssocID="{D69717A6-A1D5-0C40-87F6-462CE2359A86}" presName="node" presStyleLbl="node1" presStyleIdx="3" presStyleCnt="4">
        <dgm:presLayoutVars>
          <dgm:bulletEnabled val="1"/>
        </dgm:presLayoutVars>
      </dgm:prSet>
      <dgm:spPr/>
    </dgm:pt>
  </dgm:ptLst>
  <dgm:cxnLst>
    <dgm:cxn modelId="{B5EC7404-66A4-804B-AA8F-11B6E25222E3}" type="presOf" srcId="{5907CC04-358E-E749-8733-F60827E3B2C2}" destId="{AC12D62B-D244-0B4F-930A-2DF31DCC611B}" srcOrd="1" destOrd="0" presId="urn:microsoft.com/office/officeart/2005/8/layout/process1"/>
    <dgm:cxn modelId="{2A8E810B-BBC1-CA40-A1C3-3092CF461424}" type="presOf" srcId="{5907CC04-358E-E749-8733-F60827E3B2C2}" destId="{C9D035A4-E0DC-394B-B1B0-350D7F8CA49E}" srcOrd="0" destOrd="0" presId="urn:microsoft.com/office/officeart/2005/8/layout/process1"/>
    <dgm:cxn modelId="{E84A791A-C454-3144-A638-770B6A1BBB83}" type="presOf" srcId="{2C464A0F-6141-8841-AC4C-6686CFC7B5B2}" destId="{4A7019BE-A6B6-AC42-8C65-7A103D94FC02}" srcOrd="1" destOrd="0" presId="urn:microsoft.com/office/officeart/2005/8/layout/process1"/>
    <dgm:cxn modelId="{2581441E-FA62-5849-AE48-A0FAA8C36956}" type="presOf" srcId="{D69717A6-A1D5-0C40-87F6-462CE2359A86}" destId="{6C3C4C9E-0779-A94B-9A17-CA852A87327A}" srcOrd="0" destOrd="0" presId="urn:microsoft.com/office/officeart/2005/8/layout/process1"/>
    <dgm:cxn modelId="{0C0FBE23-60DB-8B42-B91D-32E7999A4F5A}" srcId="{0DA9E670-4BC8-1E4D-AD18-420AF49DB066}" destId="{578BF220-EB38-8D40-A54C-F44D10D285F3}" srcOrd="0" destOrd="0" parTransId="{3DF999F7-B7B3-5C48-8B7B-83352B05B45F}" sibTransId="{2C464A0F-6141-8841-AC4C-6686CFC7B5B2}"/>
    <dgm:cxn modelId="{1B155E3E-9973-FF4B-8133-F4C796E8FAAB}" type="presOf" srcId="{0DA9E670-4BC8-1E4D-AD18-420AF49DB066}" destId="{301E338A-94EF-7143-A917-56E20BBD162F}" srcOrd="0" destOrd="0" presId="urn:microsoft.com/office/officeart/2005/8/layout/process1"/>
    <dgm:cxn modelId="{8B184880-D729-5B43-B2F8-34ADD12AC6E0}" type="presOf" srcId="{2C464A0F-6141-8841-AC4C-6686CFC7B5B2}" destId="{C2B69AFA-B41C-AB4C-906C-0AAC72399711}" srcOrd="0" destOrd="0" presId="urn:microsoft.com/office/officeart/2005/8/layout/process1"/>
    <dgm:cxn modelId="{C2A0E280-D8B8-7542-A734-1E786FD9FD8F}" type="presOf" srcId="{578BF220-EB38-8D40-A54C-F44D10D285F3}" destId="{C277C4B3-9830-9B48-8EBE-898D5F297ABE}" srcOrd="0" destOrd="0" presId="urn:microsoft.com/office/officeart/2005/8/layout/process1"/>
    <dgm:cxn modelId="{72FC2A82-CFE0-6441-95C8-D45CB5848299}" type="presOf" srcId="{D0F74CF1-B71E-6A42-B01A-1518AA2A49F4}" destId="{4546238D-B972-3049-99F5-AB0DD34060CC}" srcOrd="0" destOrd="0" presId="urn:microsoft.com/office/officeart/2005/8/layout/process1"/>
    <dgm:cxn modelId="{4AA7EEB7-837D-6245-B5CB-05A366A79D18}" srcId="{0DA9E670-4BC8-1E4D-AD18-420AF49DB066}" destId="{D69717A6-A1D5-0C40-87F6-462CE2359A86}" srcOrd="3" destOrd="0" parTransId="{C0801AF4-A0FF-8148-A827-2C4DC1A2BDC5}" sibTransId="{A5CE105C-7791-7944-82EC-09F9248E03A1}"/>
    <dgm:cxn modelId="{5B0B96B8-E104-C541-852C-5A7285D16CCE}" srcId="{0DA9E670-4BC8-1E4D-AD18-420AF49DB066}" destId="{D0F74CF1-B71E-6A42-B01A-1518AA2A49F4}" srcOrd="1" destOrd="0" parTransId="{1D768B29-3EDA-E64E-B55F-D956F6ACBF68}" sibTransId="{078AEB49-76EA-9542-9813-DAA35B38B767}"/>
    <dgm:cxn modelId="{D73A12BF-2496-EA4F-B284-0CB79581767F}" type="presOf" srcId="{078AEB49-76EA-9542-9813-DAA35B38B767}" destId="{AC3BCAB2-75D2-094C-A887-2057C7AC1702}" srcOrd="1" destOrd="0" presId="urn:microsoft.com/office/officeart/2005/8/layout/process1"/>
    <dgm:cxn modelId="{514B14C0-6617-AA40-9D5D-FF46839E6702}" type="presOf" srcId="{078AEB49-76EA-9542-9813-DAA35B38B767}" destId="{B0A0E4C1-3A5F-4148-831E-8E2E735025F9}" srcOrd="0" destOrd="0" presId="urn:microsoft.com/office/officeart/2005/8/layout/process1"/>
    <dgm:cxn modelId="{8C37F5C4-F2FA-E146-8FFE-DA7998FD58C2}" type="presOf" srcId="{CBD395C7-1CB7-3949-BE2B-4804C6E93697}" destId="{5136ED29-54EB-504B-BFDC-F7E53471BBF6}" srcOrd="0" destOrd="0" presId="urn:microsoft.com/office/officeart/2005/8/layout/process1"/>
    <dgm:cxn modelId="{D9A4F1CF-D59E-6346-BAB7-B25B3C19F401}" srcId="{0DA9E670-4BC8-1E4D-AD18-420AF49DB066}" destId="{CBD395C7-1CB7-3949-BE2B-4804C6E93697}" srcOrd="2" destOrd="0" parTransId="{35580C9D-194A-D04C-8A66-60506D988119}" sibTransId="{5907CC04-358E-E749-8733-F60827E3B2C2}"/>
    <dgm:cxn modelId="{BD12A88F-3B2D-A246-95CA-DCFA92B4F475}" type="presParOf" srcId="{301E338A-94EF-7143-A917-56E20BBD162F}" destId="{C277C4B3-9830-9B48-8EBE-898D5F297ABE}" srcOrd="0" destOrd="0" presId="urn:microsoft.com/office/officeart/2005/8/layout/process1"/>
    <dgm:cxn modelId="{B0252765-370E-0949-8988-54BB57D7D7D8}" type="presParOf" srcId="{301E338A-94EF-7143-A917-56E20BBD162F}" destId="{C2B69AFA-B41C-AB4C-906C-0AAC72399711}" srcOrd="1" destOrd="0" presId="urn:microsoft.com/office/officeart/2005/8/layout/process1"/>
    <dgm:cxn modelId="{A6F63502-45CC-6144-9FE7-29B715E39D2F}" type="presParOf" srcId="{C2B69AFA-B41C-AB4C-906C-0AAC72399711}" destId="{4A7019BE-A6B6-AC42-8C65-7A103D94FC02}" srcOrd="0" destOrd="0" presId="urn:microsoft.com/office/officeart/2005/8/layout/process1"/>
    <dgm:cxn modelId="{0C1C5153-F6D6-6A4B-8BA0-4D975CD21D29}" type="presParOf" srcId="{301E338A-94EF-7143-A917-56E20BBD162F}" destId="{4546238D-B972-3049-99F5-AB0DD34060CC}" srcOrd="2" destOrd="0" presId="urn:microsoft.com/office/officeart/2005/8/layout/process1"/>
    <dgm:cxn modelId="{FDD5EA73-E039-C043-AB8B-4BFE89D3B313}" type="presParOf" srcId="{301E338A-94EF-7143-A917-56E20BBD162F}" destId="{B0A0E4C1-3A5F-4148-831E-8E2E735025F9}" srcOrd="3" destOrd="0" presId="urn:microsoft.com/office/officeart/2005/8/layout/process1"/>
    <dgm:cxn modelId="{B55D9E98-B1FC-DF41-91C6-81B3B1451DB6}" type="presParOf" srcId="{B0A0E4C1-3A5F-4148-831E-8E2E735025F9}" destId="{AC3BCAB2-75D2-094C-A887-2057C7AC1702}" srcOrd="0" destOrd="0" presId="urn:microsoft.com/office/officeart/2005/8/layout/process1"/>
    <dgm:cxn modelId="{9755ED8E-7E38-9742-9F29-60600BEC8BBE}" type="presParOf" srcId="{301E338A-94EF-7143-A917-56E20BBD162F}" destId="{5136ED29-54EB-504B-BFDC-F7E53471BBF6}" srcOrd="4" destOrd="0" presId="urn:microsoft.com/office/officeart/2005/8/layout/process1"/>
    <dgm:cxn modelId="{6557E6B6-CC09-BC4D-B871-521DB3A0136C}" type="presParOf" srcId="{301E338A-94EF-7143-A917-56E20BBD162F}" destId="{C9D035A4-E0DC-394B-B1B0-350D7F8CA49E}" srcOrd="5" destOrd="0" presId="urn:microsoft.com/office/officeart/2005/8/layout/process1"/>
    <dgm:cxn modelId="{9737D5A3-6E76-7B4E-9FF5-145A22D81996}" type="presParOf" srcId="{C9D035A4-E0DC-394B-B1B0-350D7F8CA49E}" destId="{AC12D62B-D244-0B4F-930A-2DF31DCC611B}" srcOrd="0" destOrd="0" presId="urn:microsoft.com/office/officeart/2005/8/layout/process1"/>
    <dgm:cxn modelId="{90002C20-6C6E-F641-BE53-87980FB0D7AF}" type="presParOf" srcId="{301E338A-94EF-7143-A917-56E20BBD162F}" destId="{6C3C4C9E-0779-A94B-9A17-CA852A87327A}"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02758-2C2C-AA4E-9478-D7E5B166F33D}">
      <dsp:nvSpPr>
        <dsp:cNvPr id="0" name=""/>
        <dsp:cNvSpPr/>
      </dsp:nvSpPr>
      <dsp:spPr>
        <a:xfrm>
          <a:off x="2782175" y="1045658"/>
          <a:ext cx="608017" cy="91440"/>
        </a:xfrm>
        <a:custGeom>
          <a:avLst/>
          <a:gdLst/>
          <a:ahLst/>
          <a:cxnLst/>
          <a:rect l="0" t="0" r="0" b="0"/>
          <a:pathLst>
            <a:path>
              <a:moveTo>
                <a:pt x="0" y="45720"/>
              </a:moveTo>
              <a:lnTo>
                <a:pt x="608017" y="45720"/>
              </a:lnTo>
            </a:path>
          </a:pathLst>
        </a:custGeom>
        <a:noFill/>
        <a:ln w="12700" cap="rnd" cmpd="sng" algn="ctr">
          <a:solidFill>
            <a:schemeClr val="accent2">
              <a:shade val="90000"/>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070219" y="1088185"/>
        <a:ext cx="31930" cy="6386"/>
      </dsp:txXfrm>
    </dsp:sp>
    <dsp:sp modelId="{F9E43C03-F43D-BA4F-AB89-AA9780B78D30}">
      <dsp:nvSpPr>
        <dsp:cNvPr id="0" name=""/>
        <dsp:cNvSpPr/>
      </dsp:nvSpPr>
      <dsp:spPr>
        <a:xfrm>
          <a:off x="7376" y="258398"/>
          <a:ext cx="2776599" cy="1665959"/>
        </a:xfrm>
        <a:prstGeom prst="rect">
          <a:avLst/>
        </a:prstGeom>
        <a:gradFill rotWithShape="0">
          <a:gsLst>
            <a:gs pos="0">
              <a:schemeClr val="accent2">
                <a:shade val="80000"/>
                <a:hueOff val="0"/>
                <a:satOff val="0"/>
                <a:lumOff val="0"/>
                <a:alphaOff val="0"/>
                <a:tint val="65000"/>
                <a:lumMod val="110000"/>
              </a:schemeClr>
            </a:gs>
            <a:gs pos="88000">
              <a:schemeClr val="accent2">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a:t>Data Collection</a:t>
          </a:r>
        </a:p>
      </dsp:txBody>
      <dsp:txXfrm>
        <a:off x="7376" y="258398"/>
        <a:ext cx="2776599" cy="1665959"/>
      </dsp:txXfrm>
    </dsp:sp>
    <dsp:sp modelId="{4069D0C5-7FE3-2D41-990D-07308FC1CC2D}">
      <dsp:nvSpPr>
        <dsp:cNvPr id="0" name=""/>
        <dsp:cNvSpPr/>
      </dsp:nvSpPr>
      <dsp:spPr>
        <a:xfrm>
          <a:off x="6197393" y="1045658"/>
          <a:ext cx="608017" cy="91440"/>
        </a:xfrm>
        <a:custGeom>
          <a:avLst/>
          <a:gdLst/>
          <a:ahLst/>
          <a:cxnLst/>
          <a:rect l="0" t="0" r="0" b="0"/>
          <a:pathLst>
            <a:path>
              <a:moveTo>
                <a:pt x="0" y="45720"/>
              </a:moveTo>
              <a:lnTo>
                <a:pt x="608017" y="45720"/>
              </a:lnTo>
            </a:path>
          </a:pathLst>
        </a:custGeom>
        <a:noFill/>
        <a:ln w="12700" cap="rnd" cmpd="sng" algn="ctr">
          <a:solidFill>
            <a:schemeClr val="accent2">
              <a:shade val="90000"/>
              <a:hueOff val="137585"/>
              <a:satOff val="-9869"/>
              <a:lumOff val="798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85436" y="1088185"/>
        <a:ext cx="31930" cy="6386"/>
      </dsp:txXfrm>
    </dsp:sp>
    <dsp:sp modelId="{76DCB2E5-CF41-A046-9A01-7C28F24E483B}">
      <dsp:nvSpPr>
        <dsp:cNvPr id="0" name=""/>
        <dsp:cNvSpPr/>
      </dsp:nvSpPr>
      <dsp:spPr>
        <a:xfrm>
          <a:off x="3422593" y="258398"/>
          <a:ext cx="2776599" cy="1665959"/>
        </a:xfrm>
        <a:prstGeom prst="rect">
          <a:avLst/>
        </a:prstGeom>
        <a:gradFill rotWithShape="0">
          <a:gsLst>
            <a:gs pos="0">
              <a:schemeClr val="accent2">
                <a:shade val="80000"/>
                <a:hueOff val="110085"/>
                <a:satOff val="-7998"/>
                <a:lumOff val="6782"/>
                <a:alphaOff val="0"/>
                <a:tint val="65000"/>
                <a:lumMod val="110000"/>
              </a:schemeClr>
            </a:gs>
            <a:gs pos="88000">
              <a:schemeClr val="accent2">
                <a:shade val="80000"/>
                <a:hueOff val="110085"/>
                <a:satOff val="-7998"/>
                <a:lumOff val="6782"/>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GB" sz="3000" kern="1200"/>
            <a:t>Data Pre-processing</a:t>
          </a:r>
        </a:p>
      </dsp:txBody>
      <dsp:txXfrm>
        <a:off x="3422593" y="258398"/>
        <a:ext cx="2776599" cy="1665959"/>
      </dsp:txXfrm>
    </dsp:sp>
    <dsp:sp modelId="{D5419FDC-BF3B-D046-9DC5-0F3E0EFCD12B}">
      <dsp:nvSpPr>
        <dsp:cNvPr id="0" name=""/>
        <dsp:cNvSpPr/>
      </dsp:nvSpPr>
      <dsp:spPr>
        <a:xfrm>
          <a:off x="1395675" y="1922558"/>
          <a:ext cx="6830435" cy="608017"/>
        </a:xfrm>
        <a:custGeom>
          <a:avLst/>
          <a:gdLst/>
          <a:ahLst/>
          <a:cxnLst/>
          <a:rect l="0" t="0" r="0" b="0"/>
          <a:pathLst>
            <a:path>
              <a:moveTo>
                <a:pt x="6830435" y="0"/>
              </a:moveTo>
              <a:lnTo>
                <a:pt x="6830435" y="321108"/>
              </a:lnTo>
              <a:lnTo>
                <a:pt x="0" y="321108"/>
              </a:lnTo>
              <a:lnTo>
                <a:pt x="0" y="608017"/>
              </a:lnTo>
            </a:path>
          </a:pathLst>
        </a:custGeom>
        <a:noFill/>
        <a:ln w="12700" cap="rnd" cmpd="sng" algn="ctr">
          <a:solidFill>
            <a:schemeClr val="accent2">
              <a:shade val="90000"/>
              <a:hueOff val="275171"/>
              <a:satOff val="-19739"/>
              <a:lumOff val="1596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639387" y="2223373"/>
        <a:ext cx="343011" cy="6386"/>
      </dsp:txXfrm>
    </dsp:sp>
    <dsp:sp modelId="{5DF61EB1-0464-E64C-BFD2-46BD6F01D391}">
      <dsp:nvSpPr>
        <dsp:cNvPr id="0" name=""/>
        <dsp:cNvSpPr/>
      </dsp:nvSpPr>
      <dsp:spPr>
        <a:xfrm>
          <a:off x="6837811" y="258398"/>
          <a:ext cx="2776599" cy="1665959"/>
        </a:xfrm>
        <a:prstGeom prst="rect">
          <a:avLst/>
        </a:prstGeom>
        <a:gradFill rotWithShape="0">
          <a:gsLst>
            <a:gs pos="0">
              <a:schemeClr val="accent2">
                <a:shade val="80000"/>
                <a:hueOff val="220169"/>
                <a:satOff val="-15996"/>
                <a:lumOff val="13564"/>
                <a:alphaOff val="0"/>
                <a:tint val="65000"/>
                <a:lumMod val="110000"/>
              </a:schemeClr>
            </a:gs>
            <a:gs pos="88000">
              <a:schemeClr val="accent2">
                <a:shade val="80000"/>
                <a:hueOff val="220169"/>
                <a:satOff val="-15996"/>
                <a:lumOff val="13564"/>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a:t>Exploratory Data Analysis</a:t>
          </a:r>
        </a:p>
      </dsp:txBody>
      <dsp:txXfrm>
        <a:off x="6837811" y="258398"/>
        <a:ext cx="2776599" cy="1665959"/>
      </dsp:txXfrm>
    </dsp:sp>
    <dsp:sp modelId="{20719990-46BD-5640-8E55-459B31894E5A}">
      <dsp:nvSpPr>
        <dsp:cNvPr id="0" name=""/>
        <dsp:cNvSpPr/>
      </dsp:nvSpPr>
      <dsp:spPr>
        <a:xfrm>
          <a:off x="2782175" y="3350235"/>
          <a:ext cx="608017" cy="91440"/>
        </a:xfrm>
        <a:custGeom>
          <a:avLst/>
          <a:gdLst/>
          <a:ahLst/>
          <a:cxnLst/>
          <a:rect l="0" t="0" r="0" b="0"/>
          <a:pathLst>
            <a:path>
              <a:moveTo>
                <a:pt x="0" y="45720"/>
              </a:moveTo>
              <a:lnTo>
                <a:pt x="608017" y="45720"/>
              </a:lnTo>
            </a:path>
          </a:pathLst>
        </a:custGeom>
        <a:noFill/>
        <a:ln w="12700" cap="rnd" cmpd="sng" algn="ctr">
          <a:solidFill>
            <a:schemeClr val="accent2">
              <a:shade val="90000"/>
              <a:hueOff val="412756"/>
              <a:satOff val="-29608"/>
              <a:lumOff val="2394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070219" y="3392762"/>
        <a:ext cx="31930" cy="6386"/>
      </dsp:txXfrm>
    </dsp:sp>
    <dsp:sp modelId="{CE44A9DE-9DC5-1647-9070-6A637DD11B88}">
      <dsp:nvSpPr>
        <dsp:cNvPr id="0" name=""/>
        <dsp:cNvSpPr/>
      </dsp:nvSpPr>
      <dsp:spPr>
        <a:xfrm>
          <a:off x="7376" y="2562975"/>
          <a:ext cx="2776599" cy="1665959"/>
        </a:xfrm>
        <a:prstGeom prst="rect">
          <a:avLst/>
        </a:prstGeom>
        <a:gradFill rotWithShape="0">
          <a:gsLst>
            <a:gs pos="0">
              <a:schemeClr val="accent2">
                <a:shade val="80000"/>
                <a:hueOff val="330254"/>
                <a:satOff val="-23993"/>
                <a:lumOff val="20345"/>
                <a:alphaOff val="0"/>
                <a:tint val="65000"/>
                <a:lumMod val="110000"/>
              </a:schemeClr>
            </a:gs>
            <a:gs pos="88000">
              <a:schemeClr val="accent2">
                <a:shade val="80000"/>
                <a:hueOff val="330254"/>
                <a:satOff val="-23993"/>
                <a:lumOff val="20345"/>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a:t>Predictive Modelling </a:t>
          </a:r>
        </a:p>
      </dsp:txBody>
      <dsp:txXfrm>
        <a:off x="7376" y="2562975"/>
        <a:ext cx="2776599" cy="1665959"/>
      </dsp:txXfrm>
    </dsp:sp>
    <dsp:sp modelId="{3EA09110-102E-4343-87B7-F3A2CFC823FF}">
      <dsp:nvSpPr>
        <dsp:cNvPr id="0" name=""/>
        <dsp:cNvSpPr/>
      </dsp:nvSpPr>
      <dsp:spPr>
        <a:xfrm>
          <a:off x="6197393" y="3350235"/>
          <a:ext cx="608017" cy="91440"/>
        </a:xfrm>
        <a:custGeom>
          <a:avLst/>
          <a:gdLst/>
          <a:ahLst/>
          <a:cxnLst/>
          <a:rect l="0" t="0" r="0" b="0"/>
          <a:pathLst>
            <a:path>
              <a:moveTo>
                <a:pt x="0" y="45720"/>
              </a:moveTo>
              <a:lnTo>
                <a:pt x="608017" y="45720"/>
              </a:lnTo>
            </a:path>
          </a:pathLst>
        </a:custGeom>
        <a:noFill/>
        <a:ln w="12700" cap="rnd" cmpd="sng" algn="ctr">
          <a:solidFill>
            <a:schemeClr val="accent2">
              <a:shade val="90000"/>
              <a:hueOff val="550342"/>
              <a:satOff val="-39477"/>
              <a:lumOff val="3192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485436" y="3392762"/>
        <a:ext cx="31930" cy="6386"/>
      </dsp:txXfrm>
    </dsp:sp>
    <dsp:sp modelId="{4128E976-A1FF-7B43-9C05-01812E84E571}">
      <dsp:nvSpPr>
        <dsp:cNvPr id="0" name=""/>
        <dsp:cNvSpPr/>
      </dsp:nvSpPr>
      <dsp:spPr>
        <a:xfrm>
          <a:off x="3422593" y="2562975"/>
          <a:ext cx="2776599" cy="1665959"/>
        </a:xfrm>
        <a:prstGeom prst="rect">
          <a:avLst/>
        </a:prstGeom>
        <a:gradFill rotWithShape="0">
          <a:gsLst>
            <a:gs pos="0">
              <a:schemeClr val="accent2">
                <a:shade val="80000"/>
                <a:hueOff val="440338"/>
                <a:satOff val="-31991"/>
                <a:lumOff val="27127"/>
                <a:alphaOff val="0"/>
                <a:tint val="65000"/>
                <a:lumMod val="110000"/>
              </a:schemeClr>
            </a:gs>
            <a:gs pos="88000">
              <a:schemeClr val="accent2">
                <a:shade val="80000"/>
                <a:hueOff val="440338"/>
                <a:satOff val="-31991"/>
                <a:lumOff val="27127"/>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a:t>Comparative Analysis</a:t>
          </a:r>
        </a:p>
      </dsp:txBody>
      <dsp:txXfrm>
        <a:off x="3422593" y="2562975"/>
        <a:ext cx="2776599" cy="1665959"/>
      </dsp:txXfrm>
    </dsp:sp>
    <dsp:sp modelId="{2FBA1FD5-9F9D-6740-80BC-E40EDEB4FD13}">
      <dsp:nvSpPr>
        <dsp:cNvPr id="0" name=""/>
        <dsp:cNvSpPr/>
      </dsp:nvSpPr>
      <dsp:spPr>
        <a:xfrm>
          <a:off x="6837811" y="2562975"/>
          <a:ext cx="2776599" cy="1665959"/>
        </a:xfrm>
        <a:prstGeom prst="rect">
          <a:avLst/>
        </a:prstGeom>
        <a:gradFill rotWithShape="0">
          <a:gsLst>
            <a:gs pos="0">
              <a:schemeClr val="accent2">
                <a:shade val="80000"/>
                <a:hueOff val="550423"/>
                <a:satOff val="-39989"/>
                <a:lumOff val="33909"/>
                <a:alphaOff val="0"/>
                <a:tint val="65000"/>
                <a:lumMod val="110000"/>
              </a:schemeClr>
            </a:gs>
            <a:gs pos="88000">
              <a:schemeClr val="accent2">
                <a:shade val="80000"/>
                <a:hueOff val="550423"/>
                <a:satOff val="-39989"/>
                <a:lumOff val="3390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GB" sz="2900" kern="1200"/>
            <a:t>Interpretation</a:t>
          </a:r>
        </a:p>
      </dsp:txBody>
      <dsp:txXfrm>
        <a:off x="6837811" y="2562975"/>
        <a:ext cx="2776599" cy="166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0166D-13C9-124B-ABDF-5BFB66A345C4}">
      <dsp:nvSpPr>
        <dsp:cNvPr id="0" name=""/>
        <dsp:cNvSpPr/>
      </dsp:nvSpPr>
      <dsp:spPr>
        <a:xfrm>
          <a:off x="3571" y="571439"/>
          <a:ext cx="1561703" cy="937021"/>
        </a:xfrm>
        <a:prstGeom prst="roundRect">
          <a:avLst>
            <a:gd name="adj" fmla="val 10000"/>
          </a:avLst>
        </a:prstGeom>
        <a:gradFill rotWithShape="0">
          <a:gsLst>
            <a:gs pos="0">
              <a:schemeClr val="accent1">
                <a:shade val="80000"/>
                <a:hueOff val="0"/>
                <a:satOff val="0"/>
                <a:lumOff val="0"/>
                <a:alphaOff val="0"/>
                <a:tint val="65000"/>
                <a:lumMod val="110000"/>
              </a:schemeClr>
            </a:gs>
            <a:gs pos="88000">
              <a:schemeClr val="accent1">
                <a:shade val="80000"/>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Identify missing data</a:t>
          </a:r>
        </a:p>
      </dsp:txBody>
      <dsp:txXfrm>
        <a:off x="31015" y="598883"/>
        <a:ext cx="1506815" cy="882133"/>
      </dsp:txXfrm>
    </dsp:sp>
    <dsp:sp modelId="{0C9B63B5-B567-C946-BEEB-47D5AF6DC6C9}">
      <dsp:nvSpPr>
        <dsp:cNvPr id="0" name=""/>
        <dsp:cNvSpPr/>
      </dsp:nvSpPr>
      <dsp:spPr>
        <a:xfrm>
          <a:off x="1721445" y="846298"/>
          <a:ext cx="331081" cy="387302"/>
        </a:xfrm>
        <a:prstGeom prst="rightArrow">
          <a:avLst>
            <a:gd name="adj1" fmla="val 60000"/>
            <a:gd name="adj2" fmla="val 50000"/>
          </a:avLst>
        </a:prstGeom>
        <a:gradFill rotWithShape="0">
          <a:gsLst>
            <a:gs pos="0">
              <a:schemeClr val="accent1">
                <a:shade val="90000"/>
                <a:hueOff val="0"/>
                <a:satOff val="0"/>
                <a:lumOff val="0"/>
                <a:alphaOff val="0"/>
                <a:tint val="65000"/>
                <a:lumMod val="110000"/>
              </a:schemeClr>
            </a:gs>
            <a:gs pos="88000">
              <a:schemeClr val="accent1">
                <a:shade val="9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721445" y="923758"/>
        <a:ext cx="231757" cy="232382"/>
      </dsp:txXfrm>
    </dsp:sp>
    <dsp:sp modelId="{9CC48D3E-993C-A642-A609-749C683117DB}">
      <dsp:nvSpPr>
        <dsp:cNvPr id="0" name=""/>
        <dsp:cNvSpPr/>
      </dsp:nvSpPr>
      <dsp:spPr>
        <a:xfrm>
          <a:off x="2189956" y="571439"/>
          <a:ext cx="1561703" cy="937021"/>
        </a:xfrm>
        <a:prstGeom prst="roundRect">
          <a:avLst>
            <a:gd name="adj" fmla="val 10000"/>
          </a:avLst>
        </a:prstGeom>
        <a:gradFill rotWithShape="0">
          <a:gsLst>
            <a:gs pos="0">
              <a:schemeClr val="accent1">
                <a:shade val="80000"/>
                <a:hueOff val="150630"/>
                <a:satOff val="-8075"/>
                <a:lumOff val="10310"/>
                <a:alphaOff val="0"/>
                <a:tint val="65000"/>
                <a:lumMod val="110000"/>
              </a:schemeClr>
            </a:gs>
            <a:gs pos="88000">
              <a:schemeClr val="accent1">
                <a:shade val="80000"/>
                <a:hueOff val="150630"/>
                <a:satOff val="-8075"/>
                <a:lumOff val="1031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Outlier detection</a:t>
          </a:r>
        </a:p>
      </dsp:txBody>
      <dsp:txXfrm>
        <a:off x="2217400" y="598883"/>
        <a:ext cx="1506815" cy="882133"/>
      </dsp:txXfrm>
    </dsp:sp>
    <dsp:sp modelId="{9ED996A5-60C3-F548-9986-83B3CF4144B4}">
      <dsp:nvSpPr>
        <dsp:cNvPr id="0" name=""/>
        <dsp:cNvSpPr/>
      </dsp:nvSpPr>
      <dsp:spPr>
        <a:xfrm>
          <a:off x="3907829" y="846298"/>
          <a:ext cx="331081" cy="387302"/>
        </a:xfrm>
        <a:prstGeom prst="rightArrow">
          <a:avLst>
            <a:gd name="adj1" fmla="val 60000"/>
            <a:gd name="adj2" fmla="val 50000"/>
          </a:avLst>
        </a:prstGeom>
        <a:gradFill rotWithShape="0">
          <a:gsLst>
            <a:gs pos="0">
              <a:schemeClr val="accent1">
                <a:shade val="90000"/>
                <a:hueOff val="225933"/>
                <a:satOff val="-11894"/>
                <a:lumOff val="14296"/>
                <a:alphaOff val="0"/>
                <a:tint val="65000"/>
                <a:lumMod val="110000"/>
              </a:schemeClr>
            </a:gs>
            <a:gs pos="88000">
              <a:schemeClr val="accent1">
                <a:shade val="90000"/>
                <a:hueOff val="225933"/>
                <a:satOff val="-11894"/>
                <a:lumOff val="14296"/>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3907829" y="923758"/>
        <a:ext cx="231757" cy="232382"/>
      </dsp:txXfrm>
    </dsp:sp>
    <dsp:sp modelId="{89C62294-C408-2740-8CF5-3FBF4817D6AA}">
      <dsp:nvSpPr>
        <dsp:cNvPr id="0" name=""/>
        <dsp:cNvSpPr/>
      </dsp:nvSpPr>
      <dsp:spPr>
        <a:xfrm>
          <a:off x="4376340" y="571439"/>
          <a:ext cx="1561703" cy="937021"/>
        </a:xfrm>
        <a:prstGeom prst="roundRect">
          <a:avLst>
            <a:gd name="adj" fmla="val 10000"/>
          </a:avLst>
        </a:prstGeom>
        <a:gradFill rotWithShape="0">
          <a:gsLst>
            <a:gs pos="0">
              <a:schemeClr val="accent1">
                <a:shade val="80000"/>
                <a:hueOff val="301259"/>
                <a:satOff val="-16151"/>
                <a:lumOff val="20619"/>
                <a:alphaOff val="0"/>
                <a:tint val="65000"/>
                <a:lumMod val="110000"/>
              </a:schemeClr>
            </a:gs>
            <a:gs pos="88000">
              <a:schemeClr val="accent1">
                <a:shade val="80000"/>
                <a:hueOff val="301259"/>
                <a:satOff val="-16151"/>
                <a:lumOff val="2061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Data accuracy</a:t>
          </a:r>
          <a:endParaRPr lang="en-GB" sz="1900" kern="1200"/>
        </a:p>
      </dsp:txBody>
      <dsp:txXfrm>
        <a:off x="4403784" y="598883"/>
        <a:ext cx="1506815" cy="882133"/>
      </dsp:txXfrm>
    </dsp:sp>
    <dsp:sp modelId="{46A8270F-601D-C243-9464-BB858C245490}">
      <dsp:nvSpPr>
        <dsp:cNvPr id="0" name=""/>
        <dsp:cNvSpPr/>
      </dsp:nvSpPr>
      <dsp:spPr>
        <a:xfrm>
          <a:off x="6094214" y="846298"/>
          <a:ext cx="331081" cy="387302"/>
        </a:xfrm>
        <a:prstGeom prst="rightArrow">
          <a:avLst>
            <a:gd name="adj1" fmla="val 60000"/>
            <a:gd name="adj2" fmla="val 50000"/>
          </a:avLst>
        </a:prstGeom>
        <a:gradFill rotWithShape="0">
          <a:gsLst>
            <a:gs pos="0">
              <a:schemeClr val="accent1">
                <a:shade val="90000"/>
                <a:hueOff val="451866"/>
                <a:satOff val="-23789"/>
                <a:lumOff val="28591"/>
                <a:alphaOff val="0"/>
                <a:tint val="65000"/>
                <a:lumMod val="110000"/>
              </a:schemeClr>
            </a:gs>
            <a:gs pos="88000">
              <a:schemeClr val="accent1">
                <a:shade val="90000"/>
                <a:hueOff val="451866"/>
                <a:satOff val="-23789"/>
                <a:lumOff val="28591"/>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6094214" y="923758"/>
        <a:ext cx="231757" cy="232382"/>
      </dsp:txXfrm>
    </dsp:sp>
    <dsp:sp modelId="{B922D3EE-F972-9F48-97FD-51E7FECE5F81}">
      <dsp:nvSpPr>
        <dsp:cNvPr id="0" name=""/>
        <dsp:cNvSpPr/>
      </dsp:nvSpPr>
      <dsp:spPr>
        <a:xfrm>
          <a:off x="6562724" y="571439"/>
          <a:ext cx="1561703" cy="937021"/>
        </a:xfrm>
        <a:prstGeom prst="roundRect">
          <a:avLst>
            <a:gd name="adj" fmla="val 10000"/>
          </a:avLst>
        </a:prstGeom>
        <a:gradFill rotWithShape="0">
          <a:gsLst>
            <a:gs pos="0">
              <a:schemeClr val="accent1">
                <a:shade val="80000"/>
                <a:hueOff val="451889"/>
                <a:satOff val="-24226"/>
                <a:lumOff val="30929"/>
                <a:alphaOff val="0"/>
                <a:tint val="65000"/>
                <a:lumMod val="110000"/>
              </a:schemeClr>
            </a:gs>
            <a:gs pos="88000">
              <a:schemeClr val="accent1">
                <a:shade val="80000"/>
                <a:hueOff val="451889"/>
                <a:satOff val="-24226"/>
                <a:lumOff val="30929"/>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0" i="0" kern="1200"/>
            <a:t>Redundancy elimination</a:t>
          </a:r>
          <a:endParaRPr lang="en-GB" sz="1900" kern="1200"/>
        </a:p>
      </dsp:txBody>
      <dsp:txXfrm>
        <a:off x="6590168" y="598883"/>
        <a:ext cx="1506815" cy="88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CDAA9-7BEC-A149-90B4-BA0C6ACC95FE}">
      <dsp:nvSpPr>
        <dsp:cNvPr id="0" name=""/>
        <dsp:cNvSpPr/>
      </dsp:nvSpPr>
      <dsp:spPr>
        <a:xfrm>
          <a:off x="4711" y="353767"/>
          <a:ext cx="1460660" cy="1677978"/>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Select the number of clusters</a:t>
          </a:r>
          <a:endParaRPr lang="en-GB" sz="1800" b="1" kern="1200"/>
        </a:p>
      </dsp:txBody>
      <dsp:txXfrm>
        <a:off x="47492" y="396548"/>
        <a:ext cx="1375098" cy="1592416"/>
      </dsp:txXfrm>
    </dsp:sp>
    <dsp:sp modelId="{9E6D7DBB-6282-2541-B3DD-8977D0C87DCE}">
      <dsp:nvSpPr>
        <dsp:cNvPr id="0" name=""/>
        <dsp:cNvSpPr/>
      </dsp:nvSpPr>
      <dsp:spPr>
        <a:xfrm>
          <a:off x="1611438" y="1011634"/>
          <a:ext cx="309660" cy="3622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611438" y="1084083"/>
        <a:ext cx="216762" cy="217345"/>
      </dsp:txXfrm>
    </dsp:sp>
    <dsp:sp modelId="{ECC6B2D8-72F9-D14D-A599-ACE1ED055E1D}">
      <dsp:nvSpPr>
        <dsp:cNvPr id="0" name=""/>
        <dsp:cNvSpPr/>
      </dsp:nvSpPr>
      <dsp:spPr>
        <a:xfrm>
          <a:off x="2049636" y="353767"/>
          <a:ext cx="1460660" cy="1677978"/>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Select random points as centroids</a:t>
          </a:r>
          <a:endParaRPr lang="en-GB" sz="1800" b="1" kern="1200"/>
        </a:p>
      </dsp:txBody>
      <dsp:txXfrm>
        <a:off x="2092417" y="396548"/>
        <a:ext cx="1375098" cy="1592416"/>
      </dsp:txXfrm>
    </dsp:sp>
    <dsp:sp modelId="{4B054E23-936C-8D41-B2D9-98443A5D0D82}">
      <dsp:nvSpPr>
        <dsp:cNvPr id="0" name=""/>
        <dsp:cNvSpPr/>
      </dsp:nvSpPr>
      <dsp:spPr>
        <a:xfrm>
          <a:off x="3656363" y="1011634"/>
          <a:ext cx="309660" cy="3622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656363" y="1084083"/>
        <a:ext cx="216762" cy="217345"/>
      </dsp:txXfrm>
    </dsp:sp>
    <dsp:sp modelId="{110F6795-4ED7-E84C-AC47-DFD66CF5D565}">
      <dsp:nvSpPr>
        <dsp:cNvPr id="0" name=""/>
        <dsp:cNvSpPr/>
      </dsp:nvSpPr>
      <dsp:spPr>
        <a:xfrm>
          <a:off x="4094561" y="353767"/>
          <a:ext cx="1460660" cy="1677978"/>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Assign points to the closest cluster centroid</a:t>
          </a:r>
          <a:endParaRPr lang="en-GB" sz="1800" b="1" kern="1200"/>
        </a:p>
      </dsp:txBody>
      <dsp:txXfrm>
        <a:off x="4137342" y="396548"/>
        <a:ext cx="1375098" cy="1592416"/>
      </dsp:txXfrm>
    </dsp:sp>
    <dsp:sp modelId="{9280D70E-84C5-1248-A4C6-DE4E6213AD16}">
      <dsp:nvSpPr>
        <dsp:cNvPr id="0" name=""/>
        <dsp:cNvSpPr/>
      </dsp:nvSpPr>
      <dsp:spPr>
        <a:xfrm>
          <a:off x="5701287" y="1011634"/>
          <a:ext cx="309660" cy="3622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701287" y="1084083"/>
        <a:ext cx="216762" cy="217345"/>
      </dsp:txXfrm>
    </dsp:sp>
    <dsp:sp modelId="{52ABA760-1BB5-004E-BED8-0B63B4E234DD}">
      <dsp:nvSpPr>
        <dsp:cNvPr id="0" name=""/>
        <dsp:cNvSpPr/>
      </dsp:nvSpPr>
      <dsp:spPr>
        <a:xfrm>
          <a:off x="6139485" y="353767"/>
          <a:ext cx="1460660" cy="1677978"/>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Calculate the variance</a:t>
          </a:r>
          <a:endParaRPr lang="en-GB" sz="1800" b="1" kern="1200"/>
        </a:p>
      </dsp:txBody>
      <dsp:txXfrm>
        <a:off x="6182266" y="396548"/>
        <a:ext cx="1375098" cy="1592416"/>
      </dsp:txXfrm>
    </dsp:sp>
    <dsp:sp modelId="{B29F95AE-CCB7-9640-924F-A10E6928B69A}">
      <dsp:nvSpPr>
        <dsp:cNvPr id="0" name=""/>
        <dsp:cNvSpPr/>
      </dsp:nvSpPr>
      <dsp:spPr>
        <a:xfrm>
          <a:off x="7746212" y="1011634"/>
          <a:ext cx="309660" cy="36224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746212" y="1084083"/>
        <a:ext cx="216762" cy="217345"/>
      </dsp:txXfrm>
    </dsp:sp>
    <dsp:sp modelId="{B2CE6FBB-0941-8A47-B64D-B1F278787B69}">
      <dsp:nvSpPr>
        <dsp:cNvPr id="0" name=""/>
        <dsp:cNvSpPr/>
      </dsp:nvSpPr>
      <dsp:spPr>
        <a:xfrm>
          <a:off x="8184410" y="353767"/>
          <a:ext cx="1460660" cy="1677978"/>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a:t>Reassign each data point to the new closest centroid</a:t>
          </a:r>
          <a:endParaRPr lang="en-GB" sz="1800" b="1" kern="1200"/>
        </a:p>
      </dsp:txBody>
      <dsp:txXfrm>
        <a:off x="8227191" y="396548"/>
        <a:ext cx="1375098" cy="1592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7C4B3-9830-9B48-8EBE-898D5F297ABE}">
      <dsp:nvSpPr>
        <dsp:cNvPr id="0" name=""/>
        <dsp:cNvSpPr/>
      </dsp:nvSpPr>
      <dsp:spPr>
        <a:xfrm>
          <a:off x="3907" y="842085"/>
          <a:ext cx="1708602" cy="102516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Split the dataset into subset</a:t>
          </a:r>
          <a:endParaRPr lang="en-IN" sz="2000" kern="1200"/>
        </a:p>
      </dsp:txBody>
      <dsp:txXfrm>
        <a:off x="33933" y="872111"/>
        <a:ext cx="1648550" cy="965109"/>
      </dsp:txXfrm>
    </dsp:sp>
    <dsp:sp modelId="{C2B69AFA-B41C-AB4C-906C-0AAC72399711}">
      <dsp:nvSpPr>
        <dsp:cNvPr id="0" name=""/>
        <dsp:cNvSpPr/>
      </dsp:nvSpPr>
      <dsp:spPr>
        <a:xfrm>
          <a:off x="1883371" y="1142799"/>
          <a:ext cx="362223" cy="42373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1883371" y="1227546"/>
        <a:ext cx="253556" cy="254239"/>
      </dsp:txXfrm>
    </dsp:sp>
    <dsp:sp modelId="{4546238D-B972-3049-99F5-AB0DD34060CC}">
      <dsp:nvSpPr>
        <dsp:cNvPr id="0" name=""/>
        <dsp:cNvSpPr/>
      </dsp:nvSpPr>
      <dsp:spPr>
        <a:xfrm>
          <a:off x="2395951" y="842085"/>
          <a:ext cx="1708602" cy="102516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Create decision trees</a:t>
          </a:r>
          <a:endParaRPr lang="en-GB" sz="2000" kern="1200"/>
        </a:p>
      </dsp:txBody>
      <dsp:txXfrm>
        <a:off x="2425977" y="872111"/>
        <a:ext cx="1648550" cy="965109"/>
      </dsp:txXfrm>
    </dsp:sp>
    <dsp:sp modelId="{B0A0E4C1-3A5F-4148-831E-8E2E735025F9}">
      <dsp:nvSpPr>
        <dsp:cNvPr id="0" name=""/>
        <dsp:cNvSpPr/>
      </dsp:nvSpPr>
      <dsp:spPr>
        <a:xfrm>
          <a:off x="4275415" y="1142799"/>
          <a:ext cx="362223" cy="42373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4275415" y="1227546"/>
        <a:ext cx="253556" cy="254239"/>
      </dsp:txXfrm>
    </dsp:sp>
    <dsp:sp modelId="{5136ED29-54EB-504B-BFDC-F7E53471BBF6}">
      <dsp:nvSpPr>
        <dsp:cNvPr id="0" name=""/>
        <dsp:cNvSpPr/>
      </dsp:nvSpPr>
      <dsp:spPr>
        <a:xfrm>
          <a:off x="4787996" y="842085"/>
          <a:ext cx="1708602" cy="102516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Analyze the results</a:t>
          </a:r>
          <a:endParaRPr lang="en-GB" sz="2000" kern="1200"/>
        </a:p>
      </dsp:txBody>
      <dsp:txXfrm>
        <a:off x="4818022" y="872111"/>
        <a:ext cx="1648550" cy="965109"/>
      </dsp:txXfrm>
    </dsp:sp>
    <dsp:sp modelId="{C9D035A4-E0DC-394B-B1B0-350D7F8CA49E}">
      <dsp:nvSpPr>
        <dsp:cNvPr id="0" name=""/>
        <dsp:cNvSpPr/>
      </dsp:nvSpPr>
      <dsp:spPr>
        <a:xfrm>
          <a:off x="6667459" y="1142799"/>
          <a:ext cx="362223" cy="423733"/>
        </a:xfrm>
        <a:prstGeom prst="rightArrow">
          <a:avLst>
            <a:gd name="adj1" fmla="val 60000"/>
            <a:gd name="adj2" fmla="val 50000"/>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GB" sz="1600" kern="1200"/>
        </a:p>
      </dsp:txBody>
      <dsp:txXfrm>
        <a:off x="6667459" y="1227546"/>
        <a:ext cx="253556" cy="254239"/>
      </dsp:txXfrm>
    </dsp:sp>
    <dsp:sp modelId="{6C3C4C9E-0779-A94B-9A17-CA852A87327A}">
      <dsp:nvSpPr>
        <dsp:cNvPr id="0" name=""/>
        <dsp:cNvSpPr/>
      </dsp:nvSpPr>
      <dsp:spPr>
        <a:xfrm>
          <a:off x="7180040" y="842085"/>
          <a:ext cx="1708602" cy="102516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Combine the results</a:t>
          </a:r>
          <a:endParaRPr lang="en-GB" sz="2000" kern="1200"/>
        </a:p>
      </dsp:txBody>
      <dsp:txXfrm>
        <a:off x="7210066" y="872111"/>
        <a:ext cx="1648550" cy="96510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2FE06-CAF8-7E43-926C-80346F31454E}" type="datetimeFigureOut">
              <a:rPr lang="en-US" smtClean="0"/>
              <a:t>5/28/24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481E0-80E5-AD41-976B-E109DDB9C657}" type="slidenum">
              <a:rPr lang="en-US" smtClean="0"/>
              <a:t>‹#›</a:t>
            </a:fld>
            <a:endParaRPr lang="en-US"/>
          </a:p>
        </p:txBody>
      </p:sp>
    </p:spTree>
    <p:extLst>
      <p:ext uri="{BB962C8B-B14F-4D97-AF65-F5344CB8AC3E}">
        <p14:creationId xmlns:p14="http://schemas.microsoft.com/office/powerpoint/2010/main" val="2149174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Exploring market trends and dynamics using predictive models for Real Estate Market in San Francisco Bay Area </a:t>
            </a:r>
          </a:p>
        </p:txBody>
      </p:sp>
      <p:sp>
        <p:nvSpPr>
          <p:cNvPr id="4" name="Slide Number Placeholder 3"/>
          <p:cNvSpPr>
            <a:spLocks noGrp="1"/>
          </p:cNvSpPr>
          <p:nvPr>
            <p:ph type="sldNum" sz="quarter" idx="5"/>
          </p:nvPr>
        </p:nvSpPr>
        <p:spPr/>
        <p:txBody>
          <a:bodyPr/>
          <a:lstStyle/>
          <a:p>
            <a:fld id="{A5E481E0-80E5-AD41-976B-E109DDB9C657}" type="slidenum">
              <a:rPr lang="en-US" smtClean="0"/>
              <a:t>1</a:t>
            </a:fld>
            <a:endParaRPr lang="en-US"/>
          </a:p>
        </p:txBody>
      </p:sp>
    </p:spTree>
    <p:extLst>
      <p:ext uri="{BB962C8B-B14F-4D97-AF65-F5344CB8AC3E}">
        <p14:creationId xmlns:p14="http://schemas.microsoft.com/office/powerpoint/2010/main" val="112992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5E481E0-80E5-AD41-976B-E109DDB9C657}" type="slidenum">
              <a:rPr lang="en-US" smtClean="0"/>
              <a:t>6</a:t>
            </a:fld>
            <a:endParaRPr lang="en-US"/>
          </a:p>
        </p:txBody>
      </p:sp>
    </p:spTree>
    <p:extLst>
      <p:ext uri="{BB962C8B-B14F-4D97-AF65-F5344CB8AC3E}">
        <p14:creationId xmlns:p14="http://schemas.microsoft.com/office/powerpoint/2010/main" val="72732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features have the highest proportion of missing values?</a:t>
            </a:r>
          </a:p>
          <a:p>
            <a:r>
              <a:rPr lang="en-US" dirty="0"/>
              <a:t>Lot has the highest proportion of missing values with 168 out of the total records.</a:t>
            </a:r>
          </a:p>
          <a:p>
            <a:r>
              <a:rPr lang="en-US" dirty="0"/>
              <a:t>4.⁠ ⁠Are there any correlations between missing values in different features?</a:t>
            </a:r>
          </a:p>
          <a:p>
            <a:r>
              <a:rPr lang="en-US" dirty="0"/>
              <a:t>  There seems to be a correlation between missing values in certain features. For example, the features Street, City, Zip-Code, County, State, and Uri have similar patterns of missing data. This might suggest that if one is missing, the others are likely to be missing too, possibly due to the way data is collected or input.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5E481E0-80E5-AD41-976B-E109DDB9C657}" type="slidenum">
              <a:rPr lang="en-US" smtClean="0"/>
              <a:t>7</a:t>
            </a:fld>
            <a:endParaRPr lang="en-US"/>
          </a:p>
        </p:txBody>
      </p:sp>
    </p:spTree>
    <p:extLst>
      <p:ext uri="{BB962C8B-B14F-4D97-AF65-F5344CB8AC3E}">
        <p14:creationId xmlns:p14="http://schemas.microsoft.com/office/powerpoint/2010/main" val="335030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distribution of missing values across different features?</a:t>
            </a:r>
          </a:p>
          <a:p>
            <a:r>
              <a:rPr lang="en-US" dirty="0"/>
              <a:t>Beds: 26 missing values</a:t>
            </a:r>
            <a:endParaRPr lang="en-US" dirty="0">
              <a:ea typeface="Calibri"/>
              <a:cs typeface="Calibri"/>
            </a:endParaRPr>
          </a:p>
          <a:p>
            <a:r>
              <a:rPr lang="en-US" dirty="0"/>
              <a:t>Baths: 29 missing values</a:t>
            </a:r>
            <a:endParaRPr lang="en-US" dirty="0">
              <a:ea typeface="Calibri"/>
              <a:cs typeface="Calibri"/>
            </a:endParaRPr>
          </a:p>
          <a:p>
            <a:r>
              <a:rPr lang="en-US" dirty="0"/>
              <a:t>Area: 7 missing values</a:t>
            </a:r>
            <a:endParaRPr lang="en-US" dirty="0">
              <a:ea typeface="Calibri"/>
              <a:cs typeface="Calibri"/>
            </a:endParaRPr>
          </a:p>
          <a:p>
            <a:r>
              <a:rPr lang="en-US" dirty="0"/>
              <a:t>Lot: 168 missing values</a:t>
            </a:r>
            <a:endParaRPr lang="en-US" dirty="0">
              <a:ea typeface="Calibri"/>
              <a:cs typeface="Calibri"/>
            </a:endParaRPr>
          </a:p>
          <a:p>
            <a:r>
              <a:rPr lang="en-US" dirty="0"/>
              <a:t>Are there any patterns or clusters of missing values in the heatmap?</a:t>
            </a:r>
            <a:endParaRPr lang="en-US" dirty="0">
              <a:ea typeface="Calibri" panose="020F0502020204030204"/>
              <a:cs typeface="Calibri" panose="020F0502020204030204"/>
            </a:endParaRPr>
          </a:p>
          <a:p>
            <a:r>
              <a:rPr lang="en-US" dirty="0"/>
              <a:t>From the missing value counts, there doesn't appear to be a clear pattern or cluster of missing values. However, a heatmap visualizing the missing values across features would provide a clearer picture.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5E481E0-80E5-AD41-976B-E109DDB9C657}" type="slidenum">
              <a:rPr lang="en-US" smtClean="0"/>
              <a:t>8</a:t>
            </a:fld>
            <a:endParaRPr lang="en-US"/>
          </a:p>
        </p:txBody>
      </p:sp>
    </p:spTree>
    <p:extLst>
      <p:ext uri="{BB962C8B-B14F-4D97-AF65-F5344CB8AC3E}">
        <p14:creationId xmlns:p14="http://schemas.microsoft.com/office/powerpoint/2010/main" val="25303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Color-Coded Clusters:</a:t>
            </a:r>
          </a:p>
          <a:p>
            <a:r>
              <a:rPr lang="en-US" dirty="0"/>
              <a:t>Blue (Cluster 1): Houses with 1 to 3 bedrooms, priced below $400,000.</a:t>
            </a:r>
            <a:endParaRPr lang="en-US" dirty="0">
              <a:ea typeface="Calibri"/>
              <a:cs typeface="Calibri"/>
            </a:endParaRPr>
          </a:p>
          <a:p>
            <a:r>
              <a:rPr lang="en-US" dirty="0"/>
              <a:t>Green (Cluster 2): Moderate bedrooms (3 to 4), higher prices, many above $600,000, some exceeding $1,000,000.</a:t>
            </a:r>
            <a:endParaRPr lang="en-US" dirty="0">
              <a:ea typeface="Calibri"/>
              <a:cs typeface="Calibri"/>
            </a:endParaRPr>
          </a:p>
          <a:p>
            <a:r>
              <a:rPr lang="en-US" dirty="0"/>
              <a:t>Orange (Cluster 3): Wide bedroom range (2 to 8), prices $600,000 to $1,200,000.</a:t>
            </a:r>
            <a:endParaRPr lang="en-US" dirty="0">
              <a:ea typeface="Calibri"/>
              <a:cs typeface="Calibri"/>
            </a:endParaRPr>
          </a:p>
          <a:p>
            <a:r>
              <a:rPr lang="en-US" dirty="0"/>
              <a:t>Distribution and Characteristics:</a:t>
            </a:r>
            <a:endParaRPr lang="en-US" dirty="0">
              <a:ea typeface="Calibri"/>
              <a:cs typeface="Calibri"/>
            </a:endParaRPr>
          </a:p>
          <a:p>
            <a:r>
              <a:rPr lang="en-US" dirty="0"/>
              <a:t>Cluster 1 (Blue): Lower-priced, likely economical or smaller housing options.</a:t>
            </a:r>
            <a:endParaRPr lang="en-US" dirty="0">
              <a:ea typeface="Calibri"/>
              <a:cs typeface="Calibri"/>
            </a:endParaRPr>
          </a:p>
          <a:p>
            <a:r>
              <a:rPr lang="en-US" dirty="0"/>
              <a:t>Cluster 2 (Green): Higher-priced, includes luxury homes or properties in high-value areas.</a:t>
            </a:r>
            <a:endParaRPr lang="en-US" dirty="0">
              <a:ea typeface="Calibri"/>
              <a:cs typeface="Calibri"/>
            </a:endParaRPr>
          </a:p>
          <a:p>
            <a:r>
              <a:rPr lang="en-US" dirty="0"/>
              <a:t>Cluster 3 (Orange): Moderate size and price, representing medium-sized family homes.</a:t>
            </a:r>
            <a:endParaRPr lang="en-US" dirty="0">
              <a:ea typeface="Calibri"/>
              <a:cs typeface="Calibri"/>
            </a:endParaRPr>
          </a:p>
          <a:p>
            <a:r>
              <a:rPr lang="en-US" dirty="0"/>
              <a:t>Outlier:</a:t>
            </a:r>
            <a:endParaRPr lang="en-US" dirty="0">
              <a:ea typeface="Calibri"/>
              <a:cs typeface="Calibri"/>
            </a:endParaRPr>
          </a:p>
          <a:p>
            <a:r>
              <a:rPr lang="en-US" dirty="0"/>
              <a:t>Green outlier on the far right: 16 bedrooms, priced at $6,200,000. May not be representative and can be disregarded.</a:t>
            </a:r>
            <a:endParaRPr lang="en-US" dirty="0">
              <a:ea typeface="Calibri"/>
              <a:cs typeface="Calibri"/>
            </a:endParaRPr>
          </a:p>
          <a:p>
            <a:r>
              <a:rPr lang="en-US" dirty="0"/>
              <a:t>Cluster Center Markings:</a:t>
            </a:r>
            <a:endParaRPr lang="en-US" dirty="0">
              <a:ea typeface="Calibri"/>
              <a:cs typeface="Calibri"/>
            </a:endParaRPr>
          </a:p>
          <a:p>
            <a:r>
              <a:rPr lang="en-US" dirty="0"/>
              <a:t>Red star markers indicate center of each cluster.</a:t>
            </a:r>
            <a:endParaRPr lang="en-US" dirty="0">
              <a:ea typeface="Calibri"/>
              <a:cs typeface="Calibri"/>
            </a:endParaRPr>
          </a:p>
          <a:p>
            <a:r>
              <a:rPr lang="en-US" dirty="0"/>
              <a:t>Helps understand core characteristics; e.g., Cluster 1 centered at lower prices and bedroom counts, Cluster 2 at higher price point.</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5E481E0-80E5-AD41-976B-E109DDB9C657}" type="slidenum">
              <a:rPr lang="en-US" smtClean="0"/>
              <a:t>15</a:t>
            </a:fld>
            <a:endParaRPr lang="en-US"/>
          </a:p>
        </p:txBody>
      </p:sp>
    </p:spTree>
    <p:extLst>
      <p:ext uri="{BB962C8B-B14F-4D97-AF65-F5344CB8AC3E}">
        <p14:creationId xmlns:p14="http://schemas.microsoft.com/office/powerpoint/2010/main" val="136396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trying to figure out the number or the percentage of Houses classified based on the counts of bedrooms and bathrooms each property holds distributed across all the counties.</a:t>
            </a:r>
            <a:br>
              <a:rPr lang="en-US" dirty="0">
                <a:cs typeface="+mn-lt"/>
              </a:rPr>
            </a:br>
            <a:r>
              <a:rPr lang="en-US" dirty="0"/>
              <a:t>Observation: Houses with 3 bedrooms are the most common among the listings at around 40% and houses with 2 baths are frequently used at around 45% as per the graphs.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5E481E0-80E5-AD41-976B-E109DDB9C657}" type="slidenum">
              <a:rPr lang="en-US" smtClean="0"/>
              <a:t>18</a:t>
            </a:fld>
            <a:endParaRPr lang="en-US"/>
          </a:p>
        </p:txBody>
      </p:sp>
    </p:spTree>
    <p:extLst>
      <p:ext uri="{BB962C8B-B14F-4D97-AF65-F5344CB8AC3E}">
        <p14:creationId xmlns:p14="http://schemas.microsoft.com/office/powerpoint/2010/main" val="4146116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Common combination of Beds and Baths across all the Counties: Most common combination chosen by people across all the counties as per the cross tabulation is 2 Beds and 2 Baths.</a:t>
            </a:r>
          </a:p>
          <a:p>
            <a:r>
              <a:rPr lang="en-US" dirty="0"/>
              <a:t>Price Trend as per the Area/</a:t>
            </a:r>
            <a:r>
              <a:rPr lang="en-US" dirty="0" err="1"/>
              <a:t>sqft</a:t>
            </a:r>
            <a:r>
              <a:rPr lang="en-US" dirty="0"/>
              <a:t> of the properties: We noticed a steep increase in prices with the increase in Area of the properties.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5E481E0-80E5-AD41-976B-E109DDB9C657}" type="slidenum">
              <a:rPr lang="en-US" smtClean="0"/>
              <a:t>19</a:t>
            </a:fld>
            <a:endParaRPr lang="en-US"/>
          </a:p>
        </p:txBody>
      </p:sp>
    </p:spTree>
    <p:extLst>
      <p:ext uri="{BB962C8B-B14F-4D97-AF65-F5344CB8AC3E}">
        <p14:creationId xmlns:p14="http://schemas.microsoft.com/office/powerpoint/2010/main" val="274749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dirty="0"/>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dirty="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5/28/24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5/28/24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5/28/24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ransition spd="slow">
    <p:wip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picpedia.org/highway-signs/r/real-estate.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3.xml"/><Relationship Id="rId7" Type="http://schemas.openxmlformats.org/officeDocument/2006/relationships/image" Target="../media/image15.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0C_97C69D65.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7.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15_990B9A8D.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microsoft.com/office/2018/10/relationships/comments" Target="../comments/modernComment_117_F5B83A7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localhost:8890/notebooks/Downloads/Data%20Analysis.ipynb#Observation:-Houses-with-3-bedrooms-are-the-most-common-among-the-listings-at-around-40%-and-houses-with-2-baths-are-frequesntly-used-at-around-45%-as-per-the-graph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13_AAF2B0F5.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2_89F958F6.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6A14F7-CC83-4722-B948-C77EF5228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
            <a:ext cx="12192001" cy="6858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2" name="Freeform: Shape 31">
            <a:extLst>
              <a:ext uri="{FF2B5EF4-FFF2-40B4-BE49-F238E27FC236}">
                <a16:creationId xmlns:a16="http://schemas.microsoft.com/office/drawing/2014/main" id="{1FD1CAA3-F07B-4451-A14C-176BCB1FC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5642" y="5006"/>
            <a:ext cx="6576358" cy="6852994"/>
          </a:xfrm>
          <a:custGeom>
            <a:avLst/>
            <a:gdLst>
              <a:gd name="connsiteX0" fmla="*/ 354282 w 6576358"/>
              <a:gd name="connsiteY0" fmla="*/ 0 h 6852994"/>
              <a:gd name="connsiteX1" fmla="*/ 4629134 w 6576358"/>
              <a:gd name="connsiteY1" fmla="*/ 0 h 6852994"/>
              <a:gd name="connsiteX2" fmla="*/ 6401647 w 6576358"/>
              <a:gd name="connsiteY2" fmla="*/ 0 h 6852994"/>
              <a:gd name="connsiteX3" fmla="*/ 6576358 w 6576358"/>
              <a:gd name="connsiteY3" fmla="*/ 0 h 6852994"/>
              <a:gd name="connsiteX4" fmla="*/ 6576358 w 6576358"/>
              <a:gd name="connsiteY4" fmla="*/ 6852994 h 6852994"/>
              <a:gd name="connsiteX5" fmla="*/ 6401647 w 6576358"/>
              <a:gd name="connsiteY5" fmla="*/ 6852994 h 6852994"/>
              <a:gd name="connsiteX6" fmla="*/ 4629134 w 6576358"/>
              <a:gd name="connsiteY6" fmla="*/ 6852994 h 6852994"/>
              <a:gd name="connsiteX7" fmla="*/ 0 w 6576358"/>
              <a:gd name="connsiteY7" fmla="*/ 6852994 h 6852994"/>
              <a:gd name="connsiteX8" fmla="*/ 0 w 6576358"/>
              <a:gd name="connsiteY8" fmla="*/ 6852993 h 6852994"/>
              <a:gd name="connsiteX9" fmla="*/ 3528116 w 6576358"/>
              <a:gd name="connsiteY9" fmla="*/ 6852993 h 685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6358" h="6852994">
                <a:moveTo>
                  <a:pt x="354282" y="0"/>
                </a:moveTo>
                <a:lnTo>
                  <a:pt x="4629134" y="0"/>
                </a:lnTo>
                <a:lnTo>
                  <a:pt x="6401647" y="0"/>
                </a:lnTo>
                <a:lnTo>
                  <a:pt x="6576358" y="0"/>
                </a:lnTo>
                <a:lnTo>
                  <a:pt x="6576358" y="6852994"/>
                </a:lnTo>
                <a:lnTo>
                  <a:pt x="6401647" y="6852994"/>
                </a:lnTo>
                <a:lnTo>
                  <a:pt x="4629134" y="6852994"/>
                </a:lnTo>
                <a:lnTo>
                  <a:pt x="0" y="6852994"/>
                </a:lnTo>
                <a:lnTo>
                  <a:pt x="0" y="6852993"/>
                </a:lnTo>
                <a:lnTo>
                  <a:pt x="3528116" y="685299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descr="A sign with text on it&#10;&#10;Description automatically generated">
            <a:extLst>
              <a:ext uri="{FF2B5EF4-FFF2-40B4-BE49-F238E27FC236}">
                <a16:creationId xmlns:a16="http://schemas.microsoft.com/office/drawing/2014/main" id="{7380588D-FBDD-1279-8686-386813F80F13}"/>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8413" r="19467" b="-1"/>
          <a:stretch/>
        </p:blipFill>
        <p:spPr>
          <a:xfrm>
            <a:off x="5790356" y="5006"/>
            <a:ext cx="6401647" cy="685299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pic>
        <p:nvPicPr>
          <p:cNvPr id="4" name="Picture 3" descr="Understanding the Intricacies of Real Estate Finance">
            <a:extLst>
              <a:ext uri="{FF2B5EF4-FFF2-40B4-BE49-F238E27FC236}">
                <a16:creationId xmlns:a16="http://schemas.microsoft.com/office/drawing/2014/main" id="{C0E4785C-D3F0-D660-C082-D073A98D856B}"/>
              </a:ext>
            </a:extLst>
          </p:cNvPr>
          <p:cNvPicPr>
            <a:picLocks noChangeAspect="1"/>
          </p:cNvPicPr>
          <p:nvPr/>
        </p:nvPicPr>
        <p:blipFill rotWithShape="1">
          <a:blip r:embed="rId5">
            <a:alphaModFix amt="35000"/>
          </a:blip>
          <a:srcRect l="15840" r="7847" b="1"/>
          <a:stretch/>
        </p:blipFill>
        <p:spPr>
          <a:xfrm>
            <a:off x="-3" y="27"/>
            <a:ext cx="9141744" cy="6858000"/>
          </a:xfrm>
          <a:custGeom>
            <a:avLst/>
            <a:gdLst/>
            <a:ahLst/>
            <a:cxnLst/>
            <a:rect l="l" t="t" r="r" b="b"/>
            <a:pathLst>
              <a:path w="9141744" h="6858000">
                <a:moveTo>
                  <a:pt x="0" y="0"/>
                </a:moveTo>
                <a:lnTo>
                  <a:pt x="5969936" y="0"/>
                </a:lnTo>
                <a:lnTo>
                  <a:pt x="9141744" y="6848619"/>
                </a:lnTo>
                <a:lnTo>
                  <a:pt x="9141744" y="6852966"/>
                </a:lnTo>
                <a:lnTo>
                  <a:pt x="5615641" y="6852966"/>
                </a:lnTo>
                <a:lnTo>
                  <a:pt x="5615641" y="6852967"/>
                </a:lnTo>
                <a:lnTo>
                  <a:pt x="9141744" y="6852967"/>
                </a:lnTo>
                <a:lnTo>
                  <a:pt x="9141744" y="6858000"/>
                </a:lnTo>
                <a:lnTo>
                  <a:pt x="0" y="6858000"/>
                </a:lnTo>
                <a:close/>
              </a:path>
            </a:pathLst>
          </a:custGeom>
        </p:spPr>
      </p:pic>
      <p:sp>
        <p:nvSpPr>
          <p:cNvPr id="2" name="Title 1">
            <a:extLst>
              <a:ext uri="{FF2B5EF4-FFF2-40B4-BE49-F238E27FC236}">
                <a16:creationId xmlns:a16="http://schemas.microsoft.com/office/drawing/2014/main" id="{FF1AC34B-8C81-7772-B089-36090085F634}"/>
              </a:ext>
            </a:extLst>
          </p:cNvPr>
          <p:cNvSpPr>
            <a:spLocks noGrp="1"/>
          </p:cNvSpPr>
          <p:nvPr>
            <p:ph type="ctrTitle"/>
          </p:nvPr>
        </p:nvSpPr>
        <p:spPr>
          <a:xfrm>
            <a:off x="207120" y="2303902"/>
            <a:ext cx="7056062" cy="2948052"/>
          </a:xfrm>
        </p:spPr>
        <p:txBody>
          <a:bodyPr vert="horz" lIns="91440" tIns="45720" rIns="91440" bIns="45720" rtlCol="0" anchor="b">
            <a:noAutofit/>
          </a:bodyPr>
          <a:lstStyle/>
          <a:p>
            <a:pPr algn="ctr">
              <a:lnSpc>
                <a:spcPct val="90000"/>
              </a:lnSpc>
            </a:pPr>
            <a:r>
              <a:rPr lang="en-IN" sz="3600" b="1" dirty="0">
                <a:solidFill>
                  <a:schemeClr val="tx1"/>
                </a:solidFill>
                <a:latin typeface="Times New Roman"/>
                <a:cs typeface="Times New Roman"/>
              </a:rPr>
              <a:t>Real Estate Market Trend Exploration-using Predictive Models</a:t>
            </a:r>
            <a:br>
              <a:rPr lang="en-IN" sz="3600" b="1" dirty="0">
                <a:solidFill>
                  <a:schemeClr val="tx1"/>
                </a:solidFill>
                <a:latin typeface="Times New Roman"/>
                <a:cs typeface="Times New Roman"/>
              </a:rPr>
            </a:br>
            <a:br>
              <a:rPr lang="en-IN" sz="3600" b="1" dirty="0">
                <a:solidFill>
                  <a:schemeClr val="tx1"/>
                </a:solidFill>
                <a:latin typeface="Times New Roman"/>
                <a:cs typeface="Times New Roman"/>
              </a:rPr>
            </a:br>
            <a:br>
              <a:rPr lang="en-IN" sz="3600" b="1" dirty="0">
                <a:effectLst/>
                <a:latin typeface="Times New Roman" panose="02020603050405020304" pitchFamily="18" charset="0"/>
              </a:rPr>
            </a:br>
            <a:endParaRPr lang="en-US" sz="3600" b="1">
              <a:solidFill>
                <a:schemeClr val="tx1"/>
              </a:solidFill>
            </a:endParaRPr>
          </a:p>
        </p:txBody>
      </p:sp>
      <p:sp>
        <p:nvSpPr>
          <p:cNvPr id="3" name="Subtitle 2">
            <a:extLst>
              <a:ext uri="{FF2B5EF4-FFF2-40B4-BE49-F238E27FC236}">
                <a16:creationId xmlns:a16="http://schemas.microsoft.com/office/drawing/2014/main" id="{A2C5376C-842C-99E7-AF3A-800219453EEE}"/>
              </a:ext>
            </a:extLst>
          </p:cNvPr>
          <p:cNvSpPr>
            <a:spLocks noGrp="1"/>
          </p:cNvSpPr>
          <p:nvPr>
            <p:ph type="subTitle" idx="1"/>
          </p:nvPr>
        </p:nvSpPr>
        <p:spPr>
          <a:xfrm>
            <a:off x="751893" y="4050833"/>
            <a:ext cx="6643312" cy="1731899"/>
          </a:xfrm>
        </p:spPr>
        <p:txBody>
          <a:bodyPr>
            <a:normAutofit/>
          </a:bodyPr>
          <a:lstStyle/>
          <a:p>
            <a:endParaRPr lang="en-US" sz="1200" dirty="0">
              <a:latin typeface="Times New Roman"/>
            </a:endParaRPr>
          </a:p>
          <a:p>
            <a:br>
              <a:rPr lang="en-US" dirty="0">
                <a:solidFill>
                  <a:schemeClr val="tx1"/>
                </a:solidFill>
              </a:rPr>
            </a:br>
            <a:endParaRPr lang="en-US" sz="2000" dirty="0">
              <a:solidFill>
                <a:schemeClr val="tx1"/>
              </a:solidFill>
            </a:endParaRPr>
          </a:p>
        </p:txBody>
      </p:sp>
    </p:spTree>
    <p:extLst>
      <p:ext uri="{BB962C8B-B14F-4D97-AF65-F5344CB8AC3E}">
        <p14:creationId xmlns:p14="http://schemas.microsoft.com/office/powerpoint/2010/main" val="176089958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F3F1-02D3-5903-62DE-5538C625871F}"/>
              </a:ext>
            </a:extLst>
          </p:cNvPr>
          <p:cNvSpPr>
            <a:spLocks noGrp="1"/>
          </p:cNvSpPr>
          <p:nvPr>
            <p:ph type="title"/>
          </p:nvPr>
        </p:nvSpPr>
        <p:spPr/>
        <p:txBody>
          <a:bodyPr/>
          <a:lstStyle/>
          <a:p>
            <a:pPr algn="ctr"/>
            <a:r>
              <a:rPr lang="en-US" b="1" dirty="0"/>
              <a:t>EXPLORATORY DATA ANALYSIS</a:t>
            </a:r>
          </a:p>
        </p:txBody>
      </p:sp>
      <p:pic>
        <p:nvPicPr>
          <p:cNvPr id="4" name="Picture 3" descr="A screenshot of a computer program&#10;&#10;Description automatically generated">
            <a:extLst>
              <a:ext uri="{FF2B5EF4-FFF2-40B4-BE49-F238E27FC236}">
                <a16:creationId xmlns:a16="http://schemas.microsoft.com/office/drawing/2014/main" id="{C48A0730-A409-A691-7013-6B4BF7EBAF17}"/>
              </a:ext>
            </a:extLst>
          </p:cNvPr>
          <p:cNvPicPr>
            <a:picLocks noChangeAspect="1"/>
          </p:cNvPicPr>
          <p:nvPr/>
        </p:nvPicPr>
        <p:blipFill>
          <a:blip r:embed="rId2"/>
          <a:stretch>
            <a:fillRect/>
          </a:stretch>
        </p:blipFill>
        <p:spPr>
          <a:xfrm>
            <a:off x="1695450" y="1253913"/>
            <a:ext cx="2842260" cy="3451860"/>
          </a:xfrm>
          <a:prstGeom prst="rect">
            <a:avLst/>
          </a:prstGeom>
        </p:spPr>
      </p:pic>
      <p:sp>
        <p:nvSpPr>
          <p:cNvPr id="5" name="TextBox 4">
            <a:extLst>
              <a:ext uri="{FF2B5EF4-FFF2-40B4-BE49-F238E27FC236}">
                <a16:creationId xmlns:a16="http://schemas.microsoft.com/office/drawing/2014/main" id="{0932723D-3101-A582-16D6-C4E88BDB9E79}"/>
              </a:ext>
            </a:extLst>
          </p:cNvPr>
          <p:cNvSpPr txBox="1"/>
          <p:nvPr/>
        </p:nvSpPr>
        <p:spPr>
          <a:xfrm>
            <a:off x="1053252" y="4702386"/>
            <a:ext cx="43603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mn-lt"/>
                <a:cs typeface="+mn-lt"/>
              </a:rPr>
              <a:t>We analyze predictor variables like house price, beds, baths, and location details to grasp housing market dynamics. Visualizations and statistical analyses elucidate trends and correlations, aiding informed real estate decisions.</a:t>
            </a:r>
            <a:endParaRPr lang="en-US">
              <a:latin typeface="Times New Roman"/>
              <a:cs typeface="Times New Roman"/>
            </a:endParaRPr>
          </a:p>
        </p:txBody>
      </p:sp>
      <p:sp>
        <p:nvSpPr>
          <p:cNvPr id="6" name="TextBox 5">
            <a:extLst>
              <a:ext uri="{FF2B5EF4-FFF2-40B4-BE49-F238E27FC236}">
                <a16:creationId xmlns:a16="http://schemas.microsoft.com/office/drawing/2014/main" id="{57690234-A444-DE51-D547-7DDECA8E31F4}"/>
              </a:ext>
            </a:extLst>
          </p:cNvPr>
          <p:cNvSpPr txBox="1"/>
          <p:nvPr/>
        </p:nvSpPr>
        <p:spPr>
          <a:xfrm>
            <a:off x="5764106" y="1722119"/>
            <a:ext cx="513503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SUMMARY STATISTICS</a:t>
            </a:r>
            <a:br>
              <a:rPr lang="en-US">
                <a:latin typeface="Times New Roman"/>
              </a:rPr>
            </a:br>
            <a:r>
              <a:rPr lang="en-US" b="1">
                <a:latin typeface="Times New Roman"/>
                <a:ea typeface="+mn-lt"/>
                <a:cs typeface="+mn-lt"/>
              </a:rPr>
              <a:t>House Price</a:t>
            </a:r>
            <a:r>
              <a:rPr lang="en-US">
                <a:latin typeface="Times New Roman"/>
                <a:ea typeface="+mn-lt"/>
                <a:cs typeface="+mn-lt"/>
              </a:rPr>
              <a:t>: Mean house price is $1.38 million (SD: $1.30 million), ranging from $2,300 to $11.5 million, with a median of $995,000.</a:t>
            </a:r>
          </a:p>
          <a:p>
            <a:pPr>
              <a:spcBef>
                <a:spcPct val="0"/>
              </a:spcBef>
            </a:pPr>
            <a:r>
              <a:rPr lang="en-US" b="1">
                <a:latin typeface="Times New Roman"/>
                <a:ea typeface="+mn-lt"/>
                <a:cs typeface="+mn-lt"/>
              </a:rPr>
              <a:t>Bedrooms (Beds)</a:t>
            </a:r>
            <a:r>
              <a:rPr lang="en-US">
                <a:latin typeface="Times New Roman"/>
                <a:ea typeface="+mn-lt"/>
                <a:cs typeface="+mn-lt"/>
              </a:rPr>
              <a:t>: Mean number of bedrooms is 3.26 (SD: 1.22), ranging from 0 to 16.</a:t>
            </a:r>
            <a:endParaRPr lang="en-US">
              <a:latin typeface="Times New Roman"/>
              <a:cs typeface="Times New Roman"/>
            </a:endParaRPr>
          </a:p>
          <a:p>
            <a:pPr>
              <a:spcBef>
                <a:spcPct val="0"/>
              </a:spcBef>
            </a:pPr>
            <a:r>
              <a:rPr lang="en-US" b="1">
                <a:latin typeface="Times New Roman"/>
                <a:ea typeface="+mn-lt"/>
                <a:cs typeface="+mn-lt"/>
              </a:rPr>
              <a:t>Bathrooms (Baths)</a:t>
            </a:r>
            <a:r>
              <a:rPr lang="en-US">
                <a:latin typeface="Times New Roman"/>
                <a:ea typeface="+mn-lt"/>
                <a:cs typeface="+mn-lt"/>
              </a:rPr>
              <a:t>: Mean number of bathrooms is 2.44 (SD: 1.08), ranging from 1 to 16.</a:t>
            </a:r>
            <a:endParaRPr lang="en-US">
              <a:latin typeface="Times New Roman"/>
              <a:cs typeface="Times New Roman"/>
            </a:endParaRPr>
          </a:p>
          <a:p>
            <a:pPr>
              <a:spcBef>
                <a:spcPct val="0"/>
              </a:spcBef>
            </a:pPr>
            <a:r>
              <a:rPr lang="en-US" b="1">
                <a:latin typeface="Times New Roman"/>
                <a:ea typeface="+mn-lt"/>
                <a:cs typeface="+mn-lt"/>
              </a:rPr>
              <a:t>Area</a:t>
            </a:r>
            <a:r>
              <a:rPr lang="en-US">
                <a:latin typeface="Times New Roman"/>
                <a:ea typeface="+mn-lt"/>
                <a:cs typeface="+mn-lt"/>
              </a:rPr>
              <a:t>: Mean property area is 2,029 sq ft (SD: 1,262 sq ft), ranging from 500 sq ft to 15,105 sq ft.</a:t>
            </a:r>
            <a:endParaRPr lang="en-US">
              <a:latin typeface="Times New Roman"/>
              <a:cs typeface="Times New Roman"/>
            </a:endParaRPr>
          </a:p>
          <a:p>
            <a:pPr>
              <a:spcBef>
                <a:spcPct val="0"/>
              </a:spcBef>
            </a:pPr>
            <a:r>
              <a:rPr lang="en-US" b="1">
                <a:latin typeface="Times New Roman"/>
                <a:ea typeface="+mn-lt"/>
                <a:cs typeface="+mn-lt"/>
              </a:rPr>
              <a:t>Zip Code</a:t>
            </a:r>
            <a:r>
              <a:rPr lang="en-US">
                <a:latin typeface="Times New Roman"/>
                <a:ea typeface="+mn-lt"/>
                <a:cs typeface="+mn-lt"/>
              </a:rPr>
              <a:t>: The dataset covers multiple zip codes, with a mean zip code of 94784. Range: (min) to (max).</a:t>
            </a:r>
            <a:endParaRPr lang="en-US">
              <a:latin typeface="Times New Roman"/>
              <a:cs typeface="Times New Roman"/>
            </a:endParaRPr>
          </a:p>
        </p:txBody>
      </p:sp>
    </p:spTree>
    <p:extLst>
      <p:ext uri="{BB962C8B-B14F-4D97-AF65-F5344CB8AC3E}">
        <p14:creationId xmlns:p14="http://schemas.microsoft.com/office/powerpoint/2010/main" val="20963235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D4BC3CB2-11FB-2BD2-3F76-ECCD8964C016}"/>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b="1" baseline="0" dirty="0"/>
              <a:t>EXPLORATORY DATA ANALYSIS</a:t>
            </a:r>
            <a:r>
              <a:rPr lang="en-US" b="1" dirty="0"/>
              <a:t>​</a:t>
            </a:r>
          </a:p>
        </p:txBody>
      </p:sp>
      <p:sp>
        <p:nvSpPr>
          <p:cNvPr id="3" name="TextBox 2">
            <a:extLst>
              <a:ext uri="{FF2B5EF4-FFF2-40B4-BE49-F238E27FC236}">
                <a16:creationId xmlns:a16="http://schemas.microsoft.com/office/drawing/2014/main" id="{95EE70FC-4CA6-F3D1-4BDA-5B3C30F79F33}"/>
              </a:ext>
            </a:extLst>
          </p:cNvPr>
          <p:cNvSpPr txBox="1"/>
          <p:nvPr/>
        </p:nvSpPr>
        <p:spPr>
          <a:xfrm>
            <a:off x="7403087" y="1924369"/>
            <a:ext cx="2934714" cy="388077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buClr>
                <a:schemeClr val="accent1"/>
              </a:buClr>
              <a:buSzPct val="80000"/>
              <a:buFont typeface="Wingdings 3" charset="2"/>
              <a:buChar char=""/>
            </a:pPr>
            <a:r>
              <a:rPr lang="en-US">
                <a:solidFill>
                  <a:schemeClr val="tx1">
                    <a:lumMod val="75000"/>
                    <a:lumOff val="25000"/>
                  </a:schemeClr>
                </a:solidFill>
              </a:rPr>
              <a:t>The box plot analysis reveals a median house price of $200,000, with notable outliers ranging from $300,000 to $1.2 million. Positive skewness is evident, with a concentration of outliers on the higher end. Further investigation into factors driving high-value outliers could offer insights into market dynamics and investment opportunities.</a:t>
            </a:r>
          </a:p>
        </p:txBody>
      </p:sp>
      <p:pic>
        <p:nvPicPr>
          <p:cNvPr id="4" name="Picture 3" descr="A diagram of a box plot&#10;&#10;Description automatically generated">
            <a:extLst>
              <a:ext uri="{FF2B5EF4-FFF2-40B4-BE49-F238E27FC236}">
                <a16:creationId xmlns:a16="http://schemas.microsoft.com/office/drawing/2014/main" id="{9A935E56-6D7C-F973-B251-5F391C9662AE}"/>
              </a:ext>
            </a:extLst>
          </p:cNvPr>
          <p:cNvPicPr>
            <a:picLocks noChangeAspect="1"/>
          </p:cNvPicPr>
          <p:nvPr/>
        </p:nvPicPr>
        <p:blipFill rotWithShape="1">
          <a:blip r:embed="rId2"/>
          <a:srcRect l="5288" r="13688" b="-2"/>
          <a:stretch/>
        </p:blipFill>
        <p:spPr>
          <a:xfrm>
            <a:off x="677334" y="1244931"/>
            <a:ext cx="6726449" cy="4796762"/>
          </a:xfrm>
          <a:prstGeom prst="rect">
            <a:avLst/>
          </a:prstGeom>
        </p:spPr>
      </p:pic>
    </p:spTree>
    <p:extLst>
      <p:ext uri="{BB962C8B-B14F-4D97-AF65-F5344CB8AC3E}">
        <p14:creationId xmlns:p14="http://schemas.microsoft.com/office/powerpoint/2010/main" val="3232595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EBE86EA4-C4F1-4465-B306-7A2BC2285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A8279268-DB29-43BE-B57C-14977EACF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C8FA53C0-C1EF-4611-BAB3-65EEB16AA3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81CDACFC-DD8A-4CC0-B7FC-6030FC353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5">
              <a:extLst>
                <a:ext uri="{FF2B5EF4-FFF2-40B4-BE49-F238E27FC236}">
                  <a16:creationId xmlns:a16="http://schemas.microsoft.com/office/drawing/2014/main" id="{0269F267-73D4-4CC3-BEC7-73335654D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44">
              <a:extLst>
                <a:ext uri="{FF2B5EF4-FFF2-40B4-BE49-F238E27FC236}">
                  <a16:creationId xmlns:a16="http://schemas.microsoft.com/office/drawing/2014/main" id="{DC48F13D-B2D7-4EB8-9CA7-59243637C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7">
              <a:extLst>
                <a:ext uri="{FF2B5EF4-FFF2-40B4-BE49-F238E27FC236}">
                  <a16:creationId xmlns:a16="http://schemas.microsoft.com/office/drawing/2014/main" id="{A82405B3-5A67-4DA2-8EDA-7AB65A8B4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28">
              <a:extLst>
                <a:ext uri="{FF2B5EF4-FFF2-40B4-BE49-F238E27FC236}">
                  <a16:creationId xmlns:a16="http://schemas.microsoft.com/office/drawing/2014/main" id="{7508BC7B-3BD2-4D96-A46E-82988222A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9">
              <a:extLst>
                <a:ext uri="{FF2B5EF4-FFF2-40B4-BE49-F238E27FC236}">
                  <a16:creationId xmlns:a16="http://schemas.microsoft.com/office/drawing/2014/main" id="{4298D07C-2287-4B93-9041-935144D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0F6BC886-C125-4903-8C2A-6FB68740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Isosceles Triangle 49">
              <a:extLst>
                <a:ext uri="{FF2B5EF4-FFF2-40B4-BE49-F238E27FC236}">
                  <a16:creationId xmlns:a16="http://schemas.microsoft.com/office/drawing/2014/main" id="{C9D0B38F-2E02-4E85-99EE-73595E7C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C453ED83-32B5-A2A2-E51B-0CE0C6E49764}"/>
              </a:ext>
            </a:extLst>
          </p:cNvPr>
          <p:cNvSpPr>
            <a:spLocks noGrp="1"/>
          </p:cNvSpPr>
          <p:nvPr>
            <p:ph type="title"/>
          </p:nvPr>
        </p:nvSpPr>
        <p:spPr>
          <a:xfrm>
            <a:off x="985968" y="6311338"/>
            <a:ext cx="8288035" cy="1095059"/>
          </a:xfrm>
        </p:spPr>
        <p:txBody>
          <a:bodyPr vert="horz" lIns="91440" tIns="45720" rIns="91440" bIns="45720" rtlCol="0" anchor="b">
            <a:normAutofit fontScale="90000"/>
          </a:bodyPr>
          <a:lstStyle/>
          <a:p>
            <a:pPr algn="ctr"/>
            <a:r>
              <a:rPr lang="en-US" sz="4800" b="1" dirty="0"/>
              <a:t>EXPLORATORY DATA ANALYSIS </a:t>
            </a:r>
          </a:p>
          <a:p>
            <a:pPr algn="ctr"/>
            <a:endParaRPr lang="en-US" sz="4800" dirty="0"/>
          </a:p>
        </p:txBody>
      </p:sp>
      <p:pic>
        <p:nvPicPr>
          <p:cNvPr id="4" name="Picture 3" descr="A diagram of bath distribution&#10;&#10;Description automatically generated">
            <a:extLst>
              <a:ext uri="{FF2B5EF4-FFF2-40B4-BE49-F238E27FC236}">
                <a16:creationId xmlns:a16="http://schemas.microsoft.com/office/drawing/2014/main" id="{AAE892A7-320E-2475-2B08-B95BE0BB74CE}"/>
              </a:ext>
            </a:extLst>
          </p:cNvPr>
          <p:cNvPicPr>
            <a:picLocks noChangeAspect="1"/>
          </p:cNvPicPr>
          <p:nvPr/>
        </p:nvPicPr>
        <p:blipFill>
          <a:blip r:embed="rId2"/>
          <a:stretch>
            <a:fillRect/>
          </a:stretch>
        </p:blipFill>
        <p:spPr>
          <a:xfrm>
            <a:off x="1716" y="3654"/>
            <a:ext cx="4805459" cy="2944939"/>
          </a:xfrm>
          <a:prstGeom prst="rect">
            <a:avLst/>
          </a:prstGeom>
        </p:spPr>
      </p:pic>
      <p:pic>
        <p:nvPicPr>
          <p:cNvPr id="5" name="Picture 4" descr="A diagram of a distribution area&#10;&#10;Description automatically generated">
            <a:extLst>
              <a:ext uri="{FF2B5EF4-FFF2-40B4-BE49-F238E27FC236}">
                <a16:creationId xmlns:a16="http://schemas.microsoft.com/office/drawing/2014/main" id="{239ABF64-3A92-2939-2D0E-5523C85D9513}"/>
              </a:ext>
            </a:extLst>
          </p:cNvPr>
          <p:cNvPicPr>
            <a:picLocks noChangeAspect="1"/>
          </p:cNvPicPr>
          <p:nvPr/>
        </p:nvPicPr>
        <p:blipFill>
          <a:blip r:embed="rId3"/>
          <a:stretch>
            <a:fillRect/>
          </a:stretch>
        </p:blipFill>
        <p:spPr>
          <a:xfrm>
            <a:off x="3306263" y="2794737"/>
            <a:ext cx="4804189" cy="2999879"/>
          </a:xfrm>
          <a:prstGeom prst="rect">
            <a:avLst/>
          </a:prstGeom>
        </p:spPr>
      </p:pic>
      <p:pic>
        <p:nvPicPr>
          <p:cNvPr id="3" name="Picture 2" descr="A diagram of a bed distribution&#10;&#10;Description automatically generated">
            <a:extLst>
              <a:ext uri="{FF2B5EF4-FFF2-40B4-BE49-F238E27FC236}">
                <a16:creationId xmlns:a16="http://schemas.microsoft.com/office/drawing/2014/main" id="{2F7B4B2E-1F19-DD0A-E991-41780155D013}"/>
              </a:ext>
            </a:extLst>
          </p:cNvPr>
          <p:cNvPicPr>
            <a:picLocks noChangeAspect="1"/>
          </p:cNvPicPr>
          <p:nvPr/>
        </p:nvPicPr>
        <p:blipFill>
          <a:blip r:embed="rId4"/>
          <a:stretch>
            <a:fillRect/>
          </a:stretch>
        </p:blipFill>
        <p:spPr>
          <a:xfrm>
            <a:off x="6970638" y="290515"/>
            <a:ext cx="5225829" cy="3148456"/>
          </a:xfrm>
          <a:prstGeom prst="rect">
            <a:avLst/>
          </a:prstGeom>
        </p:spPr>
      </p:pic>
    </p:spTree>
    <p:extLst>
      <p:ext uri="{BB962C8B-B14F-4D97-AF65-F5344CB8AC3E}">
        <p14:creationId xmlns:p14="http://schemas.microsoft.com/office/powerpoint/2010/main" val="30180457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3" name="Picture 2" descr="A screenshot of a computer&#10;&#10;Description automatically generated">
            <a:extLst>
              <a:ext uri="{FF2B5EF4-FFF2-40B4-BE49-F238E27FC236}">
                <a16:creationId xmlns:a16="http://schemas.microsoft.com/office/drawing/2014/main" id="{B11D6727-CEDF-31BC-97E0-EAD7E7BD64D1}"/>
              </a:ext>
            </a:extLst>
          </p:cNvPr>
          <p:cNvPicPr>
            <a:picLocks noChangeAspect="1"/>
          </p:cNvPicPr>
          <p:nvPr/>
        </p:nvPicPr>
        <p:blipFill rotWithShape="1">
          <a:blip r:embed="rId2"/>
          <a:srcRect l="199" r="1" b="1"/>
          <a:stretch/>
        </p:blipFill>
        <p:spPr>
          <a:xfrm>
            <a:off x="-2937" y="209770"/>
            <a:ext cx="6299092" cy="6537520"/>
          </a:xfrm>
          <a:prstGeom prst="rect">
            <a:avLst/>
          </a:prstGeom>
        </p:spPr>
      </p:pic>
      <p:sp>
        <p:nvSpPr>
          <p:cNvPr id="4" name="TextBox 3">
            <a:extLst>
              <a:ext uri="{FF2B5EF4-FFF2-40B4-BE49-F238E27FC236}">
                <a16:creationId xmlns:a16="http://schemas.microsoft.com/office/drawing/2014/main" id="{93124408-6FE0-B815-1E02-2992042D2CF7}"/>
              </a:ext>
            </a:extLst>
          </p:cNvPr>
          <p:cNvSpPr txBox="1"/>
          <p:nvPr/>
        </p:nvSpPr>
        <p:spPr>
          <a:xfrm>
            <a:off x="6294120" y="498686"/>
            <a:ext cx="5598160"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latin typeface="Times New Roman"/>
                <a:ea typeface="+mn-lt"/>
                <a:cs typeface="+mn-lt"/>
              </a:rPr>
              <a:t>Heatmap Overview:</a:t>
            </a:r>
            <a:endParaRPr lang="en-US" sz="1700" b="1">
              <a:latin typeface="Times New Roman"/>
              <a:ea typeface="+mn-lt"/>
              <a:cs typeface="Times New Roman"/>
            </a:endParaRPr>
          </a:p>
          <a:p>
            <a:r>
              <a:rPr lang="en-US" sz="1700">
                <a:latin typeface="Times New Roman"/>
                <a:ea typeface="+mn-lt"/>
                <a:cs typeface="+mn-lt"/>
              </a:rPr>
              <a:t> - Represents relationship between cities and average house prices.</a:t>
            </a:r>
          </a:p>
          <a:p>
            <a:r>
              <a:rPr lang="en-US" sz="1700">
                <a:latin typeface="Times New Roman"/>
                <a:ea typeface="+mn-lt"/>
                <a:cs typeface="+mn-lt"/>
              </a:rPr>
              <a:t> - Each row corresponds to a city, color intensity indicates average price.</a:t>
            </a:r>
          </a:p>
          <a:p>
            <a:r>
              <a:rPr lang="en-US" sz="1700" b="1">
                <a:latin typeface="Times New Roman"/>
                <a:ea typeface="+mn-lt"/>
                <a:cs typeface="+mn-lt"/>
              </a:rPr>
              <a:t>Color Representation:</a:t>
            </a:r>
            <a:endParaRPr lang="en-US" sz="1700" b="1">
              <a:latin typeface="Times New Roman"/>
              <a:cs typeface="Times New Roman"/>
            </a:endParaRPr>
          </a:p>
          <a:p>
            <a:r>
              <a:rPr lang="en-US" sz="1700">
                <a:latin typeface="Times New Roman"/>
                <a:ea typeface="+mn-lt"/>
                <a:cs typeface="+mn-lt"/>
              </a:rPr>
              <a:t>- Darker shades signify higher prices; lighter shades, lower prices.</a:t>
            </a:r>
          </a:p>
          <a:p>
            <a:r>
              <a:rPr lang="en-US" sz="1700">
                <a:latin typeface="Times New Roman"/>
                <a:ea typeface="+mn-lt"/>
                <a:cs typeface="+mn-lt"/>
              </a:rPr>
              <a:t>- Intensity correlates with the magnitude of average house price.</a:t>
            </a:r>
            <a:endParaRPr lang="en-US" sz="1700">
              <a:latin typeface="Times New Roman"/>
              <a:cs typeface="Times New Roman"/>
            </a:endParaRPr>
          </a:p>
          <a:p>
            <a:r>
              <a:rPr lang="en-US" sz="1700" b="1">
                <a:latin typeface="Times New Roman"/>
                <a:ea typeface="+mn-lt"/>
                <a:cs typeface="+mn-lt"/>
              </a:rPr>
              <a:t>Numerical Representation:</a:t>
            </a:r>
            <a:endParaRPr lang="en-US" sz="1700" b="1">
              <a:latin typeface="Times New Roman"/>
              <a:cs typeface="Times New Roman"/>
            </a:endParaRPr>
          </a:p>
          <a:p>
            <a:r>
              <a:rPr lang="en-US" sz="1700">
                <a:latin typeface="Times New Roman"/>
                <a:ea typeface="+mn-lt"/>
                <a:cs typeface="+mn-lt"/>
              </a:rPr>
              <a:t>- Numbers in each cell denote exact average house price for the city.</a:t>
            </a:r>
            <a:endParaRPr lang="en-US" sz="1700">
              <a:latin typeface="Times New Roman"/>
              <a:cs typeface="Times New Roman"/>
            </a:endParaRPr>
          </a:p>
          <a:p>
            <a:r>
              <a:rPr lang="en-US" sz="1700" b="1">
                <a:latin typeface="Times New Roman"/>
                <a:ea typeface="+mn-lt"/>
                <a:cs typeface="+mn-lt"/>
              </a:rPr>
              <a:t>Conclusion - Sonoma and Hillsborough:</a:t>
            </a:r>
            <a:endParaRPr lang="en-US" sz="1700" b="1">
              <a:latin typeface="Times New Roman"/>
              <a:cs typeface="Times New Roman"/>
            </a:endParaRPr>
          </a:p>
          <a:p>
            <a:r>
              <a:rPr lang="en-US" sz="1700">
                <a:latin typeface="Times New Roman"/>
                <a:ea typeface="+mn-lt"/>
                <a:cs typeface="+mn-lt"/>
              </a:rPr>
              <a:t>- Dark intensity in heatmap for Sonoma and Hillsborough.</a:t>
            </a:r>
            <a:endParaRPr lang="en-US" sz="1700">
              <a:latin typeface="Times New Roman"/>
              <a:cs typeface="Times New Roman"/>
            </a:endParaRPr>
          </a:p>
          <a:p>
            <a:r>
              <a:rPr lang="en-US" sz="1700">
                <a:latin typeface="Times New Roman"/>
                <a:ea typeface="+mn-lt"/>
                <a:cs typeface="+mn-lt"/>
              </a:rPr>
              <a:t>- Suggests highest average house prices compared to other cities.</a:t>
            </a:r>
            <a:endParaRPr lang="en-US" sz="1700">
              <a:latin typeface="Times New Roman"/>
              <a:cs typeface="Times New Roman"/>
            </a:endParaRPr>
          </a:p>
          <a:p>
            <a:r>
              <a:rPr lang="en-US" sz="1700" b="1">
                <a:latin typeface="Times New Roman"/>
                <a:cs typeface="Times New Roman"/>
              </a:rPr>
              <a:t>Interpretation</a:t>
            </a:r>
            <a:r>
              <a:rPr lang="en-US" sz="1700" b="1">
                <a:latin typeface="Times New Roman"/>
                <a:ea typeface="+mn-lt"/>
                <a:cs typeface="+mn-lt"/>
              </a:rPr>
              <a:t>:</a:t>
            </a:r>
            <a:endParaRPr lang="en-US" sz="1700" b="1">
              <a:latin typeface="Times New Roman"/>
              <a:cs typeface="Times New Roman"/>
            </a:endParaRPr>
          </a:p>
          <a:p>
            <a:r>
              <a:rPr lang="en-US" sz="1700">
                <a:latin typeface="Times New Roman"/>
                <a:ea typeface="+mn-lt"/>
                <a:cs typeface="+mn-lt"/>
              </a:rPr>
              <a:t>- Darker shades in heatmap signify areas with potentially higher property values. Useful for identifying regions with varying housing market dynamics.</a:t>
            </a:r>
          </a:p>
          <a:p>
            <a:endParaRPr lang="en-US" sz="1700">
              <a:latin typeface="Times New Roman"/>
              <a:cs typeface="Times New Roman"/>
            </a:endParaRPr>
          </a:p>
        </p:txBody>
      </p:sp>
    </p:spTree>
    <p:extLst>
      <p:ext uri="{BB962C8B-B14F-4D97-AF65-F5344CB8AC3E}">
        <p14:creationId xmlns:p14="http://schemas.microsoft.com/office/powerpoint/2010/main" val="1762648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F188-4584-2372-D657-69A17459804F}"/>
              </a:ext>
            </a:extLst>
          </p:cNvPr>
          <p:cNvSpPr>
            <a:spLocks noGrp="1"/>
          </p:cNvSpPr>
          <p:nvPr>
            <p:ph type="title"/>
          </p:nvPr>
        </p:nvSpPr>
        <p:spPr/>
        <p:txBody>
          <a:bodyPr anchor="ctr"/>
          <a:lstStyle/>
          <a:p>
            <a:pPr algn="ctr"/>
            <a:r>
              <a:rPr lang="en-US" b="1" dirty="0"/>
              <a:t>PREDICTIVE MODELLING </a:t>
            </a:r>
            <a:br>
              <a:rPr lang="en-US" b="1" dirty="0"/>
            </a:br>
            <a:r>
              <a:rPr lang="en-US" b="1" dirty="0"/>
              <a:t>(K-Means)</a:t>
            </a:r>
          </a:p>
        </p:txBody>
      </p:sp>
      <p:sp>
        <p:nvSpPr>
          <p:cNvPr id="3" name="TextBox 2">
            <a:extLst>
              <a:ext uri="{FF2B5EF4-FFF2-40B4-BE49-F238E27FC236}">
                <a16:creationId xmlns:a16="http://schemas.microsoft.com/office/drawing/2014/main" id="{9F5B53EC-09CE-116E-BBB1-9FB0EC283000}"/>
              </a:ext>
            </a:extLst>
          </p:cNvPr>
          <p:cNvSpPr txBox="1"/>
          <p:nvPr/>
        </p:nvSpPr>
        <p:spPr>
          <a:xfrm>
            <a:off x="226375" y="1925020"/>
            <a:ext cx="10855600" cy="1200329"/>
          </a:xfrm>
          <a:prstGeom prst="rect">
            <a:avLst/>
          </a:prstGeom>
          <a:noFill/>
        </p:spPr>
        <p:txBody>
          <a:bodyPr wrap="square" lIns="91440" tIns="45720" rIns="91440" bIns="45720" rtlCol="0" anchor="t">
            <a:spAutoFit/>
          </a:bodyPr>
          <a:lstStyle/>
          <a:p>
            <a:pPr algn="ctr"/>
            <a:r>
              <a:rPr lang="en-US" sz="2400">
                <a:solidFill>
                  <a:srgbClr val="0D0D0D"/>
                </a:solidFill>
                <a:effectLst/>
                <a:highlight>
                  <a:srgbClr val="FFFFFF"/>
                </a:highlight>
                <a:latin typeface="Times New Roman"/>
                <a:ea typeface="DengXian"/>
                <a:cs typeface="Times New Roman"/>
              </a:rPr>
              <a:t>K-means is a popular clustering algorithm used in data mining and machine learning. Its primary goal is to partition a set of data points into K clusters where each data point belongs to the cluster with the nearest mean (centroid).</a:t>
            </a:r>
            <a:r>
              <a:rPr lang="en-IN" sz="2400"/>
              <a:t> </a:t>
            </a:r>
            <a:endParaRPr lang="en-US" sz="2400"/>
          </a:p>
        </p:txBody>
      </p:sp>
      <p:graphicFrame>
        <p:nvGraphicFramePr>
          <p:cNvPr id="4" name="Diagram 3">
            <a:extLst>
              <a:ext uri="{FF2B5EF4-FFF2-40B4-BE49-F238E27FC236}">
                <a16:creationId xmlns:a16="http://schemas.microsoft.com/office/drawing/2014/main" id="{39CBDE4B-77F3-7162-7D08-5FA9E095FD53}"/>
              </a:ext>
            </a:extLst>
          </p:cNvPr>
          <p:cNvGraphicFramePr/>
          <p:nvPr>
            <p:extLst>
              <p:ext uri="{D42A27DB-BD31-4B8C-83A1-F6EECF244321}">
                <p14:modId xmlns:p14="http://schemas.microsoft.com/office/powerpoint/2010/main" val="694108819"/>
              </p:ext>
            </p:extLst>
          </p:nvPr>
        </p:nvGraphicFramePr>
        <p:xfrm>
          <a:off x="463463" y="3431690"/>
          <a:ext cx="9649783" cy="2385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6" name="Picture 85" descr="ML | K-means++ Algorithm - GeeksforGeeks">
            <a:extLst>
              <a:ext uri="{FF2B5EF4-FFF2-40B4-BE49-F238E27FC236}">
                <a16:creationId xmlns:a16="http://schemas.microsoft.com/office/drawing/2014/main" id="{D20190BB-FF1D-E244-8C06-32953E69DE73}"/>
              </a:ext>
            </a:extLst>
          </p:cNvPr>
          <p:cNvPicPr>
            <a:picLocks noChangeAspect="1"/>
          </p:cNvPicPr>
          <p:nvPr/>
        </p:nvPicPr>
        <p:blipFill rotWithShape="1">
          <a:blip r:embed="rId7">
            <a:alphaModFix amt="12000"/>
            <a:extLst>
              <a:ext uri="{BEBA8EAE-BF5A-486C-A8C5-ECC9F3942E4B}">
                <a14:imgProps xmlns:a14="http://schemas.microsoft.com/office/drawing/2010/main">
                  <a14:imgLayer r:embed="rId8">
                    <a14:imgEffect>
                      <a14:saturation sat="73000"/>
                    </a14:imgEffect>
                    <a14:imgEffect>
                      <a14:brightnessContrast/>
                    </a14:imgEffect>
                  </a14:imgLayer>
                </a14:imgProps>
              </a:ext>
            </a:extLst>
          </a:blip>
          <a:srcRect t="8152" r="-153" b="220"/>
          <a:stretch/>
        </p:blipFill>
        <p:spPr>
          <a:xfrm>
            <a:off x="1551296" y="1929517"/>
            <a:ext cx="7463056" cy="4740256"/>
          </a:xfrm>
          <a:prstGeom prst="rect">
            <a:avLst/>
          </a:prstGeom>
          <a:effectLst>
            <a:outerShdw blurRad="50800" dist="38100" dir="2700000">
              <a:srgbClr val="000000">
                <a:alpha val="40000"/>
              </a:srgbClr>
            </a:outerShdw>
          </a:effectLst>
        </p:spPr>
      </p:pic>
    </p:spTree>
    <p:extLst>
      <p:ext uri="{BB962C8B-B14F-4D97-AF65-F5344CB8AC3E}">
        <p14:creationId xmlns:p14="http://schemas.microsoft.com/office/powerpoint/2010/main" val="1383601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graphicEl>
                                              <a:dgm id="{74ECDAA9-7BEC-A149-90B4-BA0C6ACC95FE}"/>
                                            </p:graphicEl>
                                          </p:spTgt>
                                        </p:tgtEl>
                                        <p:attrNameLst>
                                          <p:attrName>style.visibility</p:attrName>
                                        </p:attrNameLst>
                                      </p:cBhvr>
                                      <p:to>
                                        <p:strVal val="visible"/>
                                      </p:to>
                                    </p:set>
                                    <p:animEffect transition="in" filter="blinds(horizontal)">
                                      <p:cBhvr>
                                        <p:cTn id="12" dur="500"/>
                                        <p:tgtEl>
                                          <p:spTgt spid="4">
                                            <p:graphicEl>
                                              <a:dgm id="{74ECDAA9-7BEC-A149-90B4-BA0C6ACC95F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graphicEl>
                                              <a:dgm id="{9E6D7DBB-6282-2541-B3DD-8977D0C87DCE}"/>
                                            </p:graphicEl>
                                          </p:spTgt>
                                        </p:tgtEl>
                                        <p:attrNameLst>
                                          <p:attrName>style.visibility</p:attrName>
                                        </p:attrNameLst>
                                      </p:cBhvr>
                                      <p:to>
                                        <p:strVal val="visible"/>
                                      </p:to>
                                    </p:set>
                                    <p:animEffect transition="in" filter="blinds(horizontal)">
                                      <p:cBhvr>
                                        <p:cTn id="17" dur="500"/>
                                        <p:tgtEl>
                                          <p:spTgt spid="4">
                                            <p:graphicEl>
                                              <a:dgm id="{9E6D7DBB-6282-2541-B3DD-8977D0C87DCE}"/>
                                            </p:graphic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
                                            <p:graphicEl>
                                              <a:dgm id="{ECC6B2D8-72F9-D14D-A599-ACE1ED055E1D}"/>
                                            </p:graphicEl>
                                          </p:spTgt>
                                        </p:tgtEl>
                                        <p:attrNameLst>
                                          <p:attrName>style.visibility</p:attrName>
                                        </p:attrNameLst>
                                      </p:cBhvr>
                                      <p:to>
                                        <p:strVal val="visible"/>
                                      </p:to>
                                    </p:set>
                                    <p:animEffect transition="in" filter="blinds(horizontal)">
                                      <p:cBhvr>
                                        <p:cTn id="20" dur="500"/>
                                        <p:tgtEl>
                                          <p:spTgt spid="4">
                                            <p:graphicEl>
                                              <a:dgm id="{ECC6B2D8-72F9-D14D-A599-ACE1ED055E1D}"/>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graphicEl>
                                              <a:dgm id="{4B054E23-936C-8D41-B2D9-98443A5D0D82}"/>
                                            </p:graphicEl>
                                          </p:spTgt>
                                        </p:tgtEl>
                                        <p:attrNameLst>
                                          <p:attrName>style.visibility</p:attrName>
                                        </p:attrNameLst>
                                      </p:cBhvr>
                                      <p:to>
                                        <p:strVal val="visible"/>
                                      </p:to>
                                    </p:set>
                                    <p:animEffect transition="in" filter="blinds(horizontal)">
                                      <p:cBhvr>
                                        <p:cTn id="25" dur="500"/>
                                        <p:tgtEl>
                                          <p:spTgt spid="4">
                                            <p:graphicEl>
                                              <a:dgm id="{4B054E23-936C-8D41-B2D9-98443A5D0D82}"/>
                                            </p:graphic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graphicEl>
                                              <a:dgm id="{110F6795-4ED7-E84C-AC47-DFD66CF5D565}"/>
                                            </p:graphicEl>
                                          </p:spTgt>
                                        </p:tgtEl>
                                        <p:attrNameLst>
                                          <p:attrName>style.visibility</p:attrName>
                                        </p:attrNameLst>
                                      </p:cBhvr>
                                      <p:to>
                                        <p:strVal val="visible"/>
                                      </p:to>
                                    </p:set>
                                    <p:animEffect transition="in" filter="blinds(horizontal)">
                                      <p:cBhvr>
                                        <p:cTn id="28" dur="500"/>
                                        <p:tgtEl>
                                          <p:spTgt spid="4">
                                            <p:graphicEl>
                                              <a:dgm id="{110F6795-4ED7-E84C-AC47-DFD66CF5D565}"/>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
                                            <p:graphicEl>
                                              <a:dgm id="{9280D70E-84C5-1248-A4C6-DE4E6213AD16}"/>
                                            </p:graphicEl>
                                          </p:spTgt>
                                        </p:tgtEl>
                                        <p:attrNameLst>
                                          <p:attrName>style.visibility</p:attrName>
                                        </p:attrNameLst>
                                      </p:cBhvr>
                                      <p:to>
                                        <p:strVal val="visible"/>
                                      </p:to>
                                    </p:set>
                                    <p:animEffect transition="in" filter="blinds(horizontal)">
                                      <p:cBhvr>
                                        <p:cTn id="33" dur="500"/>
                                        <p:tgtEl>
                                          <p:spTgt spid="4">
                                            <p:graphicEl>
                                              <a:dgm id="{9280D70E-84C5-1248-A4C6-DE4E6213AD16}"/>
                                            </p:graphic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
                                            <p:graphicEl>
                                              <a:dgm id="{52ABA760-1BB5-004E-BED8-0B63B4E234DD}"/>
                                            </p:graphicEl>
                                          </p:spTgt>
                                        </p:tgtEl>
                                        <p:attrNameLst>
                                          <p:attrName>style.visibility</p:attrName>
                                        </p:attrNameLst>
                                      </p:cBhvr>
                                      <p:to>
                                        <p:strVal val="visible"/>
                                      </p:to>
                                    </p:set>
                                    <p:animEffect transition="in" filter="blinds(horizontal)">
                                      <p:cBhvr>
                                        <p:cTn id="36" dur="500"/>
                                        <p:tgtEl>
                                          <p:spTgt spid="4">
                                            <p:graphicEl>
                                              <a:dgm id="{52ABA760-1BB5-004E-BED8-0B63B4E234DD}"/>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
                                            <p:graphicEl>
                                              <a:dgm id="{B29F95AE-CCB7-9640-924F-A10E6928B69A}"/>
                                            </p:graphicEl>
                                          </p:spTgt>
                                        </p:tgtEl>
                                        <p:attrNameLst>
                                          <p:attrName>style.visibility</p:attrName>
                                        </p:attrNameLst>
                                      </p:cBhvr>
                                      <p:to>
                                        <p:strVal val="visible"/>
                                      </p:to>
                                    </p:set>
                                    <p:animEffect transition="in" filter="blinds(horizontal)">
                                      <p:cBhvr>
                                        <p:cTn id="41" dur="500"/>
                                        <p:tgtEl>
                                          <p:spTgt spid="4">
                                            <p:graphicEl>
                                              <a:dgm id="{B29F95AE-CCB7-9640-924F-A10E6928B69A}"/>
                                            </p:graphic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
                                            <p:graphicEl>
                                              <a:dgm id="{B2CE6FBB-0941-8A47-B64D-B1F278787B69}"/>
                                            </p:graphicEl>
                                          </p:spTgt>
                                        </p:tgtEl>
                                        <p:attrNameLst>
                                          <p:attrName>style.visibility</p:attrName>
                                        </p:attrNameLst>
                                      </p:cBhvr>
                                      <p:to>
                                        <p:strVal val="visible"/>
                                      </p:to>
                                    </p:set>
                                    <p:animEffect transition="in" filter="blinds(horizontal)">
                                      <p:cBhvr>
                                        <p:cTn id="44" dur="500"/>
                                        <p:tgtEl>
                                          <p:spTgt spid="4">
                                            <p:graphicEl>
                                              <a:dgm id="{B2CE6FBB-0941-8A47-B64D-B1F278787B6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dots and numbers&#10;&#10;Description automatically generated">
            <a:extLst>
              <a:ext uri="{FF2B5EF4-FFF2-40B4-BE49-F238E27FC236}">
                <a16:creationId xmlns:a16="http://schemas.microsoft.com/office/drawing/2014/main" id="{24EC8B61-5FCC-DDB6-8DB6-C954C82EF183}"/>
              </a:ext>
            </a:extLst>
          </p:cNvPr>
          <p:cNvPicPr>
            <a:picLocks noChangeAspect="1"/>
          </p:cNvPicPr>
          <p:nvPr/>
        </p:nvPicPr>
        <p:blipFill>
          <a:blip r:embed="rId4"/>
          <a:stretch>
            <a:fillRect/>
          </a:stretch>
        </p:blipFill>
        <p:spPr>
          <a:xfrm>
            <a:off x="1670508" y="1413861"/>
            <a:ext cx="8058150" cy="5200650"/>
          </a:xfrm>
          <a:prstGeom prst="rect">
            <a:avLst/>
          </a:prstGeom>
        </p:spPr>
      </p:pic>
      <p:sp>
        <p:nvSpPr>
          <p:cNvPr id="4" name="TextBox 3">
            <a:extLst>
              <a:ext uri="{FF2B5EF4-FFF2-40B4-BE49-F238E27FC236}">
                <a16:creationId xmlns:a16="http://schemas.microsoft.com/office/drawing/2014/main" id="{C968BDE7-44F5-FC30-D351-3B0ABDFF11D9}"/>
              </a:ext>
            </a:extLst>
          </p:cNvPr>
          <p:cNvSpPr txBox="1"/>
          <p:nvPr/>
        </p:nvSpPr>
        <p:spPr>
          <a:xfrm>
            <a:off x="312445" y="340283"/>
            <a:ext cx="1110481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latin typeface="Times New Roman"/>
                <a:ea typeface="+mn-lt"/>
                <a:cs typeface="+mn-lt"/>
              </a:rPr>
              <a:t>Exploring housing data through color-coded clusters reveals distinct market segments. Blue cluster homes, with 1 to 3 bedrooms, are budget-friendly. Green clusters, boasting moderate bedrooms but higher prices, suggest luxury or prime location properties. Orange clusters present medium-sized family homes. While outliers like a 16-bedroom mansion priced at $6.2 million exist, cluster center markings help understand each group's core traits.</a:t>
            </a:r>
            <a:endParaRPr lang="en-US" sz="1600" b="1">
              <a:latin typeface="Times New Roman"/>
              <a:cs typeface="Times New Roman"/>
            </a:endParaRPr>
          </a:p>
        </p:txBody>
      </p:sp>
    </p:spTree>
    <p:extLst>
      <p:ext uri="{BB962C8B-B14F-4D97-AF65-F5344CB8AC3E}">
        <p14:creationId xmlns:p14="http://schemas.microsoft.com/office/powerpoint/2010/main" val="2546376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C54C6-4A78-686F-59CE-1864691CEB40}"/>
              </a:ext>
            </a:extLst>
          </p:cNvPr>
          <p:cNvSpPr>
            <a:spLocks noGrp="1"/>
          </p:cNvSpPr>
          <p:nvPr>
            <p:ph type="title"/>
          </p:nvPr>
        </p:nvSpPr>
        <p:spPr/>
        <p:txBody>
          <a:bodyPr/>
          <a:lstStyle/>
          <a:p>
            <a:pPr algn="ctr"/>
            <a:r>
              <a:rPr lang="en-US"/>
              <a:t>PREDICTIVE MODELLING </a:t>
            </a:r>
            <a:br>
              <a:rPr lang="en-US"/>
            </a:br>
            <a:r>
              <a:rPr lang="en-US"/>
              <a:t>(Random Forest)</a:t>
            </a:r>
          </a:p>
        </p:txBody>
      </p:sp>
      <p:sp>
        <p:nvSpPr>
          <p:cNvPr id="3" name="TextBox 2">
            <a:extLst>
              <a:ext uri="{FF2B5EF4-FFF2-40B4-BE49-F238E27FC236}">
                <a16:creationId xmlns:a16="http://schemas.microsoft.com/office/drawing/2014/main" id="{2A6847F8-5316-699B-1E08-C742D7AF9495}"/>
              </a:ext>
            </a:extLst>
          </p:cNvPr>
          <p:cNvSpPr txBox="1"/>
          <p:nvPr/>
        </p:nvSpPr>
        <p:spPr>
          <a:xfrm>
            <a:off x="826718" y="2129425"/>
            <a:ext cx="8542750" cy="2031325"/>
          </a:xfrm>
          <a:prstGeom prst="rect">
            <a:avLst/>
          </a:prstGeom>
          <a:noFill/>
        </p:spPr>
        <p:txBody>
          <a:bodyPr wrap="square" rtlCol="0">
            <a:spAutoFit/>
          </a:bodyPr>
          <a:lstStyle/>
          <a:p>
            <a:pPr algn="l">
              <a:buFont typeface="Arial" panose="020B0604020202020204" pitchFamily="34" charset="0"/>
              <a:buChar char="•"/>
            </a:pPr>
            <a:endParaRPr lang="en-IN" b="0" i="0">
              <a:solidFill>
                <a:srgbClr val="0D0D0D"/>
              </a:solidFill>
              <a:effectLst/>
              <a:highlight>
                <a:srgbClr val="FFFFFF"/>
              </a:highlight>
              <a:latin typeface="Söhne"/>
            </a:endParaRPr>
          </a:p>
          <a:p>
            <a:pPr marL="742950" lvl="1" indent="-285750" algn="l">
              <a:buFont typeface="Arial" panose="020B0604020202020204" pitchFamily="34" charset="0"/>
              <a:buChar char="•"/>
            </a:pPr>
            <a:r>
              <a:rPr lang="en-IN" b="0" i="0">
                <a:solidFill>
                  <a:srgbClr val="0D0D0D"/>
                </a:solidFill>
                <a:effectLst/>
                <a:highlight>
                  <a:srgbClr val="FFFFFF"/>
                </a:highlight>
                <a:latin typeface="Söhne"/>
              </a:rPr>
              <a:t>Random Forest is an ensemble learning method used for classification and regression tasks.</a:t>
            </a:r>
          </a:p>
          <a:p>
            <a:pPr marL="742950" lvl="1" indent="-285750" algn="l">
              <a:buFont typeface="Arial" panose="020B0604020202020204" pitchFamily="34" charset="0"/>
              <a:buChar char="•"/>
            </a:pPr>
            <a:r>
              <a:rPr lang="en-IN" b="0" i="0">
                <a:solidFill>
                  <a:srgbClr val="0D0D0D"/>
                </a:solidFill>
                <a:effectLst/>
                <a:highlight>
                  <a:srgbClr val="FFFFFF"/>
                </a:highlight>
                <a:latin typeface="Söhne"/>
              </a:rPr>
              <a:t>It constructs multiple decision trees during training and outputs the mode (classification) or mean prediction (regression) of the individual trees.</a:t>
            </a:r>
          </a:p>
          <a:p>
            <a:br>
              <a:rPr lang="en-IN"/>
            </a:br>
            <a:endParaRPr lang="en-US"/>
          </a:p>
        </p:txBody>
      </p:sp>
      <p:graphicFrame>
        <p:nvGraphicFramePr>
          <p:cNvPr id="4" name="Diagram 3">
            <a:extLst>
              <a:ext uri="{FF2B5EF4-FFF2-40B4-BE49-F238E27FC236}">
                <a16:creationId xmlns:a16="http://schemas.microsoft.com/office/drawing/2014/main" id="{CF91F058-DDEB-F41D-67FA-B38829F8102E}"/>
              </a:ext>
            </a:extLst>
          </p:cNvPr>
          <p:cNvGraphicFramePr/>
          <p:nvPr>
            <p:extLst>
              <p:ext uri="{D42A27DB-BD31-4B8C-83A1-F6EECF244321}">
                <p14:modId xmlns:p14="http://schemas.microsoft.com/office/powerpoint/2010/main" val="111044382"/>
              </p:ext>
            </p:extLst>
          </p:nvPr>
        </p:nvGraphicFramePr>
        <p:xfrm>
          <a:off x="977959" y="3817306"/>
          <a:ext cx="8892551"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descr="Random Forest Regression: When Does It Fail and Why?">
            <a:extLst>
              <a:ext uri="{FF2B5EF4-FFF2-40B4-BE49-F238E27FC236}">
                <a16:creationId xmlns:a16="http://schemas.microsoft.com/office/drawing/2014/main" id="{11DAA93A-EB2C-58DD-FEA9-0798469B4FC4}"/>
              </a:ext>
            </a:extLst>
          </p:cNvPr>
          <p:cNvPicPr>
            <a:picLocks noChangeAspect="1"/>
          </p:cNvPicPr>
          <p:nvPr/>
        </p:nvPicPr>
        <p:blipFill>
          <a:blip r:embed="rId7">
            <a:alphaModFix amt="4000"/>
          </a:blip>
          <a:stretch>
            <a:fillRect/>
          </a:stretch>
        </p:blipFill>
        <p:spPr>
          <a:xfrm>
            <a:off x="846" y="183192"/>
            <a:ext cx="11807189" cy="6481032"/>
          </a:xfrm>
          <a:prstGeom prst="rect">
            <a:avLst/>
          </a:prstGeom>
        </p:spPr>
      </p:pic>
    </p:spTree>
    <p:extLst>
      <p:ext uri="{BB962C8B-B14F-4D97-AF65-F5344CB8AC3E}">
        <p14:creationId xmlns:p14="http://schemas.microsoft.com/office/powerpoint/2010/main" val="17693335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graphicEl>
                                              <a:dgm id="{C277C4B3-9830-9B48-8EBE-898D5F297ABE}"/>
                                            </p:graphicEl>
                                          </p:spTgt>
                                        </p:tgtEl>
                                        <p:attrNameLst>
                                          <p:attrName>style.visibility</p:attrName>
                                        </p:attrNameLst>
                                      </p:cBhvr>
                                      <p:to>
                                        <p:strVal val="visible"/>
                                      </p:to>
                                    </p:set>
                                    <p:animEffect transition="in" filter="blinds(horizontal)">
                                      <p:cBhvr>
                                        <p:cTn id="12" dur="500"/>
                                        <p:tgtEl>
                                          <p:spTgt spid="4">
                                            <p:graphicEl>
                                              <a:dgm id="{C277C4B3-9830-9B48-8EBE-898D5F297AB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graphicEl>
                                              <a:dgm id="{C2B69AFA-B41C-AB4C-906C-0AAC72399711}"/>
                                            </p:graphicEl>
                                          </p:spTgt>
                                        </p:tgtEl>
                                        <p:attrNameLst>
                                          <p:attrName>style.visibility</p:attrName>
                                        </p:attrNameLst>
                                      </p:cBhvr>
                                      <p:to>
                                        <p:strVal val="visible"/>
                                      </p:to>
                                    </p:set>
                                    <p:animEffect transition="in" filter="blinds(horizontal)">
                                      <p:cBhvr>
                                        <p:cTn id="17" dur="500"/>
                                        <p:tgtEl>
                                          <p:spTgt spid="4">
                                            <p:graphicEl>
                                              <a:dgm id="{C2B69AFA-B41C-AB4C-906C-0AAC72399711}"/>
                                            </p:graphic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
                                            <p:graphicEl>
                                              <a:dgm id="{4546238D-B972-3049-99F5-AB0DD34060CC}"/>
                                            </p:graphicEl>
                                          </p:spTgt>
                                        </p:tgtEl>
                                        <p:attrNameLst>
                                          <p:attrName>style.visibility</p:attrName>
                                        </p:attrNameLst>
                                      </p:cBhvr>
                                      <p:to>
                                        <p:strVal val="visible"/>
                                      </p:to>
                                    </p:set>
                                    <p:animEffect transition="in" filter="blinds(horizontal)">
                                      <p:cBhvr>
                                        <p:cTn id="20" dur="500"/>
                                        <p:tgtEl>
                                          <p:spTgt spid="4">
                                            <p:graphicEl>
                                              <a:dgm id="{4546238D-B972-3049-99F5-AB0DD34060CC}"/>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graphicEl>
                                              <a:dgm id="{B0A0E4C1-3A5F-4148-831E-8E2E735025F9}"/>
                                            </p:graphicEl>
                                          </p:spTgt>
                                        </p:tgtEl>
                                        <p:attrNameLst>
                                          <p:attrName>style.visibility</p:attrName>
                                        </p:attrNameLst>
                                      </p:cBhvr>
                                      <p:to>
                                        <p:strVal val="visible"/>
                                      </p:to>
                                    </p:set>
                                    <p:animEffect transition="in" filter="blinds(horizontal)">
                                      <p:cBhvr>
                                        <p:cTn id="25" dur="500"/>
                                        <p:tgtEl>
                                          <p:spTgt spid="4">
                                            <p:graphicEl>
                                              <a:dgm id="{B0A0E4C1-3A5F-4148-831E-8E2E735025F9}"/>
                                            </p:graphic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
                                            <p:graphicEl>
                                              <a:dgm id="{5136ED29-54EB-504B-BFDC-F7E53471BBF6}"/>
                                            </p:graphicEl>
                                          </p:spTgt>
                                        </p:tgtEl>
                                        <p:attrNameLst>
                                          <p:attrName>style.visibility</p:attrName>
                                        </p:attrNameLst>
                                      </p:cBhvr>
                                      <p:to>
                                        <p:strVal val="visible"/>
                                      </p:to>
                                    </p:set>
                                    <p:animEffect transition="in" filter="blinds(horizontal)">
                                      <p:cBhvr>
                                        <p:cTn id="28" dur="500"/>
                                        <p:tgtEl>
                                          <p:spTgt spid="4">
                                            <p:graphicEl>
                                              <a:dgm id="{5136ED29-54EB-504B-BFDC-F7E53471BBF6}"/>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
                                            <p:graphicEl>
                                              <a:dgm id="{C9D035A4-E0DC-394B-B1B0-350D7F8CA49E}"/>
                                            </p:graphicEl>
                                          </p:spTgt>
                                        </p:tgtEl>
                                        <p:attrNameLst>
                                          <p:attrName>style.visibility</p:attrName>
                                        </p:attrNameLst>
                                      </p:cBhvr>
                                      <p:to>
                                        <p:strVal val="visible"/>
                                      </p:to>
                                    </p:set>
                                    <p:animEffect transition="in" filter="blinds(horizontal)">
                                      <p:cBhvr>
                                        <p:cTn id="33" dur="500"/>
                                        <p:tgtEl>
                                          <p:spTgt spid="4">
                                            <p:graphicEl>
                                              <a:dgm id="{C9D035A4-E0DC-394B-B1B0-350D7F8CA49E}"/>
                                            </p:graphic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
                                            <p:graphicEl>
                                              <a:dgm id="{6C3C4C9E-0779-A94B-9A17-CA852A87327A}"/>
                                            </p:graphicEl>
                                          </p:spTgt>
                                        </p:tgtEl>
                                        <p:attrNameLst>
                                          <p:attrName>style.visibility</p:attrName>
                                        </p:attrNameLst>
                                      </p:cBhvr>
                                      <p:to>
                                        <p:strVal val="visible"/>
                                      </p:to>
                                    </p:set>
                                    <p:animEffect transition="in" filter="blinds(horizontal)">
                                      <p:cBhvr>
                                        <p:cTn id="36" dur="500"/>
                                        <p:tgtEl>
                                          <p:spTgt spid="4">
                                            <p:graphicEl>
                                              <a:dgm id="{6C3C4C9E-0779-A94B-9A17-CA852A87327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0AAC-DDA1-7C49-0F19-29E760C53065}"/>
              </a:ext>
            </a:extLst>
          </p:cNvPr>
          <p:cNvSpPr>
            <a:spLocks noGrp="1"/>
          </p:cNvSpPr>
          <p:nvPr>
            <p:ph type="title"/>
          </p:nvPr>
        </p:nvSpPr>
        <p:spPr/>
        <p:txBody>
          <a:bodyPr anchor="ctr"/>
          <a:lstStyle/>
          <a:p>
            <a:pPr algn="ctr"/>
            <a:r>
              <a:rPr lang="en-US" b="1" dirty="0"/>
              <a:t>PREDICTIVE MODELLING </a:t>
            </a:r>
            <a:br>
              <a:rPr lang="en-US" b="1" dirty="0"/>
            </a:br>
            <a:r>
              <a:rPr lang="en-US" b="1" dirty="0"/>
              <a:t>(Random Forest)</a:t>
            </a:r>
          </a:p>
        </p:txBody>
      </p:sp>
      <p:pic>
        <p:nvPicPr>
          <p:cNvPr id="3" name="Picture 2">
            <a:extLst>
              <a:ext uri="{FF2B5EF4-FFF2-40B4-BE49-F238E27FC236}">
                <a16:creationId xmlns:a16="http://schemas.microsoft.com/office/drawing/2014/main" id="{ED29EEE8-4695-5044-94BB-366177E4BFFD}"/>
              </a:ext>
            </a:extLst>
          </p:cNvPr>
          <p:cNvPicPr>
            <a:picLocks noChangeAspect="1"/>
          </p:cNvPicPr>
          <p:nvPr/>
        </p:nvPicPr>
        <p:blipFill>
          <a:blip r:embed="rId2"/>
          <a:stretch>
            <a:fillRect/>
          </a:stretch>
        </p:blipFill>
        <p:spPr>
          <a:xfrm>
            <a:off x="1644875" y="2152015"/>
            <a:ext cx="7185974" cy="3893012"/>
          </a:xfrm>
          <a:prstGeom prst="rect">
            <a:avLst/>
          </a:prstGeom>
        </p:spPr>
      </p:pic>
    </p:spTree>
    <p:extLst>
      <p:ext uri="{BB962C8B-B14F-4D97-AF65-F5344CB8AC3E}">
        <p14:creationId xmlns:p14="http://schemas.microsoft.com/office/powerpoint/2010/main" val="3774201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descr="Luxury House Hampstead - Contemporary - Bedroom - London - by Joas Souza |  Photographer | Houzz">
            <a:extLst>
              <a:ext uri="{FF2B5EF4-FFF2-40B4-BE49-F238E27FC236}">
                <a16:creationId xmlns:a16="http://schemas.microsoft.com/office/drawing/2014/main" id="{B2E2DFAA-BE6D-4301-7484-9D6C3D349E69}"/>
              </a:ext>
            </a:extLst>
          </p:cNvPr>
          <p:cNvPicPr>
            <a:picLocks noChangeAspect="1"/>
          </p:cNvPicPr>
          <p:nvPr/>
        </p:nvPicPr>
        <p:blipFill rotWithShape="1">
          <a:blip r:embed="rId4">
            <a:alphaModFix amt="40000"/>
          </a:blip>
          <a:srcRect t="15287"/>
          <a:stretch/>
        </p:blipFill>
        <p:spPr>
          <a:xfrm>
            <a:off x="-67373" y="17560"/>
            <a:ext cx="12188804" cy="6866465"/>
          </a:xfrm>
          <a:prstGeom prst="rect">
            <a:avLst/>
          </a:prstGeom>
        </p:spPr>
      </p:pic>
      <p:sp>
        <p:nvSpPr>
          <p:cNvPr id="2" name="Title 1">
            <a:extLst>
              <a:ext uri="{FF2B5EF4-FFF2-40B4-BE49-F238E27FC236}">
                <a16:creationId xmlns:a16="http://schemas.microsoft.com/office/drawing/2014/main" id="{F65F6241-643A-3BE7-1549-7DFCB5E58947}"/>
              </a:ext>
            </a:extLst>
          </p:cNvPr>
          <p:cNvSpPr>
            <a:spLocks noGrp="1"/>
          </p:cNvSpPr>
          <p:nvPr>
            <p:ph type="title"/>
          </p:nvPr>
        </p:nvSpPr>
        <p:spPr>
          <a:xfrm>
            <a:off x="126700" y="508627"/>
            <a:ext cx="8596668" cy="1320800"/>
          </a:xfrm>
        </p:spPr>
        <p:txBody>
          <a:bodyPr vert="horz" lIns="91440" tIns="45720" rIns="91440" bIns="45720" rtlCol="0" anchor="ctr">
            <a:normAutofit/>
          </a:bodyPr>
          <a:lstStyle/>
          <a:p>
            <a:r>
              <a:rPr lang="en-US" sz="4400" b="1" dirty="0">
                <a:solidFill>
                  <a:schemeClr val="tx1"/>
                </a:solidFill>
              </a:rPr>
              <a:t>DATA VISUALIZATION</a:t>
            </a:r>
          </a:p>
        </p:txBody>
      </p:sp>
      <p:sp>
        <p:nvSpPr>
          <p:cNvPr id="3" name="TextBox 2">
            <a:extLst>
              <a:ext uri="{FF2B5EF4-FFF2-40B4-BE49-F238E27FC236}">
                <a16:creationId xmlns:a16="http://schemas.microsoft.com/office/drawing/2014/main" id="{2E165E8A-3E41-CE3D-7E68-26303CE9C7BC}"/>
              </a:ext>
            </a:extLst>
          </p:cNvPr>
          <p:cNvSpPr txBox="1"/>
          <p:nvPr/>
        </p:nvSpPr>
        <p:spPr>
          <a:xfrm>
            <a:off x="-846" y="1389160"/>
            <a:ext cx="6192949" cy="328506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ts val="1000"/>
              </a:spcBef>
              <a:buClr>
                <a:schemeClr val="accent1"/>
              </a:buClr>
              <a:buSzPct val="80000"/>
              <a:buFont typeface="Wingdings 3" charset="2"/>
              <a:buChar char=""/>
            </a:pPr>
            <a:r>
              <a:rPr lang="en-US" b="1">
                <a:solidFill>
                  <a:schemeClr val="tx1">
                    <a:lumMod val="75000"/>
                    <a:lumOff val="25000"/>
                  </a:schemeClr>
                </a:solidFill>
              </a:rPr>
              <a:t>HOW IS THE HOUSING DISTRIBUTION AFFECTED WITH REGARDS TO THE BEDROOMS AND BATHROOMS?</a:t>
            </a:r>
          </a:p>
          <a:p>
            <a:pPr>
              <a:spcBef>
                <a:spcPts val="1000"/>
              </a:spcBef>
              <a:buClr>
                <a:schemeClr val="accent1"/>
              </a:buClr>
              <a:buSzPct val="80000"/>
              <a:buFont typeface="Wingdings 3" charset="2"/>
              <a:buChar char=""/>
            </a:pPr>
            <a:endParaRPr lang="en-US" b="1">
              <a:solidFill>
                <a:schemeClr val="tx1">
                  <a:lumMod val="75000"/>
                  <a:lumOff val="25000"/>
                </a:schemeClr>
              </a:solidFill>
            </a:endParaRPr>
          </a:p>
        </p:txBody>
      </p:sp>
      <p:pic>
        <p:nvPicPr>
          <p:cNvPr id="4" name="Picture 3" descr="A graph of different sizes and colors&#10;&#10;Description automatically generated">
            <a:extLst>
              <a:ext uri="{FF2B5EF4-FFF2-40B4-BE49-F238E27FC236}">
                <a16:creationId xmlns:a16="http://schemas.microsoft.com/office/drawing/2014/main" id="{67C88E2E-D3B8-3B0F-B5D7-8EF5658EC174}"/>
              </a:ext>
            </a:extLst>
          </p:cNvPr>
          <p:cNvPicPr>
            <a:picLocks noChangeAspect="1"/>
          </p:cNvPicPr>
          <p:nvPr/>
        </p:nvPicPr>
        <p:blipFill rotWithShape="1">
          <a:blip r:embed="rId5"/>
          <a:srcRect l="6294" r="4" b="4"/>
          <a:stretch/>
        </p:blipFill>
        <p:spPr>
          <a:xfrm>
            <a:off x="6143244" y="931960"/>
            <a:ext cx="6030130" cy="5037667"/>
          </a:xfrm>
          <a:prstGeom prst="rect">
            <a:avLst/>
          </a:prstGeom>
        </p:spPr>
      </p:pic>
    </p:spTree>
    <p:extLst>
      <p:ext uri="{BB962C8B-B14F-4D97-AF65-F5344CB8AC3E}">
        <p14:creationId xmlns:p14="http://schemas.microsoft.com/office/powerpoint/2010/main" val="2567674509"/>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Bathroom design luxury, Luxury master bathrooms, Bathroom design">
            <a:extLst>
              <a:ext uri="{FF2B5EF4-FFF2-40B4-BE49-F238E27FC236}">
                <a16:creationId xmlns:a16="http://schemas.microsoft.com/office/drawing/2014/main" id="{4B79744F-963F-2A89-B2F2-4870632CCFE8}"/>
              </a:ext>
            </a:extLst>
          </p:cNvPr>
          <p:cNvPicPr>
            <a:picLocks noChangeAspect="1"/>
          </p:cNvPicPr>
          <p:nvPr/>
        </p:nvPicPr>
        <p:blipFill rotWithShape="1">
          <a:blip r:embed="rId4">
            <a:alphaModFix amt="20000"/>
          </a:blip>
          <a:srcRect t="15730"/>
          <a:stretch/>
        </p:blipFill>
        <p:spPr>
          <a:xfrm>
            <a:off x="20" y="10"/>
            <a:ext cx="12191980" cy="6857990"/>
          </a:xfrm>
          <a:prstGeom prst="rect">
            <a:avLst/>
          </a:prstGeom>
        </p:spPr>
      </p:pic>
      <p:sp>
        <p:nvSpPr>
          <p:cNvPr id="4" name="Freeform: Shape 3">
            <a:extLst>
              <a:ext uri="{FF2B5EF4-FFF2-40B4-BE49-F238E27FC236}">
                <a16:creationId xmlns:a16="http://schemas.microsoft.com/office/drawing/2014/main" id="{85C2136B-77EC-41E9-BDB6-58A4AE142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33800"/>
            <a:ext cx="762000" cy="3124200"/>
          </a:xfrm>
          <a:custGeom>
            <a:avLst/>
            <a:gdLst>
              <a:gd name="connsiteX0" fmla="*/ 0 w 762000"/>
              <a:gd name="connsiteY0" fmla="*/ 0 h 3124200"/>
              <a:gd name="connsiteX1" fmla="*/ 762000 w 762000"/>
              <a:gd name="connsiteY1" fmla="*/ 3124200 h 3124200"/>
              <a:gd name="connsiteX2" fmla="*/ 0 w 762000"/>
              <a:gd name="connsiteY2" fmla="*/ 3124200 h 3124200"/>
            </a:gdLst>
            <a:ahLst/>
            <a:cxnLst>
              <a:cxn ang="0">
                <a:pos x="connsiteX0" y="connsiteY0"/>
              </a:cxn>
              <a:cxn ang="0">
                <a:pos x="connsiteX1" y="connsiteY1"/>
              </a:cxn>
              <a:cxn ang="0">
                <a:pos x="connsiteX2" y="connsiteY2"/>
              </a:cxn>
            </a:cxnLst>
            <a:rect l="l" t="t" r="r" b="b"/>
            <a:pathLst>
              <a:path w="762000" h="3124200">
                <a:moveTo>
                  <a:pt x="0" y="0"/>
                </a:moveTo>
                <a:lnTo>
                  <a:pt x="762000" y="3124200"/>
                </a:lnTo>
                <a:lnTo>
                  <a:pt x="0" y="31242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 name="Straight Connector 4">
            <a:extLst>
              <a:ext uri="{FF2B5EF4-FFF2-40B4-BE49-F238E27FC236}">
                <a16:creationId xmlns:a16="http://schemas.microsoft.com/office/drawing/2014/main" id="{E55891F3-A5E2-4418-8950-25FA2B7312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274002" y="4502552"/>
            <a:ext cx="2917998" cy="235544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1FCEB1-A7E1-417C-A7EF-AA30D5A08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3500" y="-16625"/>
            <a:ext cx="2667482" cy="68746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FBCF2A6-1F18-4B68-B5D2-5B763ED4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2923" y="-16625"/>
            <a:ext cx="1269077" cy="6874625"/>
          </a:xfrm>
          <a:custGeom>
            <a:avLst/>
            <a:gdLst>
              <a:gd name="connsiteX0" fmla="*/ 714894 w 1269077"/>
              <a:gd name="connsiteY0" fmla="*/ 0 h 6874625"/>
              <a:gd name="connsiteX1" fmla="*/ 1269077 w 1269077"/>
              <a:gd name="connsiteY1" fmla="*/ 16625 h 6874625"/>
              <a:gd name="connsiteX2" fmla="*/ 1269077 w 1269077"/>
              <a:gd name="connsiteY2" fmla="*/ 6874625 h 6874625"/>
              <a:gd name="connsiteX3" fmla="*/ 0 w 1269077"/>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269077" h="6874625">
                <a:moveTo>
                  <a:pt x="714894" y="0"/>
                </a:moveTo>
                <a:lnTo>
                  <a:pt x="1269077" y="16625"/>
                </a:lnTo>
                <a:lnTo>
                  <a:pt x="1269077" y="6874625"/>
                </a:lnTo>
                <a:lnTo>
                  <a:pt x="0" y="6874625"/>
                </a:lnTo>
                <a:close/>
              </a:path>
            </a:pathLst>
          </a:cu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F3A27FB-A693-4A75-951E-0C77CD98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374" y="-16624"/>
            <a:ext cx="1983626" cy="6874625"/>
          </a:xfrm>
          <a:custGeom>
            <a:avLst/>
            <a:gdLst>
              <a:gd name="connsiteX0" fmla="*/ 0 w 1983626"/>
              <a:gd name="connsiteY0" fmla="*/ 0 h 6874625"/>
              <a:gd name="connsiteX1" fmla="*/ 1983626 w 1983626"/>
              <a:gd name="connsiteY1" fmla="*/ 0 h 6874625"/>
              <a:gd name="connsiteX2" fmla="*/ 1983626 w 1983626"/>
              <a:gd name="connsiteY2" fmla="*/ 6874625 h 6874625"/>
              <a:gd name="connsiteX3" fmla="*/ 1522181 w 1983626"/>
              <a:gd name="connsiteY3" fmla="*/ 6874625 h 6874625"/>
            </a:gdLst>
            <a:ahLst/>
            <a:cxnLst>
              <a:cxn ang="0">
                <a:pos x="connsiteX0" y="connsiteY0"/>
              </a:cxn>
              <a:cxn ang="0">
                <a:pos x="connsiteX1" y="connsiteY1"/>
              </a:cxn>
              <a:cxn ang="0">
                <a:pos x="connsiteX2" y="connsiteY2"/>
              </a:cxn>
              <a:cxn ang="0">
                <a:pos x="connsiteX3" y="connsiteY3"/>
              </a:cxn>
            </a:cxnLst>
            <a:rect l="l" t="t" r="r" b="b"/>
            <a:pathLst>
              <a:path w="1983626" h="6874625">
                <a:moveTo>
                  <a:pt x="0" y="0"/>
                </a:moveTo>
                <a:lnTo>
                  <a:pt x="1983626" y="0"/>
                </a:lnTo>
                <a:lnTo>
                  <a:pt x="1983626" y="6874625"/>
                </a:lnTo>
                <a:lnTo>
                  <a:pt x="1522181" y="6874625"/>
                </a:ln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4">
            <a:extLst>
              <a:ext uri="{FF2B5EF4-FFF2-40B4-BE49-F238E27FC236}">
                <a16:creationId xmlns:a16="http://schemas.microsoft.com/office/drawing/2014/main" id="{9170CD1B-485F-3095-BFEA-E32F144FDF1D}"/>
              </a:ext>
            </a:extLst>
          </p:cNvPr>
          <p:cNvSpPr txBox="1"/>
          <p:nvPr/>
        </p:nvSpPr>
        <p:spPr>
          <a:xfrm>
            <a:off x="5541718" y="593772"/>
            <a:ext cx="6016071"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a:latin typeface="Times New Roman"/>
                <a:cs typeface="Times New Roman"/>
              </a:rPr>
              <a:t>How is the 'Area' and the 'House Price' related?</a:t>
            </a:r>
          </a:p>
          <a:p>
            <a:pPr algn="ctr"/>
            <a:endParaRPr lang="en-US" sz="3600" b="1">
              <a:latin typeface="Times New Roman"/>
              <a:cs typeface="Times New Roman"/>
            </a:endParaRPr>
          </a:p>
        </p:txBody>
      </p:sp>
      <p:pic>
        <p:nvPicPr>
          <p:cNvPr id="23" name="Picture 22" descr="A diagram of a relationship between area and house price&#10;&#10;Description automatically generated">
            <a:extLst>
              <a:ext uri="{FF2B5EF4-FFF2-40B4-BE49-F238E27FC236}">
                <a16:creationId xmlns:a16="http://schemas.microsoft.com/office/drawing/2014/main" id="{41D16FEA-6E9F-E767-298C-A4D0EDEF01EA}"/>
              </a:ext>
            </a:extLst>
          </p:cNvPr>
          <p:cNvPicPr>
            <a:picLocks noChangeAspect="1"/>
          </p:cNvPicPr>
          <p:nvPr/>
        </p:nvPicPr>
        <p:blipFill>
          <a:blip r:embed="rId5"/>
          <a:stretch>
            <a:fillRect/>
          </a:stretch>
        </p:blipFill>
        <p:spPr>
          <a:xfrm>
            <a:off x="4333306" y="2106162"/>
            <a:ext cx="7346761" cy="4397138"/>
          </a:xfrm>
          <a:prstGeom prst="rect">
            <a:avLst/>
          </a:prstGeom>
        </p:spPr>
      </p:pic>
      <p:sp>
        <p:nvSpPr>
          <p:cNvPr id="35" name="TextBox 1">
            <a:extLst>
              <a:ext uri="{FF2B5EF4-FFF2-40B4-BE49-F238E27FC236}">
                <a16:creationId xmlns:a16="http://schemas.microsoft.com/office/drawing/2014/main" id="{201B07C7-D9CE-1ADE-1776-D29552FD0F86}"/>
              </a:ext>
            </a:extLst>
          </p:cNvPr>
          <p:cNvSpPr txBox="1"/>
          <p:nvPr/>
        </p:nvSpPr>
        <p:spPr>
          <a:xfrm>
            <a:off x="214352" y="1164956"/>
            <a:ext cx="3872708" cy="187743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a:latin typeface="Times New Roman"/>
                <a:cs typeface="Times New Roman"/>
              </a:rPr>
              <a:t>What are the combination of beds and baths seen more commonly in the properties across the Counties?</a:t>
            </a:r>
          </a:p>
          <a:p>
            <a:pPr algn="l"/>
            <a:endParaRPr lang="en-US" sz="2000" b="1">
              <a:latin typeface="Times New Roman"/>
              <a:cs typeface="Times New Roman"/>
            </a:endParaRPr>
          </a:p>
        </p:txBody>
      </p:sp>
      <p:pic>
        <p:nvPicPr>
          <p:cNvPr id="39" name="Picture 38" descr="A screenshot of a cell phone&#10;&#10;Description automatically generated">
            <a:extLst>
              <a:ext uri="{FF2B5EF4-FFF2-40B4-BE49-F238E27FC236}">
                <a16:creationId xmlns:a16="http://schemas.microsoft.com/office/drawing/2014/main" id="{864FB532-3360-2E87-657E-5D3363955052}"/>
              </a:ext>
            </a:extLst>
          </p:cNvPr>
          <p:cNvPicPr>
            <a:picLocks noChangeAspect="1"/>
          </p:cNvPicPr>
          <p:nvPr/>
        </p:nvPicPr>
        <p:blipFill rotWithShape="1">
          <a:blip r:embed="rId6"/>
          <a:srcRect l="3672" r="-565" b="450"/>
          <a:stretch/>
        </p:blipFill>
        <p:spPr>
          <a:xfrm>
            <a:off x="763296" y="3008100"/>
            <a:ext cx="2684434" cy="3492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24915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randombar(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5" grpId="0"/>
    </p:bld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1" name="Rectangle 20">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irsthand Look at Redfin's Technology for Real Estate Agents - Redfin  Real Estate News">
            <a:extLst>
              <a:ext uri="{FF2B5EF4-FFF2-40B4-BE49-F238E27FC236}">
                <a16:creationId xmlns:a16="http://schemas.microsoft.com/office/drawing/2014/main" id="{F2469E70-50B6-2B2D-30F5-0F859EA6974F}"/>
              </a:ext>
            </a:extLst>
          </p:cNvPr>
          <p:cNvPicPr>
            <a:picLocks noChangeAspect="1"/>
          </p:cNvPicPr>
          <p:nvPr/>
        </p:nvPicPr>
        <p:blipFill rotWithShape="1">
          <a:blip r:embed="rId2">
            <a:duotone>
              <a:prstClr val="black"/>
              <a:schemeClr val="tx2">
                <a:tint val="45000"/>
                <a:satMod val="400000"/>
              </a:schemeClr>
            </a:duotone>
            <a:alphaModFix amt="40000"/>
          </a:blip>
          <a:srcRect b="9274"/>
          <a:stretch/>
        </p:blipFill>
        <p:spPr>
          <a:xfrm>
            <a:off x="-3156" y="252418"/>
            <a:ext cx="12191980" cy="6857990"/>
          </a:xfrm>
          <a:prstGeom prst="rect">
            <a:avLst/>
          </a:prstGeom>
        </p:spPr>
      </p:pic>
      <p:sp>
        <p:nvSpPr>
          <p:cNvPr id="2" name="Title 1">
            <a:extLst>
              <a:ext uri="{FF2B5EF4-FFF2-40B4-BE49-F238E27FC236}">
                <a16:creationId xmlns:a16="http://schemas.microsoft.com/office/drawing/2014/main" id="{320BB9F7-D277-0F4A-B703-80B9E2D3441E}"/>
              </a:ext>
            </a:extLst>
          </p:cNvPr>
          <p:cNvSpPr>
            <a:spLocks noGrp="1"/>
          </p:cNvSpPr>
          <p:nvPr>
            <p:ph type="title"/>
          </p:nvPr>
        </p:nvSpPr>
        <p:spPr>
          <a:xfrm>
            <a:off x="1601788" y="623095"/>
            <a:ext cx="8596668" cy="1320800"/>
          </a:xfrm>
        </p:spPr>
        <p:txBody>
          <a:bodyPr vert="horz" lIns="91440" tIns="45720" rIns="91440" bIns="45720" rtlCol="0" anchor="ctr">
            <a:normAutofit/>
          </a:bodyPr>
          <a:lstStyle/>
          <a:p>
            <a:pPr algn="ctr"/>
            <a:r>
              <a:rPr lang="en-US" b="1" dirty="0"/>
              <a:t>OBJECTIVE</a:t>
            </a:r>
          </a:p>
        </p:txBody>
      </p:sp>
      <p:sp>
        <p:nvSpPr>
          <p:cNvPr id="3" name="TextBox 2">
            <a:extLst>
              <a:ext uri="{FF2B5EF4-FFF2-40B4-BE49-F238E27FC236}">
                <a16:creationId xmlns:a16="http://schemas.microsoft.com/office/drawing/2014/main" id="{FE45F796-34ED-2C27-09E0-A334512BA116}"/>
              </a:ext>
            </a:extLst>
          </p:cNvPr>
          <p:cNvSpPr txBox="1"/>
          <p:nvPr/>
        </p:nvSpPr>
        <p:spPr>
          <a:xfrm>
            <a:off x="677334" y="2160589"/>
            <a:ext cx="8596668" cy="3880773"/>
          </a:xfrm>
          <a:prstGeom prst="rect">
            <a:avLst/>
          </a:prstGeom>
        </p:spPr>
        <p:txBody>
          <a:bodyPr vert="horz" lIns="91440" tIns="45720" rIns="91440" bIns="45720" rtlCol="0">
            <a:normAutofit/>
          </a:bodyPr>
          <a:lstStyle/>
          <a:p>
            <a:pPr marL="342900" indent="-342900">
              <a:spcBef>
                <a:spcPts val="1000"/>
              </a:spcBef>
              <a:buClr>
                <a:schemeClr val="accent1"/>
              </a:buClr>
              <a:buSzPct val="80000"/>
              <a:buFont typeface="Wingdings 3" charset="2"/>
              <a:buChar char=""/>
            </a:pPr>
            <a:r>
              <a:rPr lang="en-US" dirty="0">
                <a:solidFill>
                  <a:srgbClr val="FFFFFF"/>
                </a:solidFill>
                <a:effectLst/>
              </a:rPr>
              <a:t>The primary objective of this project is to comprehensively analyze the California Bay Area real-estate market, uncovering underlying trends and predictive patterns to facilitate informed decision-making for stakeholders.</a:t>
            </a:r>
          </a:p>
          <a:p>
            <a:pPr marL="342900" indent="-342900">
              <a:spcBef>
                <a:spcPts val="1000"/>
              </a:spcBef>
              <a:buClr>
                <a:schemeClr val="accent1"/>
              </a:buClr>
              <a:buSzPct val="80000"/>
              <a:buFont typeface="Wingdings 3" charset="2"/>
              <a:buChar char=""/>
            </a:pPr>
            <a:r>
              <a:rPr lang="en-US" dirty="0">
                <a:solidFill>
                  <a:srgbClr val="FFFFFF"/>
                </a:solidFill>
                <a:effectLst/>
              </a:rPr>
              <a:t>Specifically, the project aims to investigate fluctuations in housing prices, identify key drivers of market dynamics, and develop predictive models to forecast future trends.</a:t>
            </a:r>
          </a:p>
          <a:p>
            <a:pPr>
              <a:spcBef>
                <a:spcPts val="1000"/>
              </a:spcBef>
              <a:buClr>
                <a:schemeClr val="accent1"/>
              </a:buClr>
              <a:buSzPct val="80000"/>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372152908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34EC8-74C4-BBAA-29EB-157B78BA396F}"/>
              </a:ext>
            </a:extLst>
          </p:cNvPr>
          <p:cNvSpPr txBox="1"/>
          <p:nvPr/>
        </p:nvSpPr>
        <p:spPr>
          <a:xfrm>
            <a:off x="3881689" y="-3044"/>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800" b="1" dirty="0">
                <a:solidFill>
                  <a:srgbClr val="C00000"/>
                </a:solidFill>
              </a:rPr>
              <a:t>CONCLUSION</a:t>
            </a:r>
            <a:endParaRPr lang="en-US"/>
          </a:p>
        </p:txBody>
      </p:sp>
      <p:sp>
        <p:nvSpPr>
          <p:cNvPr id="3" name="TextBox 2">
            <a:extLst>
              <a:ext uri="{FF2B5EF4-FFF2-40B4-BE49-F238E27FC236}">
                <a16:creationId xmlns:a16="http://schemas.microsoft.com/office/drawing/2014/main" id="{054A1070-E66F-41CD-D8EC-E55A57D0690E}"/>
              </a:ext>
            </a:extLst>
          </p:cNvPr>
          <p:cNvSpPr txBox="1"/>
          <p:nvPr/>
        </p:nvSpPr>
        <p:spPr>
          <a:xfrm>
            <a:off x="603314" y="659920"/>
            <a:ext cx="1059929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C00000"/>
                </a:solidFill>
              </a:rPr>
              <a:t>Luxury</a:t>
            </a:r>
            <a:r>
              <a:rPr lang="en-US" b="1" dirty="0"/>
              <a:t>: </a:t>
            </a:r>
            <a:r>
              <a:rPr lang="en-US" dirty="0">
                <a:ea typeface="+mn-lt"/>
                <a:cs typeface="+mn-lt"/>
              </a:rPr>
              <a:t>Sonoma and Hillsborough as per the heatmap indicates that these cities have the highest average house prices, reflecting their status as affluent, desirable locations with limited housing supply and a focus on luxury real estate.</a:t>
            </a:r>
            <a:endParaRPr lang="en-US" b="1" dirty="0">
              <a:ea typeface="+mn-lt"/>
              <a:cs typeface="+mn-lt"/>
            </a:endParaRPr>
          </a:p>
          <a:p>
            <a:endParaRPr lang="en-US" dirty="0"/>
          </a:p>
          <a:p>
            <a:r>
              <a:rPr lang="en-US" b="1" dirty="0">
                <a:solidFill>
                  <a:srgbClr val="C00000"/>
                </a:solidFill>
              </a:rPr>
              <a:t>Most Commonly Sorted Properties</a:t>
            </a:r>
            <a:r>
              <a:rPr lang="en-US" dirty="0"/>
              <a:t>: Houses with 3 bedrooms are the most common among the listings at around 40% and houses with 2 baths are frequently used at around 45% as per the graphs.</a:t>
            </a:r>
            <a:r>
              <a:rPr lang="en-US" dirty="0">
                <a:hlinkClick r:id="rId2"/>
              </a:rPr>
              <a:t>¶</a:t>
            </a:r>
            <a:endParaRPr lang="en-US"/>
          </a:p>
          <a:p>
            <a:endParaRPr lang="en-US" dirty="0"/>
          </a:p>
          <a:p>
            <a:r>
              <a:rPr lang="en-US" b="1" dirty="0">
                <a:solidFill>
                  <a:srgbClr val="C00000"/>
                </a:solidFill>
              </a:rPr>
              <a:t>Most Common combination of Beds and Baths across all the Counties: </a:t>
            </a:r>
            <a:r>
              <a:rPr lang="en-US" dirty="0"/>
              <a:t>Most common combination chosen by people across all the counties as per the cross tabulation is 2 Beds and 2 Baths.</a:t>
            </a:r>
          </a:p>
          <a:p>
            <a:endParaRPr lang="en-US" dirty="0"/>
          </a:p>
          <a:p>
            <a:r>
              <a:rPr lang="en-US" b="1" dirty="0">
                <a:solidFill>
                  <a:schemeClr val="accent5"/>
                </a:solidFill>
              </a:rPr>
              <a:t>Price Trend as per the Area/sqft of the properties: </a:t>
            </a:r>
            <a:r>
              <a:rPr lang="en-US" dirty="0"/>
              <a:t>We noticed a steep increase in prices with the increase in Area of the properties.</a:t>
            </a:r>
          </a:p>
          <a:p>
            <a:endParaRPr lang="en-US" dirty="0"/>
          </a:p>
          <a:p>
            <a:r>
              <a:rPr lang="en-US" b="1" dirty="0">
                <a:solidFill>
                  <a:schemeClr val="accent5"/>
                </a:solidFill>
                <a:ea typeface="+mn-lt"/>
                <a:cs typeface="+mn-lt"/>
              </a:rPr>
              <a:t>Price Drivers:</a:t>
            </a:r>
            <a:r>
              <a:rPr lang="en-US" dirty="0">
                <a:solidFill>
                  <a:schemeClr val="accent5"/>
                </a:solidFill>
                <a:ea typeface="+mn-lt"/>
                <a:cs typeface="+mn-lt"/>
              </a:rPr>
              <a:t> </a:t>
            </a:r>
            <a:r>
              <a:rPr lang="en-US" dirty="0">
                <a:ea typeface="+mn-lt"/>
                <a:cs typeface="+mn-lt"/>
              </a:rPr>
              <a:t>Both the number of bedrooms and bathrooms, as well as the total area, are key drivers of house prices. The data suggests that larger area, more bedrooms, and more bathrooms are associated with higher house prices.</a:t>
            </a:r>
            <a:endParaRPr lang="en-US" dirty="0"/>
          </a:p>
          <a:p>
            <a:endParaRPr lang="en-US" dirty="0">
              <a:ea typeface="+mn-lt"/>
              <a:cs typeface="+mn-lt"/>
            </a:endParaRPr>
          </a:p>
          <a:p>
            <a:r>
              <a:rPr lang="en-US" dirty="0">
                <a:ea typeface="+mn-lt"/>
                <a:cs typeface="+mn-lt"/>
              </a:rPr>
              <a:t>Overall, the charts suggest that while basic features like bedrooms and bathrooms correlate with price, the total area of a house provides a nuanced view of its value, potentially indicating quality or additional features not captured merely by the number of bedrooms or bathrooms.</a:t>
            </a:r>
            <a:endParaRPr lang="en-US" dirty="0"/>
          </a:p>
          <a:p>
            <a:endParaRPr lang="en-US" dirty="0"/>
          </a:p>
          <a:p>
            <a:r>
              <a:rPr lang="en-US" dirty="0"/>
              <a:t> </a:t>
            </a:r>
            <a:br>
              <a:rPr lang="en-US" dirty="0">
                <a:solidFill>
                  <a:srgbClr val="FF0000"/>
                </a:solidFill>
              </a:rPr>
            </a:br>
            <a:endParaRPr lang="en-US" dirty="0"/>
          </a:p>
          <a:p>
            <a:endParaRPr lang="en-US" dirty="0"/>
          </a:p>
        </p:txBody>
      </p:sp>
    </p:spTree>
    <p:extLst>
      <p:ext uri="{BB962C8B-B14F-4D97-AF65-F5344CB8AC3E}">
        <p14:creationId xmlns:p14="http://schemas.microsoft.com/office/powerpoint/2010/main" val="277573558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descr="Question marks in a line and one question mark is lit">
            <a:extLst>
              <a:ext uri="{FF2B5EF4-FFF2-40B4-BE49-F238E27FC236}">
                <a16:creationId xmlns:a16="http://schemas.microsoft.com/office/drawing/2014/main" id="{099547F0-DCC8-D415-0298-C60208105894}"/>
              </a:ext>
            </a:extLst>
          </p:cNvPr>
          <p:cNvPicPr>
            <a:picLocks noChangeAspect="1"/>
          </p:cNvPicPr>
          <p:nvPr/>
        </p:nvPicPr>
        <p:blipFill rotWithShape="1">
          <a:blip r:embed="rId2"/>
          <a:srcRect l="4792" r="47546" b="9098"/>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08755518-BA13-AB82-2CAC-EA893B74C858}"/>
              </a:ext>
            </a:extLst>
          </p:cNvPr>
          <p:cNvSpPr>
            <a:spLocks noGrp="1"/>
          </p:cNvSpPr>
          <p:nvPr>
            <p:ph type="ctrTitle"/>
          </p:nvPr>
        </p:nvSpPr>
        <p:spPr>
          <a:xfrm>
            <a:off x="5380563" y="1678665"/>
            <a:ext cx="3887839" cy="2372168"/>
          </a:xfrm>
        </p:spPr>
        <p:txBody>
          <a:bodyPr>
            <a:normAutofit/>
          </a:bodyPr>
          <a:lstStyle/>
          <a:p>
            <a:pPr algn="ctr">
              <a:lnSpc>
                <a:spcPct val="90000"/>
              </a:lnSpc>
            </a:pPr>
            <a:r>
              <a:rPr lang="en-US" sz="4600"/>
              <a:t>ANY QUESTIONS...</a:t>
            </a:r>
          </a:p>
        </p:txBody>
      </p:sp>
    </p:spTree>
    <p:extLst>
      <p:ext uri="{BB962C8B-B14F-4D97-AF65-F5344CB8AC3E}">
        <p14:creationId xmlns:p14="http://schemas.microsoft.com/office/powerpoint/2010/main" val="292731191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 name="Picture 3">
            <a:extLst>
              <a:ext uri="{FF2B5EF4-FFF2-40B4-BE49-F238E27FC236}">
                <a16:creationId xmlns:a16="http://schemas.microsoft.com/office/drawing/2014/main" id="{DE39425C-B35C-570B-4789-C2DCE982624A}"/>
              </a:ext>
            </a:extLst>
          </p:cNvPr>
          <p:cNvPicPr>
            <a:picLocks noChangeAspect="1"/>
          </p:cNvPicPr>
          <p:nvPr/>
        </p:nvPicPr>
        <p:blipFill rotWithShape="1">
          <a:blip r:embed="rId2"/>
          <a:srcRect l="16010" t="7977" r="-11" b="110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BCF6009-891E-C572-149E-6AEF0DB20FB2}"/>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THANK YOU...</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6886857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C00B-7EDA-CBC4-F949-5AD4D595F967}"/>
              </a:ext>
            </a:extLst>
          </p:cNvPr>
          <p:cNvSpPr>
            <a:spLocks noGrp="1"/>
          </p:cNvSpPr>
          <p:nvPr>
            <p:ph type="title"/>
          </p:nvPr>
        </p:nvSpPr>
        <p:spPr/>
        <p:txBody>
          <a:bodyPr anchor="ctr"/>
          <a:lstStyle/>
          <a:p>
            <a:pPr algn="ctr"/>
            <a:r>
              <a:rPr lang="en-US" b="1" dirty="0"/>
              <a:t>METHODOLOGY</a:t>
            </a:r>
          </a:p>
        </p:txBody>
      </p:sp>
      <p:graphicFrame>
        <p:nvGraphicFramePr>
          <p:cNvPr id="3" name="Diagram 2">
            <a:extLst>
              <a:ext uri="{FF2B5EF4-FFF2-40B4-BE49-F238E27FC236}">
                <a16:creationId xmlns:a16="http://schemas.microsoft.com/office/drawing/2014/main" id="{0025D0F0-E833-FDCF-0D4B-064CEC5B7DAE}"/>
              </a:ext>
            </a:extLst>
          </p:cNvPr>
          <p:cNvGraphicFramePr/>
          <p:nvPr>
            <p:extLst>
              <p:ext uri="{D42A27DB-BD31-4B8C-83A1-F6EECF244321}">
                <p14:modId xmlns:p14="http://schemas.microsoft.com/office/powerpoint/2010/main" val="813867761"/>
              </p:ext>
            </p:extLst>
          </p:nvPr>
        </p:nvGraphicFramePr>
        <p:xfrm>
          <a:off x="682495" y="1926166"/>
          <a:ext cx="9621787" cy="4487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3503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graphicEl>
                                              <a:dgm id="{F9E43C03-F43D-BA4F-AB89-AA9780B78D30}"/>
                                            </p:graphicEl>
                                          </p:spTgt>
                                        </p:tgtEl>
                                        <p:attrNameLst>
                                          <p:attrName>style.visibility</p:attrName>
                                        </p:attrNameLst>
                                      </p:cBhvr>
                                      <p:to>
                                        <p:strVal val="visible"/>
                                      </p:to>
                                    </p:set>
                                    <p:animEffect transition="in" filter="randombar(horizontal)">
                                      <p:cBhvr>
                                        <p:cTn id="7" dur="500"/>
                                        <p:tgtEl>
                                          <p:spTgt spid="3">
                                            <p:graphicEl>
                                              <a:dgm id="{F9E43C03-F43D-BA4F-AB89-AA9780B78D3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graphicEl>
                                              <a:dgm id="{9B702758-2C2C-AA4E-9478-D7E5B166F33D}"/>
                                            </p:graphicEl>
                                          </p:spTgt>
                                        </p:tgtEl>
                                        <p:attrNameLst>
                                          <p:attrName>style.visibility</p:attrName>
                                        </p:attrNameLst>
                                      </p:cBhvr>
                                      <p:to>
                                        <p:strVal val="visible"/>
                                      </p:to>
                                    </p:set>
                                    <p:animEffect transition="in" filter="randombar(horizontal)">
                                      <p:cBhvr>
                                        <p:cTn id="12" dur="500"/>
                                        <p:tgtEl>
                                          <p:spTgt spid="3">
                                            <p:graphicEl>
                                              <a:dgm id="{9B702758-2C2C-AA4E-9478-D7E5B166F33D}"/>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graphicEl>
                                              <a:dgm id="{76DCB2E5-CF41-A046-9A01-7C28F24E483B}"/>
                                            </p:graphicEl>
                                          </p:spTgt>
                                        </p:tgtEl>
                                        <p:attrNameLst>
                                          <p:attrName>style.visibility</p:attrName>
                                        </p:attrNameLst>
                                      </p:cBhvr>
                                      <p:to>
                                        <p:strVal val="visible"/>
                                      </p:to>
                                    </p:set>
                                    <p:animEffect transition="in" filter="randombar(horizontal)">
                                      <p:cBhvr>
                                        <p:cTn id="15" dur="500"/>
                                        <p:tgtEl>
                                          <p:spTgt spid="3">
                                            <p:graphicEl>
                                              <a:dgm id="{76DCB2E5-CF41-A046-9A01-7C28F24E483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graphicEl>
                                              <a:dgm id="{4069D0C5-7FE3-2D41-990D-07308FC1CC2D}"/>
                                            </p:graphicEl>
                                          </p:spTgt>
                                        </p:tgtEl>
                                        <p:attrNameLst>
                                          <p:attrName>style.visibility</p:attrName>
                                        </p:attrNameLst>
                                      </p:cBhvr>
                                      <p:to>
                                        <p:strVal val="visible"/>
                                      </p:to>
                                    </p:set>
                                    <p:animEffect transition="in" filter="randombar(horizontal)">
                                      <p:cBhvr>
                                        <p:cTn id="20" dur="500"/>
                                        <p:tgtEl>
                                          <p:spTgt spid="3">
                                            <p:graphicEl>
                                              <a:dgm id="{4069D0C5-7FE3-2D41-990D-07308FC1CC2D}"/>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graphicEl>
                                              <a:dgm id="{5DF61EB1-0464-E64C-BFD2-46BD6F01D391}"/>
                                            </p:graphicEl>
                                          </p:spTgt>
                                        </p:tgtEl>
                                        <p:attrNameLst>
                                          <p:attrName>style.visibility</p:attrName>
                                        </p:attrNameLst>
                                      </p:cBhvr>
                                      <p:to>
                                        <p:strVal val="visible"/>
                                      </p:to>
                                    </p:set>
                                    <p:animEffect transition="in" filter="randombar(horizontal)">
                                      <p:cBhvr>
                                        <p:cTn id="23" dur="500"/>
                                        <p:tgtEl>
                                          <p:spTgt spid="3">
                                            <p:graphicEl>
                                              <a:dgm id="{5DF61EB1-0464-E64C-BFD2-46BD6F01D39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graphicEl>
                                              <a:dgm id="{D5419FDC-BF3B-D046-9DC5-0F3E0EFCD12B}"/>
                                            </p:graphicEl>
                                          </p:spTgt>
                                        </p:tgtEl>
                                        <p:attrNameLst>
                                          <p:attrName>style.visibility</p:attrName>
                                        </p:attrNameLst>
                                      </p:cBhvr>
                                      <p:to>
                                        <p:strVal val="visible"/>
                                      </p:to>
                                    </p:set>
                                    <p:animEffect transition="in" filter="randombar(horizontal)">
                                      <p:cBhvr>
                                        <p:cTn id="28" dur="500"/>
                                        <p:tgtEl>
                                          <p:spTgt spid="3">
                                            <p:graphicEl>
                                              <a:dgm id="{D5419FDC-BF3B-D046-9DC5-0F3E0EFCD12B}"/>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graphicEl>
                                              <a:dgm id="{CE44A9DE-9DC5-1647-9070-6A637DD11B88}"/>
                                            </p:graphicEl>
                                          </p:spTgt>
                                        </p:tgtEl>
                                        <p:attrNameLst>
                                          <p:attrName>style.visibility</p:attrName>
                                        </p:attrNameLst>
                                      </p:cBhvr>
                                      <p:to>
                                        <p:strVal val="visible"/>
                                      </p:to>
                                    </p:set>
                                    <p:animEffect transition="in" filter="randombar(horizontal)">
                                      <p:cBhvr>
                                        <p:cTn id="31" dur="500"/>
                                        <p:tgtEl>
                                          <p:spTgt spid="3">
                                            <p:graphicEl>
                                              <a:dgm id="{CE44A9DE-9DC5-1647-9070-6A637DD11B88}"/>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graphicEl>
                                              <a:dgm id="{20719990-46BD-5640-8E55-459B31894E5A}"/>
                                            </p:graphicEl>
                                          </p:spTgt>
                                        </p:tgtEl>
                                        <p:attrNameLst>
                                          <p:attrName>style.visibility</p:attrName>
                                        </p:attrNameLst>
                                      </p:cBhvr>
                                      <p:to>
                                        <p:strVal val="visible"/>
                                      </p:to>
                                    </p:set>
                                    <p:animEffect transition="in" filter="randombar(horizontal)">
                                      <p:cBhvr>
                                        <p:cTn id="36" dur="500"/>
                                        <p:tgtEl>
                                          <p:spTgt spid="3">
                                            <p:graphicEl>
                                              <a:dgm id="{20719990-46BD-5640-8E55-459B31894E5A}"/>
                                            </p:graphic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graphicEl>
                                              <a:dgm id="{4128E976-A1FF-7B43-9C05-01812E84E571}"/>
                                            </p:graphicEl>
                                          </p:spTgt>
                                        </p:tgtEl>
                                        <p:attrNameLst>
                                          <p:attrName>style.visibility</p:attrName>
                                        </p:attrNameLst>
                                      </p:cBhvr>
                                      <p:to>
                                        <p:strVal val="visible"/>
                                      </p:to>
                                    </p:set>
                                    <p:animEffect transition="in" filter="randombar(horizontal)">
                                      <p:cBhvr>
                                        <p:cTn id="39" dur="500"/>
                                        <p:tgtEl>
                                          <p:spTgt spid="3">
                                            <p:graphicEl>
                                              <a:dgm id="{4128E976-A1FF-7B43-9C05-01812E84E57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graphicEl>
                                              <a:dgm id="{3EA09110-102E-4343-87B7-F3A2CFC823FF}"/>
                                            </p:graphicEl>
                                          </p:spTgt>
                                        </p:tgtEl>
                                        <p:attrNameLst>
                                          <p:attrName>style.visibility</p:attrName>
                                        </p:attrNameLst>
                                      </p:cBhvr>
                                      <p:to>
                                        <p:strVal val="visible"/>
                                      </p:to>
                                    </p:set>
                                    <p:animEffect transition="in" filter="randombar(horizontal)">
                                      <p:cBhvr>
                                        <p:cTn id="44" dur="500"/>
                                        <p:tgtEl>
                                          <p:spTgt spid="3">
                                            <p:graphicEl>
                                              <a:dgm id="{3EA09110-102E-4343-87B7-F3A2CFC823FF}"/>
                                            </p:graphic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
                                            <p:graphicEl>
                                              <a:dgm id="{2FBA1FD5-9F9D-6740-80BC-E40EDEB4FD13}"/>
                                            </p:graphicEl>
                                          </p:spTgt>
                                        </p:tgtEl>
                                        <p:attrNameLst>
                                          <p:attrName>style.visibility</p:attrName>
                                        </p:attrNameLst>
                                      </p:cBhvr>
                                      <p:to>
                                        <p:strVal val="visible"/>
                                      </p:to>
                                    </p:set>
                                    <p:animEffect transition="in" filter="randombar(horizontal)">
                                      <p:cBhvr>
                                        <p:cTn id="47" dur="500"/>
                                        <p:tgtEl>
                                          <p:spTgt spid="3">
                                            <p:graphicEl>
                                              <a:dgm id="{2FBA1FD5-9F9D-6740-80BC-E40EDEB4FD1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D778-47CB-C9B3-440B-DEF9161661C2}"/>
              </a:ext>
            </a:extLst>
          </p:cNvPr>
          <p:cNvSpPr>
            <a:spLocks noGrp="1"/>
          </p:cNvSpPr>
          <p:nvPr>
            <p:ph type="title"/>
          </p:nvPr>
        </p:nvSpPr>
        <p:spPr>
          <a:xfrm>
            <a:off x="931334" y="651933"/>
            <a:ext cx="8596668" cy="1320800"/>
          </a:xfrm>
        </p:spPr>
        <p:txBody>
          <a:bodyPr/>
          <a:lstStyle/>
          <a:p>
            <a:pPr algn="ctr"/>
            <a:r>
              <a:rPr lang="en-US" b="1" dirty="0"/>
              <a:t>DATA COLLECTION THROUGH WEB SCRAPPING</a:t>
            </a:r>
          </a:p>
        </p:txBody>
      </p:sp>
      <p:sp>
        <p:nvSpPr>
          <p:cNvPr id="3" name="TextBox 2">
            <a:extLst>
              <a:ext uri="{FF2B5EF4-FFF2-40B4-BE49-F238E27FC236}">
                <a16:creationId xmlns:a16="http://schemas.microsoft.com/office/drawing/2014/main" id="{0F85FEA4-EA5B-C870-1B8A-9473DF08A38C}"/>
              </a:ext>
            </a:extLst>
          </p:cNvPr>
          <p:cNvSpPr txBox="1"/>
          <p:nvPr/>
        </p:nvSpPr>
        <p:spPr>
          <a:xfrm>
            <a:off x="977082" y="2347122"/>
            <a:ext cx="8505172" cy="252376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IN" sz="2000" i="0" dirty="0">
                <a:effectLst/>
                <a:highlight>
                  <a:srgbClr val="FFFFFF"/>
                </a:highlight>
                <a:latin typeface="Times New Roman"/>
                <a:cs typeface="Times New Roman"/>
              </a:rPr>
              <a:t>Web </a:t>
            </a:r>
            <a:r>
              <a:rPr lang="en-IN" sz="2000" dirty="0">
                <a:highlight>
                  <a:srgbClr val="FFFFFF"/>
                </a:highlight>
                <a:latin typeface="Times New Roman"/>
                <a:cs typeface="Times New Roman"/>
              </a:rPr>
              <a:t>scrapping a process of extracting data from websites.</a:t>
            </a:r>
            <a:endParaRPr lang="en-IN" sz="2000" i="0" dirty="0">
              <a:effectLst/>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i="0" dirty="0">
                <a:effectLst/>
                <a:highlight>
                  <a:srgbClr val="FFFFFF"/>
                </a:highlight>
                <a:latin typeface="Times New Roman"/>
                <a:cs typeface="Times New Roman"/>
              </a:rPr>
              <a:t>Beautiful Soup, a Python library specifically designed for web scraping, streamlines the data collection process by providing tools and functionalities tailored for this purpose.</a:t>
            </a:r>
            <a:r>
              <a:rPr lang="en-IN" sz="2000" dirty="0">
                <a:highlight>
                  <a:srgbClr val="FFFFFF"/>
                </a:highlight>
                <a:latin typeface="Times New Roman"/>
                <a:cs typeface="Times New Roman"/>
              </a:rPr>
              <a:t> </a:t>
            </a:r>
            <a:endParaRPr lang="en-IN" sz="2000" i="0" dirty="0">
              <a:effectLst/>
              <a:highlight>
                <a:srgbClr val="FFFFFF"/>
              </a:highligh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latin typeface="Times New Roman"/>
                <a:cs typeface="Times New Roman"/>
              </a:rPr>
              <a:t>Web scraping in real estate enables access to valuable market data for analysis, enhancing decision-making through insights derived from gathered information.</a:t>
            </a:r>
            <a:br>
              <a:rPr lang="en-IN" dirty="0"/>
            </a:br>
            <a:endParaRPr lang="en-US"/>
          </a:p>
        </p:txBody>
      </p:sp>
      <p:pic>
        <p:nvPicPr>
          <p:cNvPr id="4" name="Picture 3" descr="A Comprehensive Guide to Web Scraping for Machine Learning in 2023">
            <a:extLst>
              <a:ext uri="{FF2B5EF4-FFF2-40B4-BE49-F238E27FC236}">
                <a16:creationId xmlns:a16="http://schemas.microsoft.com/office/drawing/2014/main" id="{A55DEAD3-9D82-8A09-4DDD-3F801476D732}"/>
              </a:ext>
            </a:extLst>
          </p:cNvPr>
          <p:cNvPicPr>
            <a:picLocks noChangeAspect="1"/>
          </p:cNvPicPr>
          <p:nvPr/>
        </p:nvPicPr>
        <p:blipFill rotWithShape="1">
          <a:blip r:embed="rId2">
            <a:alphaModFix amt="5000"/>
          </a:blip>
          <a:srcRect t="21739" r="-131" b="-311"/>
          <a:stretch/>
        </p:blipFill>
        <p:spPr>
          <a:xfrm>
            <a:off x="257601" y="1963919"/>
            <a:ext cx="11600510" cy="3834587"/>
          </a:xfrm>
          <a:prstGeom prst="rect">
            <a:avLst/>
          </a:prstGeom>
        </p:spPr>
      </p:pic>
    </p:spTree>
    <p:extLst>
      <p:ext uri="{BB962C8B-B14F-4D97-AF65-F5344CB8AC3E}">
        <p14:creationId xmlns:p14="http://schemas.microsoft.com/office/powerpoint/2010/main" val="3403166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29E88-BBF1-F2EB-B32E-304F99FB7104}"/>
              </a:ext>
            </a:extLst>
          </p:cNvPr>
          <p:cNvSpPr txBox="1"/>
          <p:nvPr/>
        </p:nvSpPr>
        <p:spPr>
          <a:xfrm>
            <a:off x="635399" y="2217107"/>
            <a:ext cx="8680537" cy="3693319"/>
          </a:xfrm>
          <a:prstGeom prst="rect">
            <a:avLst/>
          </a:prstGeom>
          <a:noFill/>
        </p:spPr>
        <p:txBody>
          <a:bodyPr wrap="square" rtlCol="0">
            <a:spAutoFit/>
          </a:bodyPr>
          <a:lstStyle/>
          <a:p>
            <a:pPr algn="l"/>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Overview of Web Scraping Process:</a:t>
            </a:r>
          </a:p>
          <a:p>
            <a:pPr marL="742950" lvl="1" indent="-285750" algn="l">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Accessing Websites</a:t>
            </a:r>
          </a:p>
          <a:p>
            <a:pPr marL="742950" lvl="1" indent="-285750" algn="l">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Extracting HTML Data</a:t>
            </a:r>
          </a:p>
          <a:p>
            <a:pPr marL="742950" lvl="1" indent="-285750" algn="l">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Parsing and Organizing Information</a:t>
            </a:r>
          </a:p>
          <a:p>
            <a:pPr algn="l">
              <a:buFont typeface="Arial" panose="020B0604020202020204" pitchFamily="34" charset="0"/>
              <a:buChar char="•"/>
            </a:pPr>
            <a:endParaRPr lang="en-IN"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Key Benefits:</a:t>
            </a:r>
          </a:p>
          <a:p>
            <a:pPr marL="742950" lvl="1" indent="-285750" algn="l">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Rapid data acquisition: Collecting diverse real-time information from online sources.</a:t>
            </a:r>
          </a:p>
          <a:p>
            <a:pPr marL="742950" lvl="1" indent="-285750" algn="l">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Enhanced accuracy: Ensuring data reliability through automated extraction techniques.</a:t>
            </a:r>
          </a:p>
          <a:p>
            <a:pPr marL="742950" lvl="1" indent="-285750" algn="l">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Competitive advantage: Leveraging insights for strategic market positioning and investment decisions.</a:t>
            </a:r>
          </a:p>
          <a:p>
            <a:endParaRPr lang="en-US" dirty="0"/>
          </a:p>
        </p:txBody>
      </p:sp>
      <p:sp>
        <p:nvSpPr>
          <p:cNvPr id="5" name="Title 4">
            <a:extLst>
              <a:ext uri="{FF2B5EF4-FFF2-40B4-BE49-F238E27FC236}">
                <a16:creationId xmlns:a16="http://schemas.microsoft.com/office/drawing/2014/main" id="{6E1B7C29-FB99-5127-9D68-0E4549B4710A}"/>
              </a:ext>
            </a:extLst>
          </p:cNvPr>
          <p:cNvSpPr>
            <a:spLocks noGrp="1"/>
          </p:cNvSpPr>
          <p:nvPr>
            <p:ph type="title"/>
          </p:nvPr>
        </p:nvSpPr>
        <p:spPr/>
        <p:txBody>
          <a:bodyPr anchor="ctr"/>
          <a:lstStyle/>
          <a:p>
            <a:pPr algn="ctr"/>
            <a:r>
              <a:rPr lang="en-US" b="1" dirty="0"/>
              <a:t>DATA COLLECTION THROUGH WEB SCRAPPING</a:t>
            </a:r>
          </a:p>
        </p:txBody>
      </p:sp>
    </p:spTree>
    <p:extLst>
      <p:ext uri="{BB962C8B-B14F-4D97-AF65-F5344CB8AC3E}">
        <p14:creationId xmlns:p14="http://schemas.microsoft.com/office/powerpoint/2010/main" val="1043260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8A4B-2B80-DF73-58CD-F9C69F3FCBFB}"/>
              </a:ext>
            </a:extLst>
          </p:cNvPr>
          <p:cNvSpPr>
            <a:spLocks noGrp="1"/>
          </p:cNvSpPr>
          <p:nvPr>
            <p:ph type="title"/>
          </p:nvPr>
        </p:nvSpPr>
        <p:spPr/>
        <p:txBody>
          <a:bodyPr anchor="ctr"/>
          <a:lstStyle/>
          <a:p>
            <a:pPr algn="ctr"/>
            <a:r>
              <a:rPr lang="en-US"/>
              <a:t>DATA PREPROCESSING</a:t>
            </a:r>
          </a:p>
        </p:txBody>
      </p:sp>
      <p:sp>
        <p:nvSpPr>
          <p:cNvPr id="3" name="TextBox 2">
            <a:extLst>
              <a:ext uri="{FF2B5EF4-FFF2-40B4-BE49-F238E27FC236}">
                <a16:creationId xmlns:a16="http://schemas.microsoft.com/office/drawing/2014/main" id="{1CA54F98-49FC-DF4D-E04B-3C1BF9C8ADA6}"/>
              </a:ext>
            </a:extLst>
          </p:cNvPr>
          <p:cNvSpPr txBox="1"/>
          <p:nvPr/>
        </p:nvSpPr>
        <p:spPr>
          <a:xfrm>
            <a:off x="1240076" y="3738233"/>
            <a:ext cx="8397180" cy="2862322"/>
          </a:xfrm>
          <a:prstGeom prst="rect">
            <a:avLst/>
          </a:prstGeom>
          <a:noFill/>
        </p:spPr>
        <p:txBody>
          <a:bodyPr wrap="square" rtlCol="0">
            <a:spAutoFit/>
          </a:bodyPr>
          <a:lstStyle/>
          <a:p>
            <a:pPr algn="l"/>
            <a:r>
              <a:rPr lang="en-IN" b="1" i="0">
                <a:solidFill>
                  <a:srgbClr val="0D0D0D"/>
                </a:solidFill>
                <a:effectLst/>
                <a:highlight>
                  <a:srgbClr val="FFFFFF"/>
                </a:highlight>
                <a:latin typeface="Times New Roman" panose="02020603050405020304" pitchFamily="18" charset="0"/>
                <a:cs typeface="Times New Roman" panose="02020603050405020304" pitchFamily="18" charset="0"/>
              </a:rPr>
              <a:t>Missing Data Handling</a:t>
            </a:r>
            <a:r>
              <a:rPr lang="en-IN" b="0" i="0">
                <a:solidFill>
                  <a:srgbClr val="0D0D0D"/>
                </a:solidFill>
                <a:effectLst/>
                <a:highlight>
                  <a:srgbClr val="FFFFFF"/>
                </a:highlight>
                <a:latin typeface="Times New Roman" panose="02020603050405020304" pitchFamily="18" charset="0"/>
                <a:cs typeface="Times New Roman" panose="02020603050405020304" pitchFamily="18" charset="0"/>
              </a:rPr>
              <a:t>: Identify and handle missing values using imputation techniques.</a:t>
            </a:r>
          </a:p>
          <a:p>
            <a:pPr algn="l"/>
            <a:r>
              <a:rPr lang="en-IN" b="1" i="0">
                <a:solidFill>
                  <a:srgbClr val="0D0D0D"/>
                </a:solidFill>
                <a:effectLst/>
                <a:highlight>
                  <a:srgbClr val="FFFFFF"/>
                </a:highlight>
                <a:latin typeface="Times New Roman" panose="02020603050405020304" pitchFamily="18" charset="0"/>
                <a:cs typeface="Times New Roman" panose="02020603050405020304" pitchFamily="18" charset="0"/>
              </a:rPr>
              <a:t>Outlier Detection and Treatment</a:t>
            </a:r>
            <a:r>
              <a:rPr lang="en-IN" b="0" i="0">
                <a:solidFill>
                  <a:srgbClr val="0D0D0D"/>
                </a:solidFill>
                <a:effectLst/>
                <a:highlight>
                  <a:srgbClr val="FFFFFF"/>
                </a:highlight>
                <a:latin typeface="Times New Roman" panose="02020603050405020304" pitchFamily="18" charset="0"/>
                <a:cs typeface="Times New Roman" panose="02020603050405020304" pitchFamily="18" charset="0"/>
              </a:rPr>
              <a:t>: Detect outliers and treat them to prevent skewing analysis results.</a:t>
            </a:r>
          </a:p>
          <a:p>
            <a:pPr algn="l"/>
            <a:r>
              <a:rPr lang="en-IN" b="1" i="0">
                <a:solidFill>
                  <a:srgbClr val="0D0D0D"/>
                </a:solidFill>
                <a:effectLst/>
                <a:highlight>
                  <a:srgbClr val="FFFFFF"/>
                </a:highlight>
                <a:latin typeface="Times New Roman" panose="02020603050405020304" pitchFamily="18" charset="0"/>
                <a:cs typeface="Times New Roman" panose="02020603050405020304" pitchFamily="18" charset="0"/>
              </a:rPr>
              <a:t>Data Accuracy Verification</a:t>
            </a:r>
            <a:r>
              <a:rPr lang="en-IN" b="0" i="0">
                <a:solidFill>
                  <a:srgbClr val="0D0D0D"/>
                </a:solidFill>
                <a:effectLst/>
                <a:highlight>
                  <a:srgbClr val="FFFFFF"/>
                </a:highlight>
                <a:latin typeface="Times New Roman" panose="02020603050405020304" pitchFamily="18" charset="0"/>
                <a:cs typeface="Times New Roman" panose="02020603050405020304" pitchFamily="18" charset="0"/>
              </a:rPr>
              <a:t>: Validate data accuracy and correct inaccuracies.</a:t>
            </a:r>
          </a:p>
          <a:p>
            <a:pPr algn="l"/>
            <a:r>
              <a:rPr lang="en-IN" b="1" i="0">
                <a:solidFill>
                  <a:srgbClr val="0D0D0D"/>
                </a:solidFill>
                <a:effectLst/>
                <a:highlight>
                  <a:srgbClr val="FFFFFF"/>
                </a:highlight>
                <a:latin typeface="Times New Roman" panose="02020603050405020304" pitchFamily="18" charset="0"/>
                <a:cs typeface="Times New Roman" panose="02020603050405020304" pitchFamily="18" charset="0"/>
              </a:rPr>
              <a:t>Redundancy Elimination</a:t>
            </a:r>
            <a:r>
              <a:rPr lang="en-IN" b="0" i="0">
                <a:solidFill>
                  <a:srgbClr val="0D0D0D"/>
                </a:solidFill>
                <a:effectLst/>
                <a:highlight>
                  <a:srgbClr val="FFFFFF"/>
                </a:highlight>
                <a:latin typeface="Times New Roman" panose="02020603050405020304" pitchFamily="18" charset="0"/>
                <a:cs typeface="Times New Roman" panose="02020603050405020304" pitchFamily="18" charset="0"/>
              </a:rPr>
              <a:t>: Identify and remove redundant features or observations.</a:t>
            </a:r>
          </a:p>
          <a:p>
            <a:pPr algn="l"/>
            <a:endParaRPr lang="en-IN">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IN" b="0" i="0">
                <a:solidFill>
                  <a:srgbClr val="0D0D0D"/>
                </a:solidFill>
                <a:effectLst/>
                <a:highlight>
                  <a:srgbClr val="FFFFFF"/>
                </a:highlight>
                <a:latin typeface="Times New Roman" panose="02020603050405020304" pitchFamily="18" charset="0"/>
                <a:cs typeface="Times New Roman" panose="02020603050405020304" pitchFamily="18" charset="0"/>
              </a:rPr>
              <a:t>Efficient pre-processing ensures data integrity, laying the groundwork for meaningful analysis.</a:t>
            </a:r>
          </a:p>
          <a:p>
            <a:endParaRPr lang="en-US"/>
          </a:p>
        </p:txBody>
      </p:sp>
      <p:graphicFrame>
        <p:nvGraphicFramePr>
          <p:cNvPr id="4" name="Diagram 3">
            <a:extLst>
              <a:ext uri="{FF2B5EF4-FFF2-40B4-BE49-F238E27FC236}">
                <a16:creationId xmlns:a16="http://schemas.microsoft.com/office/drawing/2014/main" id="{85807822-79C5-82C6-4EED-F93A81A6660E}"/>
              </a:ext>
            </a:extLst>
          </p:cNvPr>
          <p:cNvGraphicFramePr/>
          <p:nvPr>
            <p:extLst>
              <p:ext uri="{D42A27DB-BD31-4B8C-83A1-F6EECF244321}">
                <p14:modId xmlns:p14="http://schemas.microsoft.com/office/powerpoint/2010/main" val="2898442623"/>
              </p:ext>
            </p:extLst>
          </p:nvPr>
        </p:nvGraphicFramePr>
        <p:xfrm>
          <a:off x="1036928" y="1672251"/>
          <a:ext cx="8128000" cy="207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 name="Picture 28" descr="Cleaning Data in Python. While spreadsheet programs and text… | by  Obalanatosin | Medium">
            <a:extLst>
              <a:ext uri="{FF2B5EF4-FFF2-40B4-BE49-F238E27FC236}">
                <a16:creationId xmlns:a16="http://schemas.microsoft.com/office/drawing/2014/main" id="{164192D3-1816-3965-0AC7-760ED2C0D2FE}"/>
              </a:ext>
            </a:extLst>
          </p:cNvPr>
          <p:cNvPicPr>
            <a:picLocks noChangeAspect="1"/>
          </p:cNvPicPr>
          <p:nvPr/>
        </p:nvPicPr>
        <p:blipFill>
          <a:blip r:embed="rId8">
            <a:alphaModFix amt="10000"/>
          </a:blip>
          <a:stretch>
            <a:fillRect/>
          </a:stretch>
        </p:blipFill>
        <p:spPr>
          <a:xfrm>
            <a:off x="4550" y="320511"/>
            <a:ext cx="11875826" cy="6239725"/>
          </a:xfrm>
          <a:prstGeom prst="rect">
            <a:avLst/>
          </a:prstGeom>
        </p:spPr>
      </p:pic>
    </p:spTree>
    <p:extLst>
      <p:ext uri="{BB962C8B-B14F-4D97-AF65-F5344CB8AC3E}">
        <p14:creationId xmlns:p14="http://schemas.microsoft.com/office/powerpoint/2010/main" val="24595290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graphicEl>
                                              <a:dgm id="{96E0166D-13C9-124B-ABDF-5BFB66A345C4}"/>
                                            </p:graphicEl>
                                          </p:spTgt>
                                        </p:tgtEl>
                                        <p:attrNameLst>
                                          <p:attrName>style.visibility</p:attrName>
                                        </p:attrNameLst>
                                      </p:cBhvr>
                                      <p:to>
                                        <p:strVal val="visible"/>
                                      </p:to>
                                    </p:set>
                                    <p:animEffect transition="in" filter="blinds(horizontal)">
                                      <p:cBhvr>
                                        <p:cTn id="7" dur="500"/>
                                        <p:tgtEl>
                                          <p:spTgt spid="4">
                                            <p:graphicEl>
                                              <a:dgm id="{96E0166D-13C9-124B-ABDF-5BFB66A345C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graphicEl>
                                              <a:dgm id="{0C9B63B5-B567-C946-BEEB-47D5AF6DC6C9}"/>
                                            </p:graphicEl>
                                          </p:spTgt>
                                        </p:tgtEl>
                                        <p:attrNameLst>
                                          <p:attrName>style.visibility</p:attrName>
                                        </p:attrNameLst>
                                      </p:cBhvr>
                                      <p:to>
                                        <p:strVal val="visible"/>
                                      </p:to>
                                    </p:set>
                                    <p:animEffect transition="in" filter="blinds(horizontal)">
                                      <p:cBhvr>
                                        <p:cTn id="12" dur="500"/>
                                        <p:tgtEl>
                                          <p:spTgt spid="4">
                                            <p:graphicEl>
                                              <a:dgm id="{0C9B63B5-B567-C946-BEEB-47D5AF6DC6C9}"/>
                                            </p:graphic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graphicEl>
                                              <a:dgm id="{9CC48D3E-993C-A642-A609-749C683117DB}"/>
                                            </p:graphicEl>
                                          </p:spTgt>
                                        </p:tgtEl>
                                        <p:attrNameLst>
                                          <p:attrName>style.visibility</p:attrName>
                                        </p:attrNameLst>
                                      </p:cBhvr>
                                      <p:to>
                                        <p:strVal val="visible"/>
                                      </p:to>
                                    </p:set>
                                    <p:animEffect transition="in" filter="blinds(horizontal)">
                                      <p:cBhvr>
                                        <p:cTn id="15" dur="500"/>
                                        <p:tgtEl>
                                          <p:spTgt spid="4">
                                            <p:graphicEl>
                                              <a:dgm id="{9CC48D3E-993C-A642-A609-749C683117D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graphicEl>
                                              <a:dgm id="{9ED996A5-60C3-F548-9986-83B3CF4144B4}"/>
                                            </p:graphicEl>
                                          </p:spTgt>
                                        </p:tgtEl>
                                        <p:attrNameLst>
                                          <p:attrName>style.visibility</p:attrName>
                                        </p:attrNameLst>
                                      </p:cBhvr>
                                      <p:to>
                                        <p:strVal val="visible"/>
                                      </p:to>
                                    </p:set>
                                    <p:animEffect transition="in" filter="blinds(horizontal)">
                                      <p:cBhvr>
                                        <p:cTn id="20" dur="500"/>
                                        <p:tgtEl>
                                          <p:spTgt spid="4">
                                            <p:graphicEl>
                                              <a:dgm id="{9ED996A5-60C3-F548-9986-83B3CF4144B4}"/>
                                            </p:graphic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
                                            <p:graphicEl>
                                              <a:dgm id="{89C62294-C408-2740-8CF5-3FBF4817D6AA}"/>
                                            </p:graphicEl>
                                          </p:spTgt>
                                        </p:tgtEl>
                                        <p:attrNameLst>
                                          <p:attrName>style.visibility</p:attrName>
                                        </p:attrNameLst>
                                      </p:cBhvr>
                                      <p:to>
                                        <p:strVal val="visible"/>
                                      </p:to>
                                    </p:set>
                                    <p:animEffect transition="in" filter="blinds(horizontal)">
                                      <p:cBhvr>
                                        <p:cTn id="23" dur="500"/>
                                        <p:tgtEl>
                                          <p:spTgt spid="4">
                                            <p:graphicEl>
                                              <a:dgm id="{89C62294-C408-2740-8CF5-3FBF4817D6AA}"/>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graphicEl>
                                              <a:dgm id="{46A8270F-601D-C243-9464-BB858C245490}"/>
                                            </p:graphicEl>
                                          </p:spTgt>
                                        </p:tgtEl>
                                        <p:attrNameLst>
                                          <p:attrName>style.visibility</p:attrName>
                                        </p:attrNameLst>
                                      </p:cBhvr>
                                      <p:to>
                                        <p:strVal val="visible"/>
                                      </p:to>
                                    </p:set>
                                    <p:animEffect transition="in" filter="blinds(horizontal)">
                                      <p:cBhvr>
                                        <p:cTn id="28" dur="500"/>
                                        <p:tgtEl>
                                          <p:spTgt spid="4">
                                            <p:graphicEl>
                                              <a:dgm id="{46A8270F-601D-C243-9464-BB858C245490}"/>
                                            </p:graphic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graphicEl>
                                              <a:dgm id="{B922D3EE-F972-9F48-97FD-51E7FECE5F81}"/>
                                            </p:graphicEl>
                                          </p:spTgt>
                                        </p:tgtEl>
                                        <p:attrNameLst>
                                          <p:attrName>style.visibility</p:attrName>
                                        </p:attrNameLst>
                                      </p:cBhvr>
                                      <p:to>
                                        <p:strVal val="visible"/>
                                      </p:to>
                                    </p:set>
                                    <p:animEffect transition="in" filter="blinds(horizontal)">
                                      <p:cBhvr>
                                        <p:cTn id="31" dur="500"/>
                                        <p:tgtEl>
                                          <p:spTgt spid="4">
                                            <p:graphicEl>
                                              <a:dgm id="{B922D3EE-F972-9F48-97FD-51E7FECE5F8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blinds(horizontal)">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blinds(horizontal)">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blinds(horizontal)">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blinds(horizontal)">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blinds(horizontal)">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table&#10;&#10;Description automatically generated">
            <a:extLst>
              <a:ext uri="{FF2B5EF4-FFF2-40B4-BE49-F238E27FC236}">
                <a16:creationId xmlns:a16="http://schemas.microsoft.com/office/drawing/2014/main" id="{E9949FA5-22F1-0C67-75E2-CCE1561B7BD4}"/>
              </a:ext>
            </a:extLst>
          </p:cNvPr>
          <p:cNvPicPr>
            <a:picLocks noChangeAspect="1"/>
          </p:cNvPicPr>
          <p:nvPr/>
        </p:nvPicPr>
        <p:blipFill>
          <a:blip r:embed="rId4"/>
          <a:stretch>
            <a:fillRect/>
          </a:stretch>
        </p:blipFill>
        <p:spPr>
          <a:xfrm>
            <a:off x="496680" y="475827"/>
            <a:ext cx="11221684" cy="5828635"/>
          </a:xfrm>
          <a:prstGeom prst="rect">
            <a:avLst/>
          </a:prstGeom>
          <a:solidFill>
            <a:srgbClr val="FFFFFF">
              <a:shade val="85000"/>
            </a:srgbClr>
          </a:solidFill>
        </p:spPr>
      </p:pic>
    </p:spTree>
    <p:extLst>
      <p:ext uri="{BB962C8B-B14F-4D97-AF65-F5344CB8AC3E}">
        <p14:creationId xmlns:p14="http://schemas.microsoft.com/office/powerpoint/2010/main" val="2868031733"/>
      </p:ext>
    </p:extLst>
  </p:cSld>
  <p:clrMapOvr>
    <a:masterClrMapping/>
  </p:clrMapOvr>
  <p:transition spd="slow">
    <p:wipe/>
  </p:transition>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C2A4C137-6B95-D346-627B-B5D342B2F39A}"/>
              </a:ext>
            </a:extLst>
          </p:cNvPr>
          <p:cNvPicPr>
            <a:picLocks noChangeAspect="1"/>
          </p:cNvPicPr>
          <p:nvPr/>
        </p:nvPicPr>
        <p:blipFill rotWithShape="1">
          <a:blip r:embed="rId4"/>
          <a:srcRect r="59885"/>
          <a:stretch/>
        </p:blipFill>
        <p:spPr>
          <a:xfrm>
            <a:off x="105305" y="190500"/>
            <a:ext cx="2938350" cy="6477000"/>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D72EAF9-1922-754F-903B-3CDF3201BA68}"/>
              </a:ext>
            </a:extLst>
          </p:cNvPr>
          <p:cNvPicPr>
            <a:picLocks noChangeAspect="1"/>
          </p:cNvPicPr>
          <p:nvPr/>
        </p:nvPicPr>
        <p:blipFill>
          <a:blip r:embed="rId5"/>
          <a:stretch>
            <a:fillRect/>
          </a:stretch>
        </p:blipFill>
        <p:spPr>
          <a:xfrm>
            <a:off x="4524904" y="465667"/>
            <a:ext cx="6634691" cy="5926667"/>
          </a:xfrm>
          <a:prstGeom prst="rect">
            <a:avLst/>
          </a:prstGeom>
        </p:spPr>
      </p:pic>
    </p:spTree>
    <p:extLst>
      <p:ext uri="{BB962C8B-B14F-4D97-AF65-F5344CB8AC3E}">
        <p14:creationId xmlns:p14="http://schemas.microsoft.com/office/powerpoint/2010/main" val="23148198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908B-7321-724E-D0B1-3BBD11B6C4A5}"/>
              </a:ext>
            </a:extLst>
          </p:cNvPr>
          <p:cNvSpPr>
            <a:spLocks noGrp="1"/>
          </p:cNvSpPr>
          <p:nvPr>
            <p:ph type="title"/>
          </p:nvPr>
        </p:nvSpPr>
        <p:spPr/>
        <p:txBody>
          <a:bodyPr anchor="ctr"/>
          <a:lstStyle/>
          <a:p>
            <a:pPr algn="ctr"/>
            <a:r>
              <a:rPr lang="en-US" b="1" dirty="0"/>
              <a:t>EXPLORATORY DATA ANALYSIS</a:t>
            </a:r>
          </a:p>
        </p:txBody>
      </p:sp>
      <p:sp>
        <p:nvSpPr>
          <p:cNvPr id="4" name="TextBox 3">
            <a:extLst>
              <a:ext uri="{FF2B5EF4-FFF2-40B4-BE49-F238E27FC236}">
                <a16:creationId xmlns:a16="http://schemas.microsoft.com/office/drawing/2014/main" id="{BB18804F-6848-ABD3-9967-6F1A194C0021}"/>
              </a:ext>
            </a:extLst>
          </p:cNvPr>
          <p:cNvSpPr txBox="1"/>
          <p:nvPr/>
        </p:nvSpPr>
        <p:spPr>
          <a:xfrm>
            <a:off x="538619" y="2123812"/>
            <a:ext cx="9111164" cy="378565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Conduct exploratory analysis to uncover trends, correlations, and outliers within the dataset.</a:t>
            </a:r>
          </a:p>
          <a:p>
            <a:r>
              <a:rPr lang="en-US" sz="2400">
                <a:latin typeface="Times New Roman" panose="02020603050405020304" pitchFamily="18" charset="0"/>
                <a:cs typeface="Times New Roman" panose="02020603050405020304" pitchFamily="18" charset="0"/>
              </a:rPr>
              <a:t>Utilize descriptive statistics, data visualization techniques, and advanced analyses to reveal insights.</a:t>
            </a:r>
          </a:p>
          <a:p>
            <a:endParaRPr lang="en-US" sz="2400" b="1">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Importance:</a:t>
            </a:r>
          </a:p>
          <a:p>
            <a:r>
              <a:rPr lang="en-US" sz="2400">
                <a:latin typeface="Times New Roman" panose="02020603050405020304" pitchFamily="18" charset="0"/>
                <a:cs typeface="Times New Roman" panose="02020603050405020304" pitchFamily="18" charset="0"/>
              </a:rPr>
              <a:t>EDA provides crucial insights into the dataset's structure, relationships, and patterns.</a:t>
            </a:r>
          </a:p>
          <a:p>
            <a:r>
              <a:rPr lang="en-US" sz="2400">
                <a:latin typeface="Times New Roman" panose="02020603050405020304" pitchFamily="18" charset="0"/>
                <a:cs typeface="Times New Roman" panose="02020603050405020304" pitchFamily="18" charset="0"/>
              </a:rPr>
              <a:t>Uncovering hidden trends and outliers facilitates informed decision-making and strategy formulation.</a:t>
            </a:r>
          </a:p>
        </p:txBody>
      </p:sp>
    </p:spTree>
    <p:extLst>
      <p:ext uri="{BB962C8B-B14F-4D97-AF65-F5344CB8AC3E}">
        <p14:creationId xmlns:p14="http://schemas.microsoft.com/office/powerpoint/2010/main" val="13410091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TotalTime>
  <Words>1726</Words>
  <Application>Microsoft Macintosh PowerPoint</Application>
  <PresentationFormat>Widescreen</PresentationFormat>
  <Paragraphs>141</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Söhne</vt:lpstr>
      <vt:lpstr>Times New Roman</vt:lpstr>
      <vt:lpstr>Trebuchet MS</vt:lpstr>
      <vt:lpstr>Wingdings 3</vt:lpstr>
      <vt:lpstr>Facet</vt:lpstr>
      <vt:lpstr>Real Estate Market Trend Exploration-using Predictive Models   </vt:lpstr>
      <vt:lpstr>OBJECTIVE</vt:lpstr>
      <vt:lpstr>METHODOLOGY</vt:lpstr>
      <vt:lpstr>DATA COLLECTION THROUGH WEB SCRAPPING</vt:lpstr>
      <vt:lpstr>DATA COLLECTION THROUGH WEB SCRAPPING</vt:lpstr>
      <vt:lpstr>DATA PREPROCESSING</vt:lpstr>
      <vt:lpstr>PowerPoint Presentation</vt:lpstr>
      <vt:lpstr>PowerPoint Presentation</vt:lpstr>
      <vt:lpstr>EXPLORATORY DATA ANALYSIS</vt:lpstr>
      <vt:lpstr>EXPLORATORY DATA ANALYSIS</vt:lpstr>
      <vt:lpstr>EXPLORATORY DATA ANALYSIS​</vt:lpstr>
      <vt:lpstr>EXPLORATORY DATA ANALYSIS  </vt:lpstr>
      <vt:lpstr>PowerPoint Presentation</vt:lpstr>
      <vt:lpstr>PREDICTIVE MODELLING  (K-Means)</vt:lpstr>
      <vt:lpstr>PowerPoint Presentation</vt:lpstr>
      <vt:lpstr>PREDICTIVE MODELLING  (Random Forest)</vt:lpstr>
      <vt:lpstr>PREDICTIVE MODELLING  (Random Forest)</vt:lpstr>
      <vt:lpstr>DATA VISUALIZATION</vt:lpstr>
      <vt:lpstr>PowerPoint Presentation</vt:lpstr>
      <vt:lpstr>PowerPoint Presentation</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market trends and dynamics using predictive models for Real Estate Market in San Francisco Bay Area </dc:title>
  <dc:creator>Pallapothu, Meena Divya Sree</dc:creator>
  <cp:lastModifiedBy>Ranjabati Chowdhury</cp:lastModifiedBy>
  <cp:revision>241</cp:revision>
  <dcterms:created xsi:type="dcterms:W3CDTF">2024-05-06T18:29:45Z</dcterms:created>
  <dcterms:modified xsi:type="dcterms:W3CDTF">2024-05-29T01:06:15Z</dcterms:modified>
</cp:coreProperties>
</file>