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98" r:id="rId5"/>
    <p:sldId id="301" r:id="rId6"/>
    <p:sldId id="300" r:id="rId7"/>
    <p:sldId id="302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20.10.2024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20.10.2024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20.10.2024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Wirtschaft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KII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Arbeitsmarktvergleich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E7C8-F05E-DB5B-746B-9C24AB7D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Arbeitslosigkeit</a:t>
            </a:r>
          </a:p>
        </p:txBody>
      </p:sp>
      <p:pic>
        <p:nvPicPr>
          <p:cNvPr id="7" name="Content Placeholder 6" descr="A graph with colorful lines&#10;&#10;Description automatically generated">
            <a:extLst>
              <a:ext uri="{FF2B5EF4-FFF2-40B4-BE49-F238E27FC236}">
                <a16:creationId xmlns:a16="http://schemas.microsoft.com/office/drawing/2014/main" id="{7BE13D48-57BF-5E9E-1359-8FC33FCF9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0" r="4843"/>
          <a:stretch/>
        </p:blipFill>
        <p:spPr>
          <a:xfrm>
            <a:off x="177800" y="2961263"/>
            <a:ext cx="11903075" cy="2357045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2D741CC-8640-66DD-8BD1-65DAA2CE2B6D}"/>
              </a:ext>
            </a:extLst>
          </p:cNvPr>
          <p:cNvGrpSpPr/>
          <p:nvPr/>
        </p:nvGrpSpPr>
        <p:grpSpPr>
          <a:xfrm>
            <a:off x="177800" y="1943335"/>
            <a:ext cx="7548733" cy="4145115"/>
            <a:chOff x="177800" y="1943335"/>
            <a:chExt cx="7548733" cy="41451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4B834-4A8C-7329-DC1A-2F536FEBC1AA}"/>
                </a:ext>
              </a:extLst>
            </p:cNvPr>
            <p:cNvSpPr txBox="1"/>
            <p:nvPr/>
          </p:nvSpPr>
          <p:spPr>
            <a:xfrm>
              <a:off x="177800" y="5626785"/>
              <a:ext cx="64373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Source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of</a:t>
              </a:r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: Eurostat (online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 code: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une_rt_m</a:t>
              </a:r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Last update:18/10/2024 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4BA24-9909-28E8-DD65-DF0CC6A1E1DC}"/>
                </a:ext>
              </a:extLst>
            </p:cNvPr>
            <p:cNvSpPr txBox="1"/>
            <p:nvPr/>
          </p:nvSpPr>
          <p:spPr>
            <a:xfrm>
              <a:off x="177800" y="1943335"/>
              <a:ext cx="75487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Unemployment</a:t>
              </a:r>
              <a:r>
                <a:rPr lang="de-DE" dirty="0"/>
                <a:t> – </a:t>
              </a:r>
              <a:r>
                <a:rPr lang="de-DE" dirty="0" err="1"/>
                <a:t>monthly</a:t>
              </a:r>
              <a:r>
                <a:rPr lang="de-DE" dirty="0"/>
                <a:t> </a:t>
              </a:r>
              <a:r>
                <a:rPr lang="de-DE" dirty="0" err="1"/>
                <a:t>data</a:t>
              </a:r>
              <a:endParaRPr lang="de-DE" dirty="0"/>
            </a:p>
            <a:p>
              <a:r>
                <a:rPr lang="de-DE" dirty="0" err="1"/>
                <a:t>Seasonal</a:t>
              </a:r>
              <a:r>
                <a:rPr lang="de-DE" dirty="0"/>
                <a:t> </a:t>
              </a:r>
              <a:r>
                <a:rPr lang="de-DE" dirty="0" err="1"/>
                <a:t>adjustment</a:t>
              </a:r>
              <a:r>
                <a:rPr lang="de-DE" dirty="0"/>
                <a:t>: </a:t>
              </a:r>
              <a:r>
                <a:rPr lang="de-DE" dirty="0" err="1"/>
                <a:t>Seasonally</a:t>
              </a:r>
              <a:r>
                <a:rPr lang="de-DE" dirty="0"/>
                <a:t> </a:t>
              </a:r>
              <a:r>
                <a:rPr lang="de-DE" dirty="0" err="1"/>
                <a:t>adjusted</a:t>
              </a:r>
              <a:r>
                <a:rPr lang="de-DE" dirty="0"/>
                <a:t> </a:t>
              </a:r>
              <a:r>
                <a:rPr lang="de-DE" dirty="0" err="1"/>
                <a:t>data</a:t>
              </a:r>
              <a:r>
                <a:rPr lang="de-DE" dirty="0"/>
                <a:t>, not </a:t>
              </a:r>
              <a:r>
                <a:rPr lang="de-DE" dirty="0" err="1"/>
                <a:t>calendar</a:t>
              </a:r>
              <a:r>
                <a:rPr lang="de-DE" dirty="0"/>
                <a:t> </a:t>
              </a:r>
              <a:r>
                <a:rPr lang="de-DE" dirty="0" err="1"/>
                <a:t>adjusted</a:t>
              </a:r>
              <a:r>
                <a:rPr lang="de-DE" dirty="0"/>
                <a:t> </a:t>
              </a:r>
              <a:r>
                <a:rPr lang="de-DE" dirty="0" err="1"/>
                <a:t>data</a:t>
              </a:r>
              <a:endParaRPr lang="de-DE" dirty="0"/>
            </a:p>
            <a:p>
              <a:r>
                <a:rPr lang="de-DE" dirty="0"/>
                <a:t>Unit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measure</a:t>
              </a:r>
              <a:r>
                <a:rPr lang="de-DE" dirty="0"/>
                <a:t>: </a:t>
              </a:r>
              <a:r>
                <a:rPr lang="de-DE" dirty="0" err="1"/>
                <a:t>Percentage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population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labour</a:t>
              </a:r>
              <a:r>
                <a:rPr lang="de-DE" dirty="0"/>
                <a:t> </a:t>
              </a:r>
              <a:r>
                <a:rPr lang="de-DE" dirty="0" err="1"/>
                <a:t>force</a:t>
              </a:r>
              <a:endParaRPr lang="de-DE" dirty="0"/>
            </a:p>
            <a:p>
              <a:endParaRPr lang="de-DE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116077-3BC5-5941-66D3-BFE4A71DD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00" y="5318308"/>
              <a:ext cx="2013925" cy="240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02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Aufgabe 1: Expertengruppen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9002"/>
              </p:ext>
            </p:extLst>
          </p:nvPr>
        </p:nvGraphicFramePr>
        <p:xfrm>
          <a:off x="1096962" y="2743929"/>
          <a:ext cx="10058400" cy="339385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5684925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</a:tblGrid>
              <a:tr h="974389"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bg1"/>
                          </a:solidFill>
                        </a:rPr>
                        <a:t>Kategorien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bg1"/>
                          </a:solidFill>
                        </a:rPr>
                        <a:t>Frankreich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USA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Deutschland</a:t>
                      </a: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563540">
                <a:tc>
                  <a:txBody>
                    <a:bodyPr/>
                    <a:lstStyle/>
                    <a:p>
                      <a:pPr algn="l"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Arbeitsmarktdaten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687062">
                <a:tc>
                  <a:txBody>
                    <a:bodyPr/>
                    <a:lstStyle/>
                    <a:p>
                      <a:pPr algn="l"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Löhne und Einkommensverteilung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63540">
                <a:tc>
                  <a:txBody>
                    <a:bodyPr/>
                    <a:lstStyle/>
                    <a:p>
                      <a:pPr algn="l"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Arbeitsrecht und Sozialschutz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3398800885"/>
                  </a:ext>
                </a:extLst>
              </a:tr>
              <a:tr h="563540">
                <a:tc>
                  <a:txBody>
                    <a:bodyPr/>
                    <a:lstStyle/>
                    <a:p>
                      <a:pPr algn="l"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9E660D-7B00-5D09-F814-7E099BAF3451}"/>
              </a:ext>
            </a:extLst>
          </p:cNvPr>
          <p:cNvSpPr txBox="1"/>
          <p:nvPr/>
        </p:nvSpPr>
        <p:spPr>
          <a:xfrm>
            <a:off x="1096962" y="2241550"/>
            <a:ext cx="780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Stelle die Situation des deutschen Arbeitsmarktes dar, nutze dafür Kategorien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697-CDF6-1E48-1CF5-89117AB7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2: Trefft euch in Gruppen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D3CD-55DC-A24E-00BB-4B93B874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e-DE" dirty="0"/>
              <a:t>Vergleicht eure Länder in Gruppen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e-DE" dirty="0"/>
              <a:t>Bewerte die unterschiedlichen Maßnahmen, die die verschiedenen Länder arbeitsmarktpolitisch ergreifen</a:t>
            </a:r>
          </a:p>
        </p:txBody>
      </p:sp>
    </p:spTree>
    <p:extLst>
      <p:ext uri="{BB962C8B-B14F-4D97-AF65-F5344CB8AC3E}">
        <p14:creationId xmlns:p14="http://schemas.microsoft.com/office/powerpoint/2010/main" val="54837223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{C4E94A26-85A3-41C4-8BCC-FD7A1DC0685B}tf22712842_win32</Template>
  <TotalTime>0</TotalTime>
  <Words>104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Benutzerdefiniert</vt:lpstr>
      <vt:lpstr>Wirtschaft KII</vt:lpstr>
      <vt:lpstr>Arbeitslosigkeit</vt:lpstr>
      <vt:lpstr>Aufgabe 1: Expertengruppen</vt:lpstr>
      <vt:lpstr>Aufgabe 2: Trefft euch in Gruppen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7</cp:revision>
  <dcterms:created xsi:type="dcterms:W3CDTF">2024-10-20T14:39:39Z</dcterms:created>
  <dcterms:modified xsi:type="dcterms:W3CDTF">2024-10-20T16:16:18Z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