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ACFC-8E98-4B97-8945-CA32EB29ECC5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80266-3804-40E7-A185-F3EA9BD48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5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e3a6309cc6_3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e3a6309cc6_3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3CD2-953E-4708-B1BB-996A569F6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FC28-DF49-4E3D-9E86-7419FB4BD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1C909-466C-4A88-BDEE-0687B8EC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6D-4D7E-409E-8206-CC68D02451A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83548-264F-4106-959D-A1ABA7A8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6039B-F965-4AE4-833A-1E11C64F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197-2E7F-43D7-8DD0-9A12B64D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55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26C0-7C23-45B6-8244-8E4A6B25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E61EB-4EBB-483B-85E8-F81DED92D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0FCB-B9CA-472B-B1F7-6D534B4A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6D-4D7E-409E-8206-CC68D02451A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36B1C-6B8A-4BFF-BC52-FD96F53A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C7C55-55B2-45FF-89B9-FA018715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197-2E7F-43D7-8DD0-9A12B64D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9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4F108-31C6-4883-8474-CB335C956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B4D12-9D17-4297-82EB-7912C205E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9CD2-3A36-42FC-8EBE-EF0DF29A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6D-4D7E-409E-8206-CC68D02451A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5B7F3-DECC-445B-9D4C-8EDEEBE2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113B-744E-401A-974C-7634EF3C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197-2E7F-43D7-8DD0-9A12B64D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88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Layout 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9"/>
          <p:cNvGrpSpPr/>
          <p:nvPr/>
        </p:nvGrpSpPr>
        <p:grpSpPr>
          <a:xfrm>
            <a:off x="269891" y="1001516"/>
            <a:ext cx="11662028" cy="42942"/>
            <a:chOff x="1890075" y="5241175"/>
            <a:chExt cx="4240556" cy="257700"/>
          </a:xfrm>
        </p:grpSpPr>
        <p:sp>
          <p:nvSpPr>
            <p:cNvPr id="198" name="Google Shape;198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chemeClr val="dk2"/>
                </a:solidFill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chemeClr val="dk2"/>
                </a:solidFill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chemeClr val="dk2"/>
                </a:solidFill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chemeClr val="dk2"/>
                </a:solidFill>
              </a:endParaRPr>
            </a:p>
          </p:txBody>
        </p:sp>
      </p:grpSp>
      <p:sp>
        <p:nvSpPr>
          <p:cNvPr id="202" name="Google Shape;202;p9"/>
          <p:cNvSpPr/>
          <p:nvPr/>
        </p:nvSpPr>
        <p:spPr>
          <a:xfrm>
            <a:off x="269882" y="1885636"/>
            <a:ext cx="4826353" cy="49725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62335" tIns="62335" rIns="62335" bIns="6233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27">
              <a:solidFill>
                <a:schemeClr val="dk2"/>
              </a:solidFill>
            </a:endParaRPr>
          </a:p>
        </p:txBody>
      </p:sp>
      <p:grpSp>
        <p:nvGrpSpPr>
          <p:cNvPr id="203" name="Google Shape;203;p9"/>
          <p:cNvGrpSpPr/>
          <p:nvPr/>
        </p:nvGrpSpPr>
        <p:grpSpPr>
          <a:xfrm>
            <a:off x="264989" y="1842692"/>
            <a:ext cx="11662028" cy="42942"/>
            <a:chOff x="1890075" y="5241175"/>
            <a:chExt cx="4240556" cy="257700"/>
          </a:xfrm>
        </p:grpSpPr>
        <p:sp>
          <p:nvSpPr>
            <p:cNvPr id="204" name="Google Shape;204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chemeClr val="dk2"/>
                </a:solidFill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chemeClr val="dk2"/>
                </a:solidFill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chemeClr val="dk2"/>
                </a:solidFill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chemeClr val="dk2"/>
                </a:solidFill>
              </a:endParaRPr>
            </a:p>
          </p:txBody>
        </p:sp>
      </p:grpSp>
      <p:cxnSp>
        <p:nvCxnSpPr>
          <p:cNvPr id="208" name="Google Shape;208;p9"/>
          <p:cNvCxnSpPr>
            <a:stCxn id="198" idx="0"/>
          </p:cNvCxnSpPr>
          <p:nvPr/>
        </p:nvCxnSpPr>
        <p:spPr>
          <a:xfrm>
            <a:off x="269890" y="1022987"/>
            <a:ext cx="0" cy="585715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9"/>
          <p:cNvCxnSpPr/>
          <p:nvPr/>
        </p:nvCxnSpPr>
        <p:spPr>
          <a:xfrm>
            <a:off x="11927027" y="1022987"/>
            <a:ext cx="0" cy="585715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0" name="Google Shape;210;p9"/>
          <p:cNvGrpSpPr/>
          <p:nvPr/>
        </p:nvGrpSpPr>
        <p:grpSpPr>
          <a:xfrm>
            <a:off x="1" y="2327574"/>
            <a:ext cx="5537294" cy="508875"/>
            <a:chOff x="0" y="3156075"/>
            <a:chExt cx="3530025" cy="746350"/>
          </a:xfrm>
        </p:grpSpPr>
        <p:sp>
          <p:nvSpPr>
            <p:cNvPr id="211" name="Google Shape;211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chemeClr val="dk2"/>
                </a:solidFill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chemeClr val="dk2"/>
                </a:solidFill>
              </a:endParaRPr>
            </a:p>
          </p:txBody>
        </p:sp>
      </p:grpSp>
      <p:grpSp>
        <p:nvGrpSpPr>
          <p:cNvPr id="213" name="Google Shape;213;p9"/>
          <p:cNvGrpSpPr/>
          <p:nvPr/>
        </p:nvGrpSpPr>
        <p:grpSpPr>
          <a:xfrm>
            <a:off x="5096236" y="1954841"/>
            <a:ext cx="7742798" cy="508875"/>
            <a:chOff x="0" y="3156075"/>
            <a:chExt cx="3530025" cy="746350"/>
          </a:xfrm>
        </p:grpSpPr>
        <p:sp>
          <p:nvSpPr>
            <p:cNvPr id="214" name="Google Shape;214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chemeClr val="dk2"/>
                </a:solidFill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chemeClr val="dk2"/>
                </a:solidFill>
              </a:endParaRPr>
            </a:p>
          </p:txBody>
        </p:sp>
      </p:grpSp>
      <p:grpSp>
        <p:nvGrpSpPr>
          <p:cNvPr id="216" name="Google Shape;216;p9"/>
          <p:cNvGrpSpPr/>
          <p:nvPr/>
        </p:nvGrpSpPr>
        <p:grpSpPr>
          <a:xfrm>
            <a:off x="5096236" y="4886097"/>
            <a:ext cx="7742798" cy="508875"/>
            <a:chOff x="0" y="3156075"/>
            <a:chExt cx="3530025" cy="746350"/>
          </a:xfrm>
        </p:grpSpPr>
        <p:sp>
          <p:nvSpPr>
            <p:cNvPr id="217" name="Google Shape;217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chemeClr val="dk2"/>
                </a:solidFill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chemeClr val="dk2"/>
                </a:solidFill>
              </a:endParaRPr>
            </a:p>
          </p:txBody>
        </p:sp>
      </p:grpSp>
      <p:sp>
        <p:nvSpPr>
          <p:cNvPr id="219" name="Google Shape;219;p9"/>
          <p:cNvSpPr txBox="1"/>
          <p:nvPr/>
        </p:nvSpPr>
        <p:spPr>
          <a:xfrm>
            <a:off x="296000" y="2325511"/>
            <a:ext cx="4822588" cy="31581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2335" tIns="62335" rIns="62335" bIns="6233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5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295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5118588" y="1944886"/>
            <a:ext cx="6798588" cy="30681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2335" tIns="62335" rIns="62335" bIns="6233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5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295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5118588" y="4884597"/>
            <a:ext cx="6798588" cy="30681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2335" tIns="62335" rIns="62335" bIns="6233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5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295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222" name="Google Shape;222;p9"/>
          <p:cNvGrpSpPr/>
          <p:nvPr/>
        </p:nvGrpSpPr>
        <p:grpSpPr>
          <a:xfrm>
            <a:off x="269891" y="1001516"/>
            <a:ext cx="11662028" cy="42942"/>
            <a:chOff x="1890075" y="5241175"/>
            <a:chExt cx="4240556" cy="257700"/>
          </a:xfrm>
        </p:grpSpPr>
        <p:sp>
          <p:nvSpPr>
            <p:cNvPr id="223" name="Google Shape;223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rgbClr val="595959"/>
                </a:solidFill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rgbClr val="595959"/>
                </a:solidFill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rgbClr val="595959"/>
                </a:solidFill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rgbClr val="595959"/>
                </a:solidFill>
              </a:endParaRPr>
            </a:p>
          </p:txBody>
        </p:sp>
      </p:grpSp>
      <p:sp>
        <p:nvSpPr>
          <p:cNvPr id="227" name="Google Shape;227;p9"/>
          <p:cNvSpPr/>
          <p:nvPr/>
        </p:nvSpPr>
        <p:spPr>
          <a:xfrm>
            <a:off x="269882" y="1885636"/>
            <a:ext cx="4826353" cy="49725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62335" tIns="62335" rIns="62335" bIns="6233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27">
              <a:solidFill>
                <a:srgbClr val="595959"/>
              </a:solidFill>
            </a:endParaRPr>
          </a:p>
        </p:txBody>
      </p:sp>
      <p:grpSp>
        <p:nvGrpSpPr>
          <p:cNvPr id="228" name="Google Shape;228;p9"/>
          <p:cNvGrpSpPr/>
          <p:nvPr/>
        </p:nvGrpSpPr>
        <p:grpSpPr>
          <a:xfrm>
            <a:off x="264989" y="1842692"/>
            <a:ext cx="11662028" cy="42942"/>
            <a:chOff x="1890075" y="5241175"/>
            <a:chExt cx="4240556" cy="257700"/>
          </a:xfrm>
        </p:grpSpPr>
        <p:sp>
          <p:nvSpPr>
            <p:cNvPr id="229" name="Google Shape;229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rgbClr val="595959"/>
                </a:solidFill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rgbClr val="595959"/>
                </a:solidFill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rgbClr val="595959"/>
                </a:solidFill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rgbClr val="595959"/>
                </a:solidFill>
              </a:endParaRPr>
            </a:p>
          </p:txBody>
        </p:sp>
      </p:grpSp>
      <p:cxnSp>
        <p:nvCxnSpPr>
          <p:cNvPr id="233" name="Google Shape;233;p9"/>
          <p:cNvCxnSpPr>
            <a:stCxn id="223" idx="0"/>
          </p:cNvCxnSpPr>
          <p:nvPr/>
        </p:nvCxnSpPr>
        <p:spPr>
          <a:xfrm>
            <a:off x="269890" y="1022987"/>
            <a:ext cx="0" cy="585715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9"/>
          <p:cNvCxnSpPr/>
          <p:nvPr/>
        </p:nvCxnSpPr>
        <p:spPr>
          <a:xfrm>
            <a:off x="11927027" y="1022987"/>
            <a:ext cx="0" cy="585715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5" name="Google Shape;235;p9"/>
          <p:cNvGrpSpPr/>
          <p:nvPr/>
        </p:nvGrpSpPr>
        <p:grpSpPr>
          <a:xfrm>
            <a:off x="1" y="2327574"/>
            <a:ext cx="5537294" cy="508875"/>
            <a:chOff x="0" y="3156075"/>
            <a:chExt cx="3530025" cy="746350"/>
          </a:xfrm>
        </p:grpSpPr>
        <p:sp>
          <p:nvSpPr>
            <p:cNvPr id="236" name="Google Shape;236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rgbClr val="595959"/>
                </a:solidFill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rgbClr val="595959"/>
                </a:solidFill>
              </a:endParaRPr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5096236" y="1954841"/>
            <a:ext cx="7742798" cy="508875"/>
            <a:chOff x="0" y="3156075"/>
            <a:chExt cx="3530025" cy="746350"/>
          </a:xfrm>
        </p:grpSpPr>
        <p:sp>
          <p:nvSpPr>
            <p:cNvPr id="239" name="Google Shape;239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rgbClr val="595959"/>
                </a:solidFill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rgbClr val="595959"/>
                </a:solidFill>
              </a:endParaRPr>
            </a:p>
          </p:txBody>
        </p:sp>
      </p:grpSp>
      <p:grpSp>
        <p:nvGrpSpPr>
          <p:cNvPr id="241" name="Google Shape;241;p9"/>
          <p:cNvGrpSpPr/>
          <p:nvPr/>
        </p:nvGrpSpPr>
        <p:grpSpPr>
          <a:xfrm>
            <a:off x="5096236" y="4886097"/>
            <a:ext cx="7742798" cy="508875"/>
            <a:chOff x="0" y="3156075"/>
            <a:chExt cx="3530025" cy="746350"/>
          </a:xfrm>
        </p:grpSpPr>
        <p:sp>
          <p:nvSpPr>
            <p:cNvPr id="242" name="Google Shape;242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rgbClr val="595959"/>
                </a:solidFill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27">
                <a:solidFill>
                  <a:srgbClr val="595959"/>
                </a:solidFill>
              </a:endParaRPr>
            </a:p>
          </p:txBody>
        </p:sp>
      </p:grpSp>
      <p:sp>
        <p:nvSpPr>
          <p:cNvPr id="244" name="Google Shape;244;p9"/>
          <p:cNvSpPr txBox="1"/>
          <p:nvPr/>
        </p:nvSpPr>
        <p:spPr>
          <a:xfrm>
            <a:off x="296000" y="2325511"/>
            <a:ext cx="4822588" cy="31581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2335" tIns="62335" rIns="62335" bIns="6233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5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295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45" name="Google Shape;245;p9"/>
          <p:cNvSpPr txBox="1"/>
          <p:nvPr/>
        </p:nvSpPr>
        <p:spPr>
          <a:xfrm>
            <a:off x="5118588" y="1944886"/>
            <a:ext cx="6798588" cy="30681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2335" tIns="62335" rIns="62335" bIns="6233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5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295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5118588" y="4884597"/>
            <a:ext cx="6798588" cy="30681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2335" tIns="62335" rIns="62335" bIns="6233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5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295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47" name="Google Shape;247;p9"/>
          <p:cNvSpPr>
            <a:spLocks noGrp="1"/>
          </p:cNvSpPr>
          <p:nvPr>
            <p:ph type="pic" idx="2"/>
          </p:nvPr>
        </p:nvSpPr>
        <p:spPr>
          <a:xfrm>
            <a:off x="7189608" y="2310954"/>
            <a:ext cx="4761412" cy="1701614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450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1C27-2890-4B6D-8388-EC1BDA7B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796BF-9AEE-4C74-A994-D3D5028F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9CE35-4517-4A7F-B13F-3A6D57A4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6D-4D7E-409E-8206-CC68D02451A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0DA47-E9A4-46C8-B4A6-B69029B3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33BD7-C2D9-499F-AE66-2F259DBE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197-2E7F-43D7-8DD0-9A12B64D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5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0F48-01F1-40A6-A975-739B9A28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694EA-5DA6-4B3B-90B5-12340FD7B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9704-65B4-4294-8CCE-2D774212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6D-4D7E-409E-8206-CC68D02451A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97176-FD11-404C-80F3-E7BA3806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7A66C-C7BC-409E-AB79-B24D3684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197-2E7F-43D7-8DD0-9A12B64D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10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47C9-81C0-46FF-95FB-7FCBDF2D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4D498-9860-4896-8842-162B9E049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C526-9A78-48D7-9BE3-E84958F5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42708-BD3A-4D6C-8382-31B998B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6D-4D7E-409E-8206-CC68D02451A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F8397-9058-498B-943B-8AEE8F2E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E3AA9-5871-4ADA-962C-F0AA727F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197-2E7F-43D7-8DD0-9A12B64D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54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5E17-7A0A-489E-BF8F-2FA57C55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D95C7-E8C2-47AD-9C85-D97360EB0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9047C-81B9-483E-A76C-33258F637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2BA83-7225-4177-A2D5-98502FDB0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B2F56-583B-4E7B-BB05-CC81B64CF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447E0-0825-482C-B396-BA5C416B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6D-4D7E-409E-8206-CC68D02451A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D197E-1DED-4781-8596-1881522F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84AAB-6520-40C3-B04A-82925BAD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197-2E7F-43D7-8DD0-9A12B64D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30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AE38-B4D5-42BB-9FE9-BA236CB4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23A51-B2E8-453E-B759-562357DF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6D-4D7E-409E-8206-CC68D02451A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86475-30F9-447F-A0A1-FA74544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5934E-2DF1-4973-9CDC-0781CF39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197-2E7F-43D7-8DD0-9A12B64D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84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B6C15-E167-436F-88BE-8276E8EB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6D-4D7E-409E-8206-CC68D02451A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89E84-4069-40C3-8787-66EA4A6B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F510C-7043-43E5-A846-4EDF3A6F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197-2E7F-43D7-8DD0-9A12B64D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3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2B33-8DA5-4CBD-9033-B0104485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676E3-7146-4975-84AF-B1EB66747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C09EB-D9C9-4E8C-8924-43D70DE9E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1D314-E08B-46C9-B978-F395E022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6D-4D7E-409E-8206-CC68D02451A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B1068-D2A1-4209-8E7F-BC7B3545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A5172-4074-4262-95A7-CC797EB9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197-2E7F-43D7-8DD0-9A12B64D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27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9CCE-AA30-45F9-8A8C-6669AF09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C5689-5F48-4BD9-9B7A-456F4948A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051B7-ABEB-4C43-9243-935CCF2EE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F07BC-F254-4DD2-8821-3BF08D6D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6D-4D7E-409E-8206-CC68D02451A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C8A4E-FB47-4A2E-BBFF-DC26A04D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F6489-1A92-40D2-A6F4-1D88CAD7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197-2E7F-43D7-8DD0-9A12B64D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35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04EED-11FE-4C99-9EAE-729D955A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A7D4D-18A7-4392-A58E-D23F73E5A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778D1-8DBD-4166-BE06-19FE4E1AD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6F6D-4D7E-409E-8206-CC68D02451A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02750-56E2-43F8-8A71-B314FE841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DBB13-D229-4136-ABF8-16EC013CD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B197-2E7F-43D7-8DD0-9A12B64D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98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7"/>
          <p:cNvSpPr txBox="1"/>
          <p:nvPr/>
        </p:nvSpPr>
        <p:spPr>
          <a:xfrm>
            <a:off x="360219" y="1108363"/>
            <a:ext cx="11236036" cy="65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335" tIns="62335" rIns="62335" bIns="62335" anchor="t" anchorCtr="0">
            <a:noAutofit/>
          </a:bodyPr>
          <a:lstStyle/>
          <a:p>
            <a:pPr>
              <a:lnSpc>
                <a:spcPct val="85000"/>
              </a:lnSpc>
              <a:buSzPts val="852"/>
            </a:pPr>
            <a:r>
              <a:rPr lang="en" sz="1400" b="1" dirty="0">
                <a:latin typeface="Google Sans SemiBold"/>
                <a:ea typeface="Google Sans SemiBold"/>
                <a:cs typeface="Google Sans SemiBold"/>
                <a:sym typeface="Google Sans SemiBold"/>
              </a:rPr>
              <a:t>Project Overview</a:t>
            </a:r>
          </a:p>
          <a:p>
            <a:pPr>
              <a:lnSpc>
                <a:spcPct val="85000"/>
              </a:lnSpc>
              <a:buSzPts val="852"/>
            </a:pPr>
            <a:endParaRPr lang="en" sz="1200" b="1" dirty="0">
              <a:solidFill>
                <a:srgbClr val="000000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  <a:p>
            <a:pPr>
              <a:lnSpc>
                <a:spcPct val="85000"/>
              </a:lnSpc>
              <a:buSzPts val="852"/>
            </a:pPr>
            <a:r>
              <a:rPr lang="en-US" sz="1200" dirty="0" err="1"/>
              <a:t>Salifort</a:t>
            </a:r>
            <a:r>
              <a:rPr lang="en-US" sz="1200" dirty="0"/>
              <a:t> Motors seeks to improve employee retention and answer the following question: </a:t>
            </a:r>
            <a:r>
              <a:rPr lang="en-US" sz="1200" b="1" dirty="0"/>
              <a:t>What’s likely to make the employee leave the company?</a:t>
            </a:r>
            <a:endParaRPr lang="en-US" sz="1200" b="1" dirty="0">
              <a:solidFill>
                <a:schemeClr val="dk2"/>
              </a:solidFill>
            </a:endParaRPr>
          </a:p>
          <a:p>
            <a:pPr>
              <a:lnSpc>
                <a:spcPct val="85000"/>
              </a:lnSpc>
              <a:buSzPts val="852"/>
            </a:pPr>
            <a:endParaRPr sz="937" dirty="0">
              <a:solidFill>
                <a:srgbClr val="000000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423" name="Google Shape;423;p17"/>
          <p:cNvSpPr txBox="1"/>
          <p:nvPr/>
        </p:nvSpPr>
        <p:spPr>
          <a:xfrm>
            <a:off x="5638801" y="4223716"/>
            <a:ext cx="5583382" cy="60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335" tIns="62335" rIns="62335" bIns="62335" anchor="t" anchorCtr="0">
            <a:noAutofit/>
          </a:bodyPr>
          <a:lstStyle/>
          <a:p>
            <a:pPr lvl="0">
              <a:lnSpc>
                <a:spcPct val="105000"/>
              </a:lnSpc>
            </a:pPr>
            <a:r>
              <a:rPr lang="en-US" sz="1000" dirty="0" err="1"/>
              <a:t>Barplot</a:t>
            </a:r>
            <a:r>
              <a:rPr lang="en-US" sz="1000" dirty="0"/>
              <a:t> above shows the most relevant variables that can help predict the outcome variable: ‘</a:t>
            </a:r>
            <a:r>
              <a:rPr lang="en-US" sz="1000" dirty="0" err="1"/>
              <a:t>satisfaction_level</a:t>
            </a:r>
            <a:r>
              <a:rPr lang="en-US" sz="1000" dirty="0"/>
              <a:t>’, ‘tenure’, ‘</a:t>
            </a:r>
            <a:r>
              <a:rPr lang="en-US" sz="1000" dirty="0" err="1"/>
              <a:t>last_evaluation</a:t>
            </a:r>
            <a:r>
              <a:rPr lang="en-US" sz="1000" dirty="0"/>
              <a:t>’, ‘</a:t>
            </a:r>
            <a:r>
              <a:rPr lang="en-US" sz="1000" dirty="0" err="1"/>
              <a:t>number_project</a:t>
            </a:r>
            <a:r>
              <a:rPr lang="en-US" sz="1000" dirty="0"/>
              <a:t>’, and ‘</a:t>
            </a:r>
            <a:r>
              <a:rPr lang="en-US" sz="1000" dirty="0" err="1"/>
              <a:t>average_monthly_hours</a:t>
            </a:r>
            <a:r>
              <a:rPr lang="en-US" sz="1000" dirty="0"/>
              <a:t>’. ‘</a:t>
            </a:r>
            <a:r>
              <a:rPr lang="en-US" sz="1000" dirty="0" err="1"/>
              <a:t>satisfaction_level</a:t>
            </a:r>
            <a:r>
              <a:rPr lang="en-US" sz="1000" dirty="0"/>
              <a:t>’ has the highest importance.</a:t>
            </a:r>
            <a:endParaRPr sz="1000" i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24" name="Google Shape;424;p17"/>
          <p:cNvGrpSpPr/>
          <p:nvPr/>
        </p:nvGrpSpPr>
        <p:grpSpPr>
          <a:xfrm>
            <a:off x="332509" y="180109"/>
            <a:ext cx="7578436" cy="799272"/>
            <a:chOff x="188700" y="665125"/>
            <a:chExt cx="5190000" cy="771300"/>
          </a:xfrm>
        </p:grpSpPr>
        <p:sp>
          <p:nvSpPr>
            <p:cNvPr id="425" name="Google Shape;425;p17"/>
            <p:cNvSpPr txBox="1"/>
            <p:nvPr/>
          </p:nvSpPr>
          <p:spPr>
            <a:xfrm>
              <a:off x="188700" y="665125"/>
              <a:ext cx="5190000" cy="77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2335" tIns="62335" rIns="62335" bIns="62335" anchor="t" anchorCtr="0">
              <a:normAutofit/>
            </a:bodyPr>
            <a:lstStyle/>
            <a:p>
              <a:pPr>
                <a:lnSpc>
                  <a:spcPct val="95000"/>
                </a:lnSpc>
              </a:pPr>
              <a:r>
                <a:rPr lang="en" sz="1600" b="1" dirty="0">
                  <a:solidFill>
                    <a:srgbClr val="000000"/>
                  </a:solidFill>
                  <a:latin typeface="Google Sans SemiBold"/>
                  <a:ea typeface="Google Sans SemiBold"/>
                  <a:cs typeface="Google Sans SemiBold"/>
                  <a:sym typeface="Google Sans SemiBold"/>
                </a:rPr>
                <a:t>Salifort Motors</a:t>
              </a:r>
              <a:endParaRPr sz="1600" dirty="0">
                <a:solidFill>
                  <a:srgbClr val="000000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endParaRPr>
            </a:p>
          </p:txBody>
        </p:sp>
        <p:sp>
          <p:nvSpPr>
            <p:cNvPr id="426" name="Google Shape;426;p17"/>
            <p:cNvSpPr txBox="1"/>
            <p:nvPr/>
          </p:nvSpPr>
          <p:spPr>
            <a:xfrm>
              <a:off x="188700" y="1036225"/>
              <a:ext cx="35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335" tIns="62335" rIns="62335" bIns="62335" anchor="t" anchorCtr="0">
              <a:noAutofit/>
            </a:bodyPr>
            <a:lstStyle/>
            <a:p>
              <a:pPr>
                <a:spcAft>
                  <a:spcPts val="818"/>
                </a:spcAft>
              </a:pPr>
              <a:r>
                <a:rPr lang="en" sz="14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Employee Retention Project</a:t>
              </a:r>
              <a:endParaRPr sz="1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C3489BE-E68B-400C-869C-FAF3E9272E5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2392" r="12392"/>
          <a:stretch>
            <a:fillRect/>
          </a:stretch>
        </p:blipFill>
        <p:spPr>
          <a:xfrm>
            <a:off x="6096000" y="2399710"/>
            <a:ext cx="4267199" cy="170161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766AC6-7B81-4D74-9069-B01D3F0A7FB9}"/>
              </a:ext>
            </a:extLst>
          </p:cNvPr>
          <p:cNvSpPr txBox="1"/>
          <p:nvPr/>
        </p:nvSpPr>
        <p:spPr>
          <a:xfrm>
            <a:off x="401782" y="2796021"/>
            <a:ext cx="4267199" cy="200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4824" indent="-194824">
              <a:buFont typeface="Arial" panose="020B0604020202020204" pitchFamily="34" charset="0"/>
              <a:buChar char="•"/>
            </a:pPr>
            <a:r>
              <a:rPr lang="en-US" sz="1200" dirty="0"/>
              <a:t>Approximately 17% of employees left </a:t>
            </a:r>
            <a:r>
              <a:rPr lang="en-US" sz="1200" dirty="0" err="1"/>
              <a:t>Salifort</a:t>
            </a:r>
            <a:r>
              <a:rPr lang="en-US" sz="1200" dirty="0"/>
              <a:t> Motors</a:t>
            </a:r>
          </a:p>
          <a:p>
            <a:pPr marL="194824" indent="-194824">
              <a:buFont typeface="Arial" panose="020B0604020202020204" pitchFamily="34" charset="0"/>
              <a:buChar char="•"/>
            </a:pPr>
            <a:r>
              <a:rPr lang="en-US" sz="1200" dirty="0"/>
              <a:t>Most common number of projects assigned to employees range between 3 and 4. Employees who were assigned 7 projects left the company</a:t>
            </a:r>
          </a:p>
          <a:p>
            <a:pPr marL="194824" indent="-194824">
              <a:buFont typeface="Arial" panose="020B0604020202020204" pitchFamily="34" charset="0"/>
              <a:buChar char="•"/>
            </a:pPr>
            <a:r>
              <a:rPr lang="en-US" sz="1200" dirty="0"/>
              <a:t>4-year employees who left the company have very low satisfaction level</a:t>
            </a:r>
          </a:p>
          <a:p>
            <a:pPr marL="194824" indent="-194824">
              <a:buFont typeface="Arial" panose="020B0604020202020204" pitchFamily="34" charset="0"/>
              <a:buChar char="•"/>
            </a:pPr>
            <a:r>
              <a:rPr lang="en-US" sz="1200" dirty="0"/>
              <a:t>Categories of employees who left are dissatisfied employees with very short tenure and very satisfied employees with medium length tenures</a:t>
            </a:r>
          </a:p>
          <a:p>
            <a:endParaRPr lang="en-US" sz="818" dirty="0"/>
          </a:p>
          <a:p>
            <a:endParaRPr lang="en-GB" sz="818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9C6ED-1274-4F92-BCBE-CEB24522415F}"/>
              </a:ext>
            </a:extLst>
          </p:cNvPr>
          <p:cNvSpPr txBox="1"/>
          <p:nvPr/>
        </p:nvSpPr>
        <p:spPr>
          <a:xfrm>
            <a:off x="526473" y="4579157"/>
            <a:ext cx="40732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MODEL AND IMPACT</a:t>
            </a:r>
          </a:p>
          <a:p>
            <a:r>
              <a:rPr lang="en-GB" sz="1200" dirty="0"/>
              <a:t>Since the variable we are trying to predict is a categorical variable, we could use a logistic regression model or a tree-based machine learning model. In this case, I used both logistic and decision tree models and chose a better performing one.</a:t>
            </a:r>
          </a:p>
          <a:p>
            <a:endParaRPr lang="en-GB" sz="1200" dirty="0"/>
          </a:p>
          <a:p>
            <a:r>
              <a:rPr lang="en-GB" sz="1200" dirty="0"/>
              <a:t>The decision tree model greatly outperforms the logistic regression.</a:t>
            </a:r>
          </a:p>
          <a:p>
            <a:r>
              <a:rPr lang="en-GB" sz="1200" dirty="0"/>
              <a:t>This model helps predict whether an employee will leave and identify which factors are most influential.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A0C6E-6631-4B37-ACC0-9D254500DD3D}"/>
              </a:ext>
            </a:extLst>
          </p:cNvPr>
          <p:cNvSpPr txBox="1"/>
          <p:nvPr/>
        </p:nvSpPr>
        <p:spPr>
          <a:xfrm>
            <a:off x="5797262" y="5279881"/>
            <a:ext cx="5327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 recommend the following:</a:t>
            </a:r>
          </a:p>
          <a:p>
            <a:pPr marL="194824" indent="-194824">
              <a:buFont typeface="Arial" panose="020B0604020202020204" pitchFamily="34" charset="0"/>
              <a:buChar char="•"/>
            </a:pPr>
            <a:r>
              <a:rPr lang="en-US" sz="1200" dirty="0"/>
              <a:t>The HR department can conduct a workplace survey on factors that can boost their employees morale in the workplace and improve on them. This in return can increase their satisfaction levels</a:t>
            </a:r>
          </a:p>
          <a:p>
            <a:pPr marL="194824" indent="-194824">
              <a:buFont typeface="Arial" panose="020B0604020202020204" pitchFamily="34" charset="0"/>
              <a:buChar char="•"/>
            </a:pPr>
            <a:r>
              <a:rPr lang="en-US" sz="1200" dirty="0"/>
              <a:t>Set a limit to the number of projects employees can work on so that they are not overworked</a:t>
            </a:r>
          </a:p>
          <a:p>
            <a:pPr marL="194824" indent="-194824">
              <a:buFont typeface="Arial" panose="020B0604020202020204" pitchFamily="34" charset="0"/>
              <a:buChar char="•"/>
            </a:pPr>
            <a:r>
              <a:rPr lang="en-US" sz="1200" dirty="0"/>
              <a:t>Investigate why 4-year tenured employees are so dissatisfied</a:t>
            </a:r>
            <a:endParaRPr lang="en-GB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282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Google Sans SemiBold</vt:lpstr>
      <vt:lpstr>Lato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Ronke Akinmosin</dc:creator>
  <cp:lastModifiedBy>Ronke Akinmosin</cp:lastModifiedBy>
  <cp:revision>1</cp:revision>
  <dcterms:created xsi:type="dcterms:W3CDTF">2023-12-23T11:22:39Z</dcterms:created>
  <dcterms:modified xsi:type="dcterms:W3CDTF">2023-12-23T11:37:35Z</dcterms:modified>
</cp:coreProperties>
</file>