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9" r:id="rId1"/>
  </p:sldMasterIdLst>
  <p:notesMasterIdLst>
    <p:notesMasterId r:id="rId26"/>
  </p:notesMasterIdLst>
  <p:sldIdLst>
    <p:sldId id="256" r:id="rId2"/>
    <p:sldId id="257" r:id="rId3"/>
    <p:sldId id="315" r:id="rId4"/>
    <p:sldId id="318" r:id="rId5"/>
    <p:sldId id="319" r:id="rId6"/>
    <p:sldId id="328" r:id="rId7"/>
    <p:sldId id="330" r:id="rId8"/>
    <p:sldId id="321" r:id="rId9"/>
    <p:sldId id="326" r:id="rId10"/>
    <p:sldId id="320" r:id="rId11"/>
    <p:sldId id="329" r:id="rId12"/>
    <p:sldId id="334" r:id="rId13"/>
    <p:sldId id="322" r:id="rId14"/>
    <p:sldId id="327" r:id="rId15"/>
    <p:sldId id="323" r:id="rId16"/>
    <p:sldId id="331" r:id="rId17"/>
    <p:sldId id="316" r:id="rId18"/>
    <p:sldId id="332" r:id="rId19"/>
    <p:sldId id="324" r:id="rId20"/>
    <p:sldId id="325" r:id="rId21"/>
    <p:sldId id="333" r:id="rId22"/>
    <p:sldId id="266" r:id="rId23"/>
    <p:sldId id="33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4" autoAdjust="0"/>
    <p:restoredTop sz="78518" autoAdjust="0"/>
  </p:normalViewPr>
  <p:slideViewPr>
    <p:cSldViewPr snapToGrid="0">
      <p:cViewPr varScale="1">
        <p:scale>
          <a:sx n="67" d="100"/>
          <a:sy n="6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46D5A97-A61D-4DEF-A0A5-6E2A456E92FC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0B85B8-A02E-4E91-8E2E-02EE8DAB2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3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latin typeface="NimbusRomNo9L-Regu"/>
              </a:rPr>
              <a:t>תוכנית הביאור – בהתבסס על השיטה – מוציאים 5 ניתוחים מהטקסט:</a:t>
            </a:r>
          </a:p>
          <a:p>
            <a:pPr lvl="1"/>
            <a:r>
              <a:rPr lang="en-US" dirty="0">
                <a:latin typeface="NimbusRomNo9L-Regu"/>
              </a:rPr>
              <a:t>Morphological segmentation</a:t>
            </a:r>
            <a:r>
              <a:rPr lang="he-IL" dirty="0">
                <a:latin typeface="NimbusRomNo9L-Regu"/>
              </a:rPr>
              <a:t> – הניתוח הבסיסי ביותר בעברית. חלוקה של מילה לסגמנטים שלה, נקראות מורפמות. למשל המילה בבית – בית+ה'+ב' = </a:t>
            </a:r>
            <a:r>
              <a:rPr lang="en-US" dirty="0">
                <a:latin typeface="NimbusRomNo9L-Regu"/>
              </a:rPr>
              <a:t>in the house</a:t>
            </a:r>
            <a:r>
              <a:rPr lang="he-IL" dirty="0">
                <a:latin typeface="NimbusRomNo9L-Regu"/>
              </a:rPr>
              <a:t>.</a:t>
            </a:r>
          </a:p>
          <a:p>
            <a:pPr lvl="1"/>
            <a:r>
              <a:rPr lang="en-US" dirty="0">
                <a:latin typeface="NimbusRomNo9L-Regu"/>
              </a:rPr>
              <a:t>Part of speech</a:t>
            </a:r>
            <a:r>
              <a:rPr lang="he-IL" dirty="0">
                <a:latin typeface="NimbusRomNo9L-Regu"/>
              </a:rPr>
              <a:t> – לכל מורפמה מצמידים תיוג </a:t>
            </a:r>
            <a:r>
              <a:rPr lang="en-US" dirty="0">
                <a:latin typeface="NimbusRomNo9L-Regu"/>
              </a:rPr>
              <a:t>POS</a:t>
            </a:r>
            <a:r>
              <a:rPr lang="he-IL" dirty="0">
                <a:latin typeface="NimbusRomNo9L-Regu"/>
              </a:rPr>
              <a:t>, שהוא סיווג תפקידה במשפט – פועל, שם, תיאור זמן ועוד.</a:t>
            </a:r>
          </a:p>
          <a:p>
            <a:pPr lvl="1"/>
            <a:r>
              <a:rPr lang="en-US" dirty="0">
                <a:latin typeface="NimbusRomNo9L-Regu"/>
              </a:rPr>
              <a:t>Morphological features</a:t>
            </a:r>
            <a:r>
              <a:rPr lang="he-IL" dirty="0">
                <a:latin typeface="NimbusRomNo9L-Regu"/>
              </a:rPr>
              <a:t> – תכונות נלוות לתכונת ה-</a:t>
            </a:r>
            <a:r>
              <a:rPr lang="en-US" dirty="0">
                <a:latin typeface="NimbusRomNo9L-Regu"/>
              </a:rPr>
              <a:t>POS</a:t>
            </a:r>
            <a:r>
              <a:rPr lang="he-IL" dirty="0">
                <a:latin typeface="NimbusRomNo9L-Regu"/>
              </a:rPr>
              <a:t>: כמות (יחיד/רבים/דואלי), מגדר(זכר/נקבה/דואלי), גוף (ראשון/שני/שלישי/כולם), וזמן(עבר, הווה, עתיד, אינסופי. הווה מתויג כבינוני)</a:t>
            </a:r>
          </a:p>
          <a:p>
            <a:pPr lvl="1"/>
            <a:r>
              <a:rPr lang="en-US" dirty="0">
                <a:latin typeface="NimbusRomNo9L-Regu"/>
              </a:rPr>
              <a:t>Lemmas</a:t>
            </a:r>
            <a:r>
              <a:rPr lang="he-IL" dirty="0">
                <a:latin typeface="NimbusRomNo9L-Regu"/>
              </a:rPr>
              <a:t> – מצמידים לכל סגמנט את הייצוג הקנוני של המשמעות שלו. לשמות עצם ותואר נבחרה צורת זכר יחיד. לפעלים גוף שלישי זכר יחיד בזמן עבר.</a:t>
            </a:r>
          </a:p>
          <a:p>
            <a:pPr lvl="1"/>
            <a:r>
              <a:rPr lang="en-US" dirty="0">
                <a:latin typeface="NimbusRomNo9L-Regu"/>
              </a:rPr>
              <a:t>Dependency trees</a:t>
            </a:r>
            <a:r>
              <a:rPr lang="he-IL" dirty="0">
                <a:latin typeface="NimbusRomNo9L-Regu"/>
              </a:rPr>
              <a:t> – מציג תלויות בעזרת עץ בין הסגמנטים השונים במשפט. למשל נושא –נשוא וכו'.</a:t>
            </a:r>
          </a:p>
          <a:p>
            <a:pPr lvl="1"/>
            <a:r>
              <a:rPr lang="he-IL" dirty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lattices</a:t>
            </a:r>
            <a:r>
              <a:rPr lang="he-IL" dirty="0">
                <a:latin typeface="NimbusRomNo9L-Regu"/>
              </a:rPr>
              <a:t> – עבור כל סגמנט במשפט – כל הניתוחים האפשריים עבור כל סגמנט במשפט.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B85B8-A02E-4E91-8E2E-02EE8DAB25A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75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זה מספר המסמכים הכללי חלקי מספר המסמכים עם המילה הספציפית. ככל שמופיעה ביותר מסמכים היא מקבלת פחות משקל. בד"כ עושים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מונה מספר המסמכים ועוד 1 חלקי מספר המסמכים עם המילה.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פונקציית הדירוג היא מכפלה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Tf*Idf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עושים טרנספורמציה על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כי ככל שמילה מופיעה יותר פעמים זה עוזר אבל פחות, לכן אפשר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ואפשר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BM25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שזה טרנספורמציה עם קבוע חיובי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שתוחמת את רמת ההשפעה ל-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בד"כ בוחרים בין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1.5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ל-2. זו טרנספורמציה תת לינארית, מאפשרת תשואה הולכת ופוחתת, ככה שמושג אחד לא ישתלט על האחרים.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מוסיפים גם נרמול באורך המסמך – כי מסמך ארוך יותר יכיל יותר מילים מהשאילתא. מכניסים גורם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avdl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שזה אורך מסמך ממוצע, ואז מסמך ארוך יותר יוענש בפחות השפעה ל-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B85B8-A02E-4E91-8E2E-02EE8DAB25A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324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3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0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6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4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61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68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4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6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13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0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4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3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16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3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pLab/ya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1E1D8-3DB9-185D-1A27-E998D9B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789277"/>
            <a:ext cx="12192000" cy="22627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Information Retrieval </a:t>
            </a:r>
            <a:br>
              <a:rPr lang="en-US" sz="7200" b="1" dirty="0"/>
            </a:br>
            <a:r>
              <a:rPr lang="en-US" sz="7200" b="1" dirty="0"/>
              <a:t>Search Engine</a:t>
            </a:r>
            <a:endParaRPr lang="he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9C120C6-06A6-5A58-B91C-28F9B2A9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4055"/>
            <a:ext cx="12192000" cy="172091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Author - Ron Keinan </a:t>
            </a:r>
          </a:p>
          <a:p>
            <a:pPr algn="ctr"/>
            <a:r>
              <a:rPr lang="en-US" dirty="0"/>
              <a:t>Moderator – Dr. Dror Mughaz</a:t>
            </a:r>
            <a:endParaRPr lang="he-IL" dirty="0"/>
          </a:p>
          <a:p>
            <a:pPr algn="ctr"/>
            <a:r>
              <a:rPr lang="en-US" dirty="0"/>
              <a:t>Department of Data Mining MSc</a:t>
            </a:r>
          </a:p>
          <a:p>
            <a:pPr algn="ctr"/>
            <a:r>
              <a:rPr lang="en-US" dirty="0"/>
              <a:t>Lev Academic center</a:t>
            </a: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A23975-BB2E-9AC0-6ED1-C5010ACB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565" y="133866"/>
            <a:ext cx="1560195" cy="96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– Doc2Vec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4151916" y="1598287"/>
            <a:ext cx="3671906" cy="1487962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– Doc2Vec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296" y="1664970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An NLP tool for representing documents as a vector. </a:t>
            </a:r>
          </a:p>
          <a:p>
            <a:pPr algn="l" rtl="0"/>
            <a:r>
              <a:rPr lang="en-US" dirty="0"/>
              <a:t>A generalizing of the word2vec method.</a:t>
            </a:r>
          </a:p>
          <a:p>
            <a:pPr algn="l" rtl="0"/>
            <a:r>
              <a:rPr lang="en-US" dirty="0"/>
              <a:t>Train the model on all the lemmatized texts, infer vector for each document and save the model.</a:t>
            </a:r>
          </a:p>
          <a:p>
            <a:pPr algn="l" rtl="0"/>
            <a:r>
              <a:rPr lang="en-US" dirty="0"/>
              <a:t>Another kind of VSM.</a:t>
            </a:r>
            <a:endParaRPr lang="he-IL" dirty="0"/>
          </a:p>
          <a:p>
            <a:pPr algn="l" rtl="0"/>
            <a:endParaRPr lang="en-US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1C2EA9-2422-63AC-539A-310FEC8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" y="3547276"/>
            <a:ext cx="3763328" cy="32915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DFDAC7C-F3B9-CDE5-AD84-5A64C733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08" y="3049192"/>
            <a:ext cx="6118860" cy="36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719158-533B-D56C-6A06-88424E9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Efficiency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543E7F-53DD-E68E-AF1E-3B2B4F29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76450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Models are saved to local storage:</a:t>
            </a:r>
          </a:p>
          <a:p>
            <a:pPr lvl="1" algn="l" rtl="0"/>
            <a:r>
              <a:rPr lang="en-US" dirty="0"/>
              <a:t>Processed file system.</a:t>
            </a:r>
          </a:p>
          <a:p>
            <a:pPr lvl="1" algn="l" rtl="0"/>
            <a:r>
              <a:rPr lang="en-US" dirty="0"/>
              <a:t>Doc2vec model.</a:t>
            </a:r>
          </a:p>
          <a:p>
            <a:pPr lvl="1" algn="l" rtl="0"/>
            <a:r>
              <a:rPr lang="en-US" dirty="0"/>
              <a:t>Bow Vocabulary.</a:t>
            </a:r>
          </a:p>
          <a:p>
            <a:pPr algn="l" rtl="0"/>
            <a:r>
              <a:rPr lang="en-US" dirty="0"/>
              <a:t>User is given the option to use the saved File system or to update it.</a:t>
            </a:r>
          </a:p>
          <a:p>
            <a:pPr algn="l" rtl="0"/>
            <a:r>
              <a:rPr lang="en-US" dirty="0"/>
              <a:t>Every night full update of the system.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552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Parsing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147341" y="3974621"/>
            <a:ext cx="7470247" cy="2443372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5C4B7688-E6EF-28A1-B288-62FD20C896AD}"/>
              </a:ext>
            </a:extLst>
          </p:cNvPr>
          <p:cNvSpPr/>
          <p:nvPr/>
        </p:nvSpPr>
        <p:spPr>
          <a:xfrm>
            <a:off x="4012902" y="1694329"/>
            <a:ext cx="3604686" cy="4723664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Get language – </a:t>
            </a:r>
          </a:p>
          <a:p>
            <a:pPr lvl="1" algn="l" rtl="0"/>
            <a:r>
              <a:rPr lang="en-US" sz="1800" dirty="0"/>
              <a:t>calculate percent of alphabetic characters, above limit is the language.</a:t>
            </a:r>
          </a:p>
          <a:p>
            <a:pPr lvl="1" algn="l" rtl="0"/>
            <a:r>
              <a:rPr lang="en-US" sz="1800" dirty="0"/>
              <a:t>Limit of 60% by Trial and error.</a:t>
            </a:r>
          </a:p>
          <a:p>
            <a:pPr lvl="1" algn="l" rtl="0"/>
            <a:r>
              <a:rPr lang="en-US" sz="1800" dirty="0"/>
              <a:t>No tool for Hebrew language recognition..?</a:t>
            </a:r>
          </a:p>
          <a:p>
            <a:pPr algn="l" rtl="0"/>
            <a:r>
              <a:rPr lang="en-US" dirty="0"/>
              <a:t>Turn to document – process, tokenize, lemmatize.</a:t>
            </a:r>
          </a:p>
          <a:p>
            <a:pPr algn="l" rtl="0"/>
            <a:r>
              <a:rPr lang="en-US" dirty="0"/>
              <a:t>Infer vector from BOW vocabulary.</a:t>
            </a:r>
          </a:p>
          <a:p>
            <a:pPr algn="l" rtl="0"/>
            <a:r>
              <a:rPr lang="en-US" dirty="0"/>
              <a:t>Infer vector from trained dec2vec model</a:t>
            </a:r>
          </a:p>
        </p:txBody>
      </p:sp>
    </p:spTree>
    <p:extLst>
      <p:ext uri="{BB962C8B-B14F-4D97-AF65-F5344CB8AC3E}">
        <p14:creationId xmlns:p14="http://schemas.microsoft.com/office/powerpoint/2010/main" val="618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7951551" y="1558249"/>
            <a:ext cx="4240449" cy="234616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9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E56314E-5373-233B-16D8-6A75933AF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40189"/>
                <a:ext cx="8915400" cy="3777622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dirty="0"/>
                  <a:t>BOW – dot product:</a:t>
                </a:r>
              </a:p>
              <a:p>
                <a:pPr lvl="1" algn="l" rtl="0"/>
                <a:r>
                  <a:rPr lang="en-US" sz="1800" dirty="0"/>
                  <a:t>As more words from query appear in the doc – more similar.</a:t>
                </a:r>
              </a:p>
              <a:p>
                <a:pPr lvl="1" algn="l" rtl="0"/>
                <a:r>
                  <a:rPr lang="en-US" sz="1800" dirty="0"/>
                  <a:t>Simple similarity function.</a:t>
                </a:r>
              </a:p>
              <a:p>
                <a:pPr algn="l" rtl="0"/>
                <a:r>
                  <a:rPr lang="en-US" dirty="0"/>
                  <a:t>BOW – Jaccard coefficient:</a:t>
                </a:r>
              </a:p>
              <a:p>
                <a:pPr lvl="1" algn="l" rtl="0"/>
                <a:r>
                  <a:rPr lang="en-US" sz="1800" dirty="0"/>
                  <a:t>Jaccard(A,B)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lvl="1" algn="l" rtl="0"/>
                <a:r>
                  <a:rPr lang="en-US" sz="1800" dirty="0"/>
                  <a:t>Jaccard(A,A)=1, Jaccard(A, ForeignToA) = 0</a:t>
                </a:r>
              </a:p>
              <a:p>
                <a:pPr lvl="1" algn="l" rtl="0"/>
                <a:r>
                  <a:rPr lang="en-US" sz="1800" dirty="0"/>
                  <a:t>Don’t relate to document length – shorter doc get higher Jaccard.</a:t>
                </a:r>
              </a:p>
              <a:p>
                <a:pPr lvl="1" algn="l" rtl="0"/>
                <a:r>
                  <a:rPr lang="en-US" sz="1800" dirty="0"/>
                  <a:t>Rare phrases are more informative.</a:t>
                </a:r>
              </a:p>
              <a:p>
                <a:pPr algn="l" rtl="0"/>
                <a:r>
                  <a:rPr lang="en-US" dirty="0"/>
                  <a:t>Both:</a:t>
                </a:r>
              </a:p>
              <a:p>
                <a:pPr lvl="1" algn="l" rtl="0"/>
                <a:r>
                  <a:rPr lang="en-US" sz="1800" dirty="0"/>
                  <a:t>Relate to number of occurrences.</a:t>
                </a:r>
              </a:p>
              <a:p>
                <a:pPr lvl="1" algn="l" rtl="0"/>
                <a:r>
                  <a:rPr lang="en-US" sz="1800" dirty="0"/>
                  <a:t>Don’t relate to order of words.</a:t>
                </a:r>
              </a:p>
              <a:p>
                <a:pPr lvl="1" algn="l" rtl="0"/>
                <a:r>
                  <a:rPr lang="en-US" sz="1800" dirty="0"/>
                  <a:t>Long vectors, sparse matrix.</a:t>
                </a: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E56314E-5373-233B-16D8-6A75933AF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40189"/>
                <a:ext cx="8915400" cy="3777622"/>
              </a:xfrm>
              <a:blipFill>
                <a:blip r:embed="rId2"/>
                <a:stretch>
                  <a:fillRect l="-479" t="-969" b="-29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69" y="1353015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TF-IDF – BM25:</a:t>
            </a:r>
          </a:p>
          <a:p>
            <a:pPr lvl="1" algn="l" rtl="0"/>
            <a:r>
              <a:rPr lang="en-US" sz="1800" dirty="0"/>
              <a:t>TF = term frequency, number of occurrences of query word in doc.</a:t>
            </a:r>
          </a:p>
          <a:p>
            <a:pPr lvl="1" algn="l" rtl="0"/>
            <a:r>
              <a:rPr lang="en-US" sz="1800" dirty="0"/>
              <a:t>IDF = Inverse Document Frequency – occurrences of word in all documents.</a:t>
            </a:r>
          </a:p>
          <a:p>
            <a:pPr lvl="1" algn="l" rtl="0"/>
            <a:r>
              <a:rPr lang="en-US" sz="1800" dirty="0"/>
              <a:t>TF/IDF – occurrence of query word in doc makes it relevant, and even more if the word is rare (therefore more informative).</a:t>
            </a:r>
          </a:p>
          <a:p>
            <a:pPr lvl="1" algn="l" rtl="0"/>
            <a:r>
              <a:rPr lang="en-US" sz="1800" dirty="0"/>
              <a:t>BM25 – popular transformation for TF to lower its influence. Has upper and lower limit so better than logarithm.</a:t>
            </a:r>
          </a:p>
          <a:p>
            <a:pPr lvl="1" algn="l" rtl="0"/>
            <a:r>
              <a:rPr lang="en-US" sz="1800" dirty="0"/>
              <a:t>Okapi – normalize by average doc length to “punish” long documents that can fit many queries. (long doc also has more content so don’t punish too much).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C5B71D-4630-698E-2F5C-F6CDF1DE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9" y="4791666"/>
            <a:ext cx="4314341" cy="21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0050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Doc2Vec – cosine Similarity:</a:t>
            </a:r>
          </a:p>
          <a:p>
            <a:pPr lvl="1" algn="l" rtl="0"/>
            <a:r>
              <a:rPr lang="en-US" sz="1800" dirty="0"/>
              <a:t> measures the similarity between two vectors of an inner product space. </a:t>
            </a:r>
          </a:p>
          <a:p>
            <a:pPr lvl="1" algn="l" rtl="0"/>
            <a:r>
              <a:rPr lang="en-US" sz="1800" dirty="0"/>
              <a:t>Measured by the cosine of the angle between two vectors.</a:t>
            </a:r>
          </a:p>
          <a:p>
            <a:pPr lvl="1" algn="l" rtl="0"/>
            <a:r>
              <a:rPr lang="en-US" sz="1800" dirty="0"/>
              <a:t>Represents distance between vectors in the VSM.</a:t>
            </a:r>
          </a:p>
          <a:p>
            <a:pPr marL="457200" lvl="1" indent="0" algn="l" rtl="0">
              <a:buNone/>
            </a:pPr>
            <a:endParaRPr lang="en-US" sz="1800" dirty="0"/>
          </a:p>
          <a:p>
            <a:pPr algn="l" rtl="0"/>
            <a:r>
              <a:rPr lang="en-US" dirty="0"/>
              <a:t>General:</a:t>
            </a:r>
          </a:p>
          <a:p>
            <a:pPr lvl="1" algn="l" rtl="0"/>
            <a:r>
              <a:rPr lang="en-US" sz="1800" dirty="0"/>
              <a:t>All similarities normalized 0-1 by dividing in Max.</a:t>
            </a:r>
          </a:p>
          <a:p>
            <a:pPr lvl="1" algn="l" rtl="0"/>
            <a:r>
              <a:rPr lang="en-US" sz="1800" dirty="0"/>
              <a:t>Reverse doc2vec similarity</a:t>
            </a:r>
            <a:r>
              <a:rPr lang="he-IL" sz="1800" dirty="0"/>
              <a:t> </a:t>
            </a:r>
            <a:r>
              <a:rPr lang="en-US" sz="1800" dirty="0"/>
              <a:t> for uniformity (higher is closer).</a:t>
            </a:r>
          </a:p>
          <a:p>
            <a:pPr lvl="1" algn="l" rtl="0"/>
            <a:r>
              <a:rPr lang="en-US" sz="1800" dirty="0"/>
              <a:t>Sort documents by descending similarities and print.</a:t>
            </a:r>
          </a:p>
          <a:p>
            <a:pPr lvl="1" algn="l" rtl="0"/>
            <a:r>
              <a:rPr lang="en-US" sz="1800" dirty="0"/>
              <a:t>User can choose by which similarity to rank.</a:t>
            </a:r>
            <a:endParaRPr lang="he-IL" sz="1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CA4AC9-9AD2-A390-7066-F02CB9FA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99" y="149234"/>
            <a:ext cx="3129261" cy="24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query words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7662312" y="3948020"/>
            <a:ext cx="4471558" cy="250993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9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7237C-D958-CE99-2853-63399B55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11CAD9-3547-6AB7-118F-D63E2974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The project goal.</a:t>
            </a:r>
          </a:p>
          <a:p>
            <a:pPr algn="l" rtl="0"/>
            <a:r>
              <a:rPr lang="en-US" dirty="0"/>
              <a:t>General methodology:</a:t>
            </a:r>
          </a:p>
          <a:p>
            <a:pPr lvl="1" algn="l" rtl="0"/>
            <a:r>
              <a:rPr lang="en-US" sz="1800" dirty="0"/>
              <a:t>Method and Code flow.</a:t>
            </a:r>
          </a:p>
          <a:p>
            <a:pPr lvl="1" algn="l" rtl="0"/>
            <a:r>
              <a:rPr lang="en-US" sz="1800" dirty="0"/>
              <a:t>Document Parsing.</a:t>
            </a:r>
          </a:p>
          <a:p>
            <a:pPr lvl="1" algn="l" rtl="0"/>
            <a:r>
              <a:rPr lang="en-US" sz="1800" dirty="0"/>
              <a:t>Build models.</a:t>
            </a:r>
          </a:p>
          <a:p>
            <a:pPr lvl="1" algn="l" rtl="0"/>
            <a:r>
              <a:rPr lang="en-US" sz="1800" dirty="0"/>
              <a:t>Query Parsing.</a:t>
            </a:r>
          </a:p>
          <a:p>
            <a:pPr lvl="1" algn="l" rtl="0"/>
            <a:r>
              <a:rPr lang="en-US" sz="1800" dirty="0"/>
              <a:t>Similarity calculation.</a:t>
            </a:r>
          </a:p>
          <a:p>
            <a:pPr lvl="1" algn="l" rtl="0"/>
            <a:r>
              <a:rPr lang="en-US" sz="1800" dirty="0"/>
              <a:t>Ignoring query words.</a:t>
            </a:r>
          </a:p>
          <a:p>
            <a:pPr algn="l" rtl="0"/>
            <a:r>
              <a:rPr lang="en-US" dirty="0"/>
              <a:t>Conclusions and Future work .</a:t>
            </a:r>
          </a:p>
          <a:p>
            <a:pPr algn="l" rtl="0"/>
            <a:r>
              <a:rPr lang="en-US" dirty="0"/>
              <a:t>Time for Questions.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3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query words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Create new query:</a:t>
            </a:r>
          </a:p>
          <a:p>
            <a:pPr lvl="1" algn="l" rtl="0"/>
            <a:r>
              <a:rPr lang="en-US" dirty="0"/>
              <a:t>Every word turns to it’s synonym.</a:t>
            </a:r>
          </a:p>
          <a:p>
            <a:pPr lvl="1" algn="l" rtl="0"/>
            <a:r>
              <a:rPr lang="en-US" dirty="0"/>
              <a:t>English – based on NLTK WordNet.</a:t>
            </a:r>
          </a:p>
          <a:p>
            <a:pPr lvl="1" algn="l" rtl="0"/>
            <a:r>
              <a:rPr lang="en-US" dirty="0"/>
              <a:t>Hebrew – no professional tool. (try with translate to English and the NLTK – bad results).</a:t>
            </a:r>
          </a:p>
          <a:p>
            <a:pPr algn="l" rtl="0"/>
            <a:r>
              <a:rPr lang="en-US" dirty="0"/>
              <a:t>Calculate similarities to new query.</a:t>
            </a:r>
          </a:p>
          <a:p>
            <a:pPr algn="l" rtl="0"/>
            <a:r>
              <a:rPr lang="en-US" dirty="0"/>
              <a:t>Main contributor is doc2vec similarity – not depended in the words.</a:t>
            </a:r>
          </a:p>
          <a:p>
            <a:pPr algn="l" rtl="0"/>
            <a:r>
              <a:rPr lang="en-US" dirty="0"/>
              <a:t>Remove from document list all docs that contain query lemmas.</a:t>
            </a:r>
          </a:p>
          <a:p>
            <a:pPr algn="l" rtl="0"/>
            <a:r>
              <a:rPr lang="en-US" dirty="0"/>
              <a:t>Continue as usual ranking.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87" y="1007804"/>
            <a:ext cx="8915400" cy="148393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8800" b="1" dirty="0"/>
              <a:t>Demonstration</a:t>
            </a:r>
            <a:endParaRPr lang="he-IL" sz="8800" b="1" dirty="0"/>
          </a:p>
        </p:txBody>
      </p:sp>
      <p:sp>
        <p:nvSpPr>
          <p:cNvPr id="4" name="לחצן פעולה: עבור לסוף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5FC7B24-B5B8-1D21-CB77-A4DE4A1A5138}"/>
              </a:ext>
            </a:extLst>
          </p:cNvPr>
          <p:cNvSpPr/>
          <p:nvPr/>
        </p:nvSpPr>
        <p:spPr>
          <a:xfrm>
            <a:off x="4732020" y="3429000"/>
            <a:ext cx="3097530" cy="232029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25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4BE6A-CAFF-96DA-733E-ED4E0893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22" y="1803079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English NLP tools are much more common and accurate.</a:t>
            </a:r>
          </a:p>
          <a:p>
            <a:pPr algn="l" rtl="0"/>
            <a:r>
              <a:rPr lang="en-US" dirty="0"/>
              <a:t>Hebrew NLP is complicated – Rich Morphological structure, Prepositions, Diacritical </a:t>
            </a:r>
            <a:r>
              <a:rPr lang="he-IL" dirty="0"/>
              <a:t> </a:t>
            </a:r>
            <a:r>
              <a:rPr lang="en-US" dirty="0"/>
              <a:t>marks, Flexible word order …</a:t>
            </a:r>
          </a:p>
          <a:p>
            <a:pPr algn="l" rtl="0"/>
            <a:r>
              <a:rPr lang="en-US" dirty="0"/>
              <a:t>BOW is very slow for calculating.</a:t>
            </a:r>
          </a:p>
          <a:p>
            <a:pPr algn="l" rtl="0"/>
            <a:r>
              <a:rPr lang="en-US" dirty="0"/>
              <a:t>Doc2vec, TF-IDF are more accurate implementations of VSM for document similarity ranking.</a:t>
            </a:r>
          </a:p>
          <a:p>
            <a:pPr algn="l" rtl="0"/>
            <a:r>
              <a:rPr lang="en-US" dirty="0"/>
              <a:t>Preprocessing is critic in </a:t>
            </a:r>
            <a:r>
              <a:rPr lang="en-US"/>
              <a:t>search engines.</a:t>
            </a:r>
            <a:endParaRPr lang="en-US" dirty="0"/>
          </a:p>
          <a:p>
            <a:pPr lvl="1"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511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4BE6A-CAFF-96DA-733E-ED4E0893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052" y="1540189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/>
              <a:t>Implement more ranking methods – query likelihood etc.</a:t>
            </a:r>
          </a:p>
          <a:p>
            <a:pPr algn="l" rtl="0"/>
            <a:r>
              <a:rPr lang="en-US" sz="2000" dirty="0"/>
              <a:t>Improve IR engine by user feedback.</a:t>
            </a:r>
          </a:p>
          <a:p>
            <a:pPr algn="l" rtl="0"/>
            <a:r>
              <a:rPr lang="en-US" sz="2000" dirty="0"/>
              <a:t>Train Hebrew synonym model based on word2vec.</a:t>
            </a:r>
          </a:p>
          <a:p>
            <a:pPr algn="l" rtl="0"/>
            <a:r>
              <a:rPr lang="en-US" sz="2000" dirty="0"/>
              <a:t>Use stronger serves and/or multiprocessing for quicker parsing.</a:t>
            </a:r>
          </a:p>
          <a:p>
            <a:pPr algn="l" rtl="0"/>
            <a:r>
              <a:rPr lang="en-US" sz="2000" dirty="0"/>
              <a:t>Bigger file system will improve the models accuracy(simulate language)</a:t>
            </a:r>
          </a:p>
          <a:p>
            <a:pPr algn="l" rtl="0"/>
            <a:r>
              <a:rPr lang="en-US" sz="2000" dirty="0"/>
              <a:t>GUI.</a:t>
            </a:r>
          </a:p>
          <a:p>
            <a:pPr algn="l" rtl="0"/>
            <a:r>
              <a:rPr lang="en-US" sz="2000"/>
              <a:t>Specific update of files.</a:t>
            </a:r>
            <a:endParaRPr lang="en-US" sz="2000" dirty="0"/>
          </a:p>
          <a:p>
            <a:pPr lvl="1" algn="l" rtl="0"/>
            <a:endParaRPr lang="en-US" sz="1800" dirty="0"/>
          </a:p>
          <a:p>
            <a:pPr lvl="1"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6673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97" y="950654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 algn="ctr" rtl="0">
              <a:buNone/>
            </a:pPr>
            <a:r>
              <a:rPr lang="en-US" sz="154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he-IL" sz="1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21674AF8-B8D7-F271-3345-06B4D3124B89}"/>
              </a:ext>
            </a:extLst>
          </p:cNvPr>
          <p:cNvSpPr txBox="1">
            <a:spLocks/>
          </p:cNvSpPr>
          <p:nvPr/>
        </p:nvSpPr>
        <p:spPr>
          <a:xfrm>
            <a:off x="2307587" y="4859714"/>
            <a:ext cx="8915400" cy="166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Wingdings 3" charset="2"/>
              <a:buNone/>
            </a:pPr>
            <a:r>
              <a:rPr lang="en-US" sz="8800" b="1" dirty="0"/>
              <a:t>Any questions?</a:t>
            </a:r>
            <a:endParaRPr lang="he-IL" sz="8800" b="1" dirty="0"/>
          </a:p>
        </p:txBody>
      </p:sp>
    </p:spTree>
    <p:extLst>
      <p:ext uri="{BB962C8B-B14F-4D97-AF65-F5344CB8AC3E}">
        <p14:creationId xmlns:p14="http://schemas.microsoft.com/office/powerpoint/2010/main" val="25061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F569E3-7D84-DEDC-1C80-BAAEAA05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goal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7F3F51-4CFF-8CF0-BEAC-BFBB9B44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Build an Information retrieval system for searching  query in text files.</a:t>
            </a:r>
          </a:p>
          <a:p>
            <a:pPr algn="l" rtl="0"/>
            <a:r>
              <a:rPr lang="en-US" dirty="0"/>
              <a:t>The file system will be selected according to the language of the query – Hebrew or English.</a:t>
            </a:r>
          </a:p>
          <a:p>
            <a:pPr algn="l" rtl="0"/>
            <a:r>
              <a:rPr lang="en-US" dirty="0"/>
              <a:t>The query is chosen by the user.</a:t>
            </a:r>
          </a:p>
          <a:p>
            <a:pPr algn="l" rtl="0"/>
            <a:r>
              <a:rPr lang="en-US" dirty="0"/>
              <a:t>The system should retrieve a list of documents that answer the query.</a:t>
            </a:r>
          </a:p>
          <a:p>
            <a:pPr algn="l" rtl="0"/>
            <a:r>
              <a:rPr lang="en-US" dirty="0"/>
              <a:t>The system should also retrieve an additional list that is relevant to the query and does not contain the words in the query. </a:t>
            </a:r>
          </a:p>
          <a:p>
            <a:pPr algn="l" rtl="0"/>
            <a:r>
              <a:rPr lang="en-US" dirty="0"/>
              <a:t>Forbidden words include their inflections and not necessarily the specific words.</a:t>
            </a:r>
          </a:p>
          <a:p>
            <a:pPr algn="l" rtl="0"/>
            <a:r>
              <a:rPr lang="en-US" dirty="0"/>
              <a:t>In each list, 30 documents must be retrieved in descending order of relevance.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86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methodology: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BA9F1F7E-1E29-A060-EDED-612F41E4EDA4}"/>
              </a:ext>
            </a:extLst>
          </p:cNvPr>
          <p:cNvSpPr/>
          <p:nvPr/>
        </p:nvSpPr>
        <p:spPr>
          <a:xfrm>
            <a:off x="197849" y="1703294"/>
            <a:ext cx="7314575" cy="234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D215DFF5-D2CF-C590-9C17-47B45539E903}"/>
              </a:ext>
            </a:extLst>
          </p:cNvPr>
          <p:cNvSpPr txBox="1"/>
          <p:nvPr/>
        </p:nvSpPr>
        <p:spPr>
          <a:xfrm>
            <a:off x="3059454" y="1365616"/>
            <a:ext cx="10089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Offline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5" grpId="0" animBg="1"/>
      <p:bldP spid="37" grpId="0" animBg="1"/>
      <p:bldP spid="38" grpId="0" animBg="1"/>
      <p:bldP spid="44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Parsing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197849" y="1703294"/>
            <a:ext cx="4124187" cy="234616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Parsing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Process text:</a:t>
            </a:r>
          </a:p>
          <a:p>
            <a:pPr lvl="1" algn="l" rtl="0"/>
            <a:r>
              <a:rPr lang="en-US" sz="1800" dirty="0"/>
              <a:t>Remove punctuation.</a:t>
            </a:r>
          </a:p>
          <a:p>
            <a:pPr lvl="1" algn="l" rtl="0"/>
            <a:r>
              <a:rPr lang="en-US" sz="1800" dirty="0"/>
              <a:t>Remove non-language characters.</a:t>
            </a:r>
          </a:p>
          <a:p>
            <a:pPr algn="l" rtl="0"/>
            <a:r>
              <a:rPr lang="en-US" dirty="0"/>
              <a:t>Tokenize text:</a:t>
            </a:r>
          </a:p>
          <a:p>
            <a:pPr lvl="1" algn="l" rtl="0"/>
            <a:r>
              <a:rPr lang="en-US" sz="1800" dirty="0"/>
              <a:t>Split to tokens.</a:t>
            </a:r>
          </a:p>
          <a:p>
            <a:pPr lvl="1" algn="l" rtl="0"/>
            <a:r>
              <a:rPr lang="en-US" sz="1800" dirty="0"/>
              <a:t>Remove stop words – usually don’t add information (common).</a:t>
            </a:r>
          </a:p>
          <a:p>
            <a:pPr algn="l" rtl="0"/>
            <a:r>
              <a:rPr lang="en-US" dirty="0"/>
              <a:t>Lemmatize text:</a:t>
            </a:r>
          </a:p>
          <a:p>
            <a:pPr lvl="1" algn="l" rtl="0"/>
            <a:r>
              <a:rPr lang="en-US" sz="1800" dirty="0"/>
              <a:t>Grouping together of different forms of the same word.</a:t>
            </a:r>
          </a:p>
          <a:p>
            <a:pPr lvl="1" algn="l" rtl="0"/>
            <a:r>
              <a:rPr lang="en-US" sz="1800" dirty="0"/>
              <a:t>English with NLTK WordNetLemmatizer.</a:t>
            </a:r>
          </a:p>
          <a:p>
            <a:pPr lvl="1" algn="l" rtl="0"/>
            <a:r>
              <a:rPr lang="en-US" sz="1800" dirty="0"/>
              <a:t>Hebrew with YAP.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3941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5CB64-85E7-B7D2-E107-6AB8BDBF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Yap – yet another parser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0DF615-E223-C8A2-39B3-9AA183AE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472" y="2122170"/>
            <a:ext cx="9121140" cy="3777622"/>
          </a:xfrm>
        </p:spPr>
        <p:txBody>
          <a:bodyPr/>
          <a:lstStyle/>
          <a:p>
            <a:pPr algn="l" rtl="0"/>
            <a:r>
              <a:rPr lang="en-US" sz="1800" dirty="0"/>
              <a:t>Hebrew parser created by ONLP lab in Bar Ilan University led by Prof. Tsarfaty.</a:t>
            </a:r>
          </a:p>
          <a:p>
            <a:pPr algn="l" rtl="0"/>
            <a:r>
              <a:rPr lang="en-US" sz="1800" dirty="0"/>
              <a:t>Written in GO.</a:t>
            </a:r>
          </a:p>
          <a:p>
            <a:pPr algn="l" rtl="0"/>
            <a:r>
              <a:rPr lang="en-US" sz="1800" dirty="0"/>
              <a:t>Based on MILA vocabulary.</a:t>
            </a:r>
          </a:p>
          <a:p>
            <a:pPr algn="l" rtl="0"/>
            <a:r>
              <a:rPr lang="en-US" sz="1800" dirty="0"/>
              <a:t>Trained on 6000 sentences from “Ha’Aretz” newspaper</a:t>
            </a:r>
          </a:p>
          <a:p>
            <a:pPr algn="l" rtl="0"/>
            <a:r>
              <a:rPr lang="en-US" sz="1800" dirty="0"/>
              <a:t>Receives sentence as set of tokens.</a:t>
            </a:r>
          </a:p>
          <a:p>
            <a:pPr algn="l" rtl="0"/>
            <a:r>
              <a:rPr lang="en-US" sz="1800" dirty="0"/>
              <a:t>3 simple </a:t>
            </a:r>
            <a:r>
              <a:rPr lang="en-US" sz="1800" dirty="0">
                <a:hlinkClick r:id="rId3"/>
              </a:rPr>
              <a:t>installation steps</a:t>
            </a:r>
            <a:r>
              <a:rPr lang="en-US" sz="1800" dirty="0"/>
              <a:t>. Available locally with cmd, with HTTP requests or online for non programmers.</a:t>
            </a:r>
          </a:p>
          <a:p>
            <a:pPr algn="l" rtl="0"/>
            <a:r>
              <a:rPr lang="en-US" dirty="0"/>
              <a:t>Output – Lemmas, Morphological segmentation and features, Pos, NER, lattices and more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- BOW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6FD66BC-FFDE-8130-3AA3-4017C51B0B33}"/>
              </a:ext>
            </a:extLst>
          </p:cNvPr>
          <p:cNvSpPr/>
          <p:nvPr/>
        </p:nvSpPr>
        <p:spPr>
          <a:xfrm>
            <a:off x="4129061" y="2969523"/>
            <a:ext cx="3671906" cy="1259563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1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- BOW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62" y="1756410"/>
            <a:ext cx="8915400" cy="377762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text (such as a sentence or a document) is represented as the bag (multiset) of its words, disregarding grammar and even word order but keeping multiplicity. </a:t>
            </a:r>
          </a:p>
          <a:p>
            <a:pPr algn="l" rtl="0"/>
            <a:r>
              <a:rPr lang="en-US" dirty="0"/>
              <a:t>The (frequency of) occurrence of each word is used as a feature.</a:t>
            </a:r>
          </a:p>
          <a:p>
            <a:pPr algn="l" rtl="0"/>
            <a:r>
              <a:rPr lang="en-US" dirty="0"/>
              <a:t>Create vocabulary from all the lemmatized texts, infer vector for each document and save the Vocab model..</a:t>
            </a:r>
          </a:p>
          <a:p>
            <a:pPr algn="l" rtl="0"/>
            <a:r>
              <a:rPr lang="en-US" dirty="0"/>
              <a:t>Simple kind of VSM (Vector space model).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817F025-B18B-3927-52B7-6115C6B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12" y="4316012"/>
            <a:ext cx="4971658" cy="21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2581</TotalTime>
  <Words>1819</Words>
  <Application>Microsoft Office PowerPoint</Application>
  <PresentationFormat>מסך רחב</PresentationFormat>
  <Paragraphs>286</Paragraphs>
  <Slides>24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NimbusRomNo9L-Regu</vt:lpstr>
      <vt:lpstr>Symbol</vt:lpstr>
      <vt:lpstr>Wingdings 3</vt:lpstr>
      <vt:lpstr>עשן מתפתל</vt:lpstr>
      <vt:lpstr>Information Retrieval  Search Engine</vt:lpstr>
      <vt:lpstr>Table of contents</vt:lpstr>
      <vt:lpstr>The project goal</vt:lpstr>
      <vt:lpstr>General methodology:</vt:lpstr>
      <vt:lpstr>Document Parsing</vt:lpstr>
      <vt:lpstr>Document Parsing</vt:lpstr>
      <vt:lpstr>Yap – yet another parser</vt:lpstr>
      <vt:lpstr>Build models - BOW</vt:lpstr>
      <vt:lpstr>Build models - BOW</vt:lpstr>
      <vt:lpstr>Build models – Doc2Vec</vt:lpstr>
      <vt:lpstr>Build models – Doc2Vec</vt:lpstr>
      <vt:lpstr>File System Efficiency</vt:lpstr>
      <vt:lpstr>Query Parsing</vt:lpstr>
      <vt:lpstr>Query Parsing</vt:lpstr>
      <vt:lpstr>Similarity calculation</vt:lpstr>
      <vt:lpstr>Similarity calculation</vt:lpstr>
      <vt:lpstr>Similarity calculation</vt:lpstr>
      <vt:lpstr>Similarity calculation</vt:lpstr>
      <vt:lpstr>Ignoring query words</vt:lpstr>
      <vt:lpstr>Ignoring query words</vt:lpstr>
      <vt:lpstr>מצגת של PowerPoint‏</vt:lpstr>
      <vt:lpstr>Conclusions</vt:lpstr>
      <vt:lpstr>Future work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“Camoni” Health communities trends &amp; changes analysis</dc:title>
  <dc:creator>רון קינן</dc:creator>
  <cp:lastModifiedBy>רון קינן</cp:lastModifiedBy>
  <cp:revision>59</cp:revision>
  <dcterms:created xsi:type="dcterms:W3CDTF">2022-07-02T20:59:26Z</dcterms:created>
  <dcterms:modified xsi:type="dcterms:W3CDTF">2022-08-29T12:04:28Z</dcterms:modified>
</cp:coreProperties>
</file>