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9" r:id="rId1"/>
  </p:sldMasterIdLst>
  <p:notesMasterIdLst>
    <p:notesMasterId r:id="rId26"/>
  </p:notesMasterIdLst>
  <p:sldIdLst>
    <p:sldId id="256" r:id="rId2"/>
    <p:sldId id="257" r:id="rId3"/>
    <p:sldId id="315" r:id="rId4"/>
    <p:sldId id="318" r:id="rId5"/>
    <p:sldId id="319" r:id="rId6"/>
    <p:sldId id="328" r:id="rId7"/>
    <p:sldId id="330" r:id="rId8"/>
    <p:sldId id="321" r:id="rId9"/>
    <p:sldId id="326" r:id="rId10"/>
    <p:sldId id="320" r:id="rId11"/>
    <p:sldId id="329" r:id="rId12"/>
    <p:sldId id="334" r:id="rId13"/>
    <p:sldId id="322" r:id="rId14"/>
    <p:sldId id="327" r:id="rId15"/>
    <p:sldId id="323" r:id="rId16"/>
    <p:sldId id="331" r:id="rId17"/>
    <p:sldId id="316" r:id="rId18"/>
    <p:sldId id="332" r:id="rId19"/>
    <p:sldId id="324" r:id="rId20"/>
    <p:sldId id="325" r:id="rId21"/>
    <p:sldId id="333" r:id="rId22"/>
    <p:sldId id="266" r:id="rId23"/>
    <p:sldId id="335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94" autoAdjust="0"/>
    <p:restoredTop sz="78518" autoAdjust="0"/>
  </p:normalViewPr>
  <p:slideViewPr>
    <p:cSldViewPr snapToGrid="0">
      <p:cViewPr varScale="1">
        <p:scale>
          <a:sx n="67" d="100"/>
          <a:sy n="6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46D5A97-A61D-4DEF-A0A5-6E2A456E92FC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B0B85B8-A02E-4E91-8E2E-02EE8DAB25A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335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dirty="0">
                <a:latin typeface="NimbusRomNo9L-Regu"/>
              </a:rPr>
              <a:t>תוכנית הביאור – בהתבסס על השיטה – מוציאים 5 ניתוחים מהטקסט:</a:t>
            </a:r>
          </a:p>
          <a:p>
            <a:pPr lvl="1"/>
            <a:r>
              <a:rPr lang="en-US" dirty="0">
                <a:latin typeface="NimbusRomNo9L-Regu"/>
              </a:rPr>
              <a:t>Morphological segmentation</a:t>
            </a:r>
            <a:r>
              <a:rPr lang="he-IL" dirty="0">
                <a:latin typeface="NimbusRomNo9L-Regu"/>
              </a:rPr>
              <a:t> – הניתוח הבסיסי ביותר בעברית. חלוקה של מילה לסגמנטים שלה, נקראות מורפמות. למשל המילה בבית – בית+ה'+ב' = </a:t>
            </a:r>
            <a:r>
              <a:rPr lang="en-US" dirty="0">
                <a:latin typeface="NimbusRomNo9L-Regu"/>
              </a:rPr>
              <a:t>in the house</a:t>
            </a:r>
            <a:r>
              <a:rPr lang="he-IL" dirty="0">
                <a:latin typeface="NimbusRomNo9L-Regu"/>
              </a:rPr>
              <a:t>.</a:t>
            </a:r>
          </a:p>
          <a:p>
            <a:pPr lvl="1"/>
            <a:r>
              <a:rPr lang="en-US" dirty="0">
                <a:latin typeface="NimbusRomNo9L-Regu"/>
              </a:rPr>
              <a:t>Part of speech</a:t>
            </a:r>
            <a:r>
              <a:rPr lang="he-IL" dirty="0">
                <a:latin typeface="NimbusRomNo9L-Regu"/>
              </a:rPr>
              <a:t> – לכל מורפמה מצמידים תיוג </a:t>
            </a:r>
            <a:r>
              <a:rPr lang="en-US" dirty="0">
                <a:latin typeface="NimbusRomNo9L-Regu"/>
              </a:rPr>
              <a:t>POS</a:t>
            </a:r>
            <a:r>
              <a:rPr lang="he-IL" dirty="0">
                <a:latin typeface="NimbusRomNo9L-Regu"/>
              </a:rPr>
              <a:t>, שהוא סיווג תפקידה במשפט – פועל, שם, תיאור זמן ועוד.</a:t>
            </a:r>
          </a:p>
          <a:p>
            <a:pPr lvl="1"/>
            <a:r>
              <a:rPr lang="en-US" dirty="0">
                <a:latin typeface="NimbusRomNo9L-Regu"/>
              </a:rPr>
              <a:t>Morphological features</a:t>
            </a:r>
            <a:r>
              <a:rPr lang="he-IL" dirty="0">
                <a:latin typeface="NimbusRomNo9L-Regu"/>
              </a:rPr>
              <a:t> – תכונות נלוות לתכונת ה-</a:t>
            </a:r>
            <a:r>
              <a:rPr lang="en-US" dirty="0">
                <a:latin typeface="NimbusRomNo9L-Regu"/>
              </a:rPr>
              <a:t>POS</a:t>
            </a:r>
            <a:r>
              <a:rPr lang="he-IL" dirty="0">
                <a:latin typeface="NimbusRomNo9L-Regu"/>
              </a:rPr>
              <a:t>: כמות (יחיד/רבים/דואלי), מגדר(זכר/נקבה/דואלי), גוף (ראשון/שני/שלישי/כולם), וזמן(עבר, הווה, עתיד, אינסופי. הווה מתויג כבינוני)</a:t>
            </a:r>
          </a:p>
          <a:p>
            <a:pPr lvl="1"/>
            <a:r>
              <a:rPr lang="en-US" dirty="0">
                <a:latin typeface="NimbusRomNo9L-Regu"/>
              </a:rPr>
              <a:t>Lemmas</a:t>
            </a:r>
            <a:r>
              <a:rPr lang="he-IL" dirty="0">
                <a:latin typeface="NimbusRomNo9L-Regu"/>
              </a:rPr>
              <a:t> – מצמידים לכל סגמנט את הייצוג הקנוני של המשמעות שלו. לשמות עצם ותואר נבחרה צורת זכר יחיד. לפעלים גוף שלישי זכר יחיד בזמן עבר.</a:t>
            </a:r>
          </a:p>
          <a:p>
            <a:pPr lvl="1"/>
            <a:r>
              <a:rPr lang="en-US" dirty="0">
                <a:latin typeface="NimbusRomNo9L-Regu"/>
              </a:rPr>
              <a:t>Dependency trees</a:t>
            </a:r>
            <a:r>
              <a:rPr lang="he-IL" dirty="0">
                <a:latin typeface="NimbusRomNo9L-Regu"/>
              </a:rPr>
              <a:t> – מציג תלויות בעזרת עץ בין הסגמנטים השונים במשפט. למשל נושא –נשוא וכו'.</a:t>
            </a:r>
          </a:p>
          <a:p>
            <a:pPr lvl="1"/>
            <a:r>
              <a:rPr lang="he-IL" dirty="0">
                <a:latin typeface="NimbusRomNo9L-Regu"/>
              </a:rPr>
              <a:t> </a:t>
            </a:r>
            <a:r>
              <a:rPr lang="en-US" dirty="0">
                <a:latin typeface="NimbusRomNo9L-Regu"/>
              </a:rPr>
              <a:t>lattices</a:t>
            </a:r>
            <a:r>
              <a:rPr lang="he-IL" dirty="0">
                <a:latin typeface="NimbusRomNo9L-Regu"/>
              </a:rPr>
              <a:t> – עבור כל סגמנט במשפט – כל הניתוחים האפשריים עבור כל סגמנט במשפט.</a:t>
            </a:r>
          </a:p>
          <a:p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B85B8-A02E-4E91-8E2E-02EE8DAB25A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1755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זה מספר המסמכים הכללי חלקי מספר המסמכים עם המילה הספציפית. ככל שמופיעה ביותר מסמכים היא מקבלת פחות משקל. בד"כ עושים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של מונה מספר המסמכים ועוד 1 חלקי מספר המסמכים עם המילה.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פונקציית הדירוג היא מכפלה של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Tf*Idf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עושים טרנספורמציה על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כי ככל שמילה מופיעה יותר פעמים זה עוזר אבל פחות, לכן אפשר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ואפשר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BM25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שזה טרנספורמציה עם קבוע חיובי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שתוחמת את רמת ההשפעה ל-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בד"כ בוחרים בין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1.5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ל-2. זו טרנספורמציה תת לינארית, מאפשרת תשואה הולכת ופוחתת, ככה שמושג אחד לא ישתלט על האחרים.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buFont typeface="Symbol" panose="05050102010706020507" pitchFamily="18" charset="2"/>
              <a:buChar char=""/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מוסיפים גם נרמול באורך המסמך – כי מסמך ארוך יותר יכיל יותר מילים מהשאילתא. מכניסים גורם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avdl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שזה אורך מסמך ממוצע, ואז מסמך ארוך יותר יוענש בפחות השפעה ל-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B85B8-A02E-4E91-8E2E-02EE8DAB25A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324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433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80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6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24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61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68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50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67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46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6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0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13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105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249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30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169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5BCB6-653C-4743-9B34-367E36F7EA87}" type="datetimeFigureOut">
              <a:rPr lang="he-IL" smtClean="0"/>
              <a:t>ב'/אלול/תשפ"ב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E98FA0-CCDB-4CE7-9BE6-46A84DE900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73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lpLab/ya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71E1D8-3DB9-185D-1A27-E998D9B0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789277"/>
            <a:ext cx="12192000" cy="2262781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Information Retrieval </a:t>
            </a:r>
            <a:br>
              <a:rPr lang="en-US" sz="7200" b="1" dirty="0"/>
            </a:br>
            <a:r>
              <a:rPr lang="en-US" sz="7200" b="1" dirty="0"/>
              <a:t>Search Engine</a:t>
            </a:r>
            <a:endParaRPr lang="he-IL" sz="48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9C120C6-06A6-5A58-B91C-28F9B2A9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4055"/>
            <a:ext cx="12192000" cy="1720913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Author - Ron Keinan </a:t>
            </a:r>
          </a:p>
          <a:p>
            <a:pPr algn="ctr"/>
            <a:r>
              <a:rPr lang="en-US" dirty="0"/>
              <a:t>Moderator – Dr. Dror Mughaz</a:t>
            </a:r>
            <a:endParaRPr lang="he-IL" dirty="0"/>
          </a:p>
          <a:p>
            <a:pPr algn="ctr"/>
            <a:r>
              <a:rPr lang="en-US" dirty="0"/>
              <a:t>Department of Data Mining MSc</a:t>
            </a:r>
          </a:p>
          <a:p>
            <a:pPr algn="ctr"/>
            <a:r>
              <a:rPr lang="en-US" dirty="0"/>
              <a:t>Lev Academic center</a:t>
            </a:r>
            <a:endParaRPr lang="he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A23975-BB2E-9AC0-6ED1-C5010ACB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565" y="133866"/>
            <a:ext cx="1560195" cy="96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0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– Doc2Vec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4151916" y="1598287"/>
            <a:ext cx="3671906" cy="1487962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70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– Doc2Vec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296" y="1664970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A NLP tool for representing documents as a vector. </a:t>
            </a:r>
          </a:p>
          <a:p>
            <a:pPr algn="l" rtl="0"/>
            <a:r>
              <a:rPr lang="en-US" dirty="0"/>
              <a:t>A generalizing of the word2vec method.</a:t>
            </a:r>
          </a:p>
          <a:p>
            <a:pPr algn="l" rtl="0"/>
            <a:r>
              <a:rPr lang="en-US" dirty="0"/>
              <a:t>Train the model on all the lemmatized texts, infer vector for each document and save the model.</a:t>
            </a:r>
          </a:p>
          <a:p>
            <a:pPr algn="l" rtl="0"/>
            <a:r>
              <a:rPr lang="en-US" dirty="0"/>
              <a:t>Another kind of VSM.</a:t>
            </a:r>
            <a:endParaRPr lang="he-IL" dirty="0"/>
          </a:p>
          <a:p>
            <a:pPr algn="l" rtl="0"/>
            <a:endParaRPr lang="en-US" dirty="0"/>
          </a:p>
          <a:p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861C2EA9-2422-63AC-539A-310FEC8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" y="3547276"/>
            <a:ext cx="3763328" cy="329150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ADFDAC7C-F3B9-CDE5-AD84-5A64C733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08" y="3049192"/>
            <a:ext cx="6118860" cy="36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719158-533B-D56C-6A06-88424E95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Efficiency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543E7F-53DD-E68E-AF1E-3B2B4F29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76450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Models are saved to local storage:</a:t>
            </a:r>
          </a:p>
          <a:p>
            <a:pPr lvl="1" algn="l" rtl="0"/>
            <a:r>
              <a:rPr lang="en-US" dirty="0"/>
              <a:t>Processed file system.</a:t>
            </a:r>
          </a:p>
          <a:p>
            <a:pPr lvl="1" algn="l" rtl="0"/>
            <a:r>
              <a:rPr lang="en-US" dirty="0"/>
              <a:t>Doc2vec model.</a:t>
            </a:r>
          </a:p>
          <a:p>
            <a:pPr lvl="1" algn="l" rtl="0"/>
            <a:r>
              <a:rPr lang="en-US" dirty="0"/>
              <a:t>Bow Vocabulary.</a:t>
            </a:r>
          </a:p>
          <a:p>
            <a:pPr algn="l" rtl="0"/>
            <a:r>
              <a:rPr lang="en-US" dirty="0"/>
              <a:t>User is given the option to use the saved File system or to update it.</a:t>
            </a:r>
          </a:p>
          <a:p>
            <a:pPr algn="l" rtl="0"/>
            <a:r>
              <a:rPr lang="en-US" dirty="0"/>
              <a:t>Every night full update of the system.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552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Parsing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147341" y="3974621"/>
            <a:ext cx="7470247" cy="2443372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5C4B7688-E6EF-28A1-B288-62FD20C896AD}"/>
              </a:ext>
            </a:extLst>
          </p:cNvPr>
          <p:cNvSpPr/>
          <p:nvPr/>
        </p:nvSpPr>
        <p:spPr>
          <a:xfrm>
            <a:off x="4012902" y="1694329"/>
            <a:ext cx="3604686" cy="4723664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29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Parsing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Get language – </a:t>
            </a:r>
          </a:p>
          <a:p>
            <a:pPr lvl="1" algn="l" rtl="0"/>
            <a:r>
              <a:rPr lang="en-US" sz="1800" dirty="0"/>
              <a:t>calculate percent of alphabetic characters, above limit is the language.</a:t>
            </a:r>
          </a:p>
          <a:p>
            <a:pPr lvl="1" algn="l" rtl="0"/>
            <a:r>
              <a:rPr lang="en-US" sz="1800" dirty="0"/>
              <a:t>Limit of 60% by Trial and error.</a:t>
            </a:r>
          </a:p>
          <a:p>
            <a:pPr lvl="1" algn="l" rtl="0"/>
            <a:r>
              <a:rPr lang="en-US" sz="1800" dirty="0"/>
              <a:t>No tool for Hebrew language recognition..?</a:t>
            </a:r>
          </a:p>
          <a:p>
            <a:pPr algn="l" rtl="0"/>
            <a:r>
              <a:rPr lang="en-US" dirty="0"/>
              <a:t>Turn to document – process, tokenize, lemmatize.</a:t>
            </a:r>
          </a:p>
          <a:p>
            <a:pPr algn="l" rtl="0"/>
            <a:r>
              <a:rPr lang="en-US" dirty="0"/>
              <a:t>Infer vector from BOW vocabulary.</a:t>
            </a:r>
          </a:p>
          <a:p>
            <a:pPr algn="l" rtl="0"/>
            <a:r>
              <a:rPr lang="en-US" dirty="0"/>
              <a:t>Infer vector from trained dec2vec model</a:t>
            </a:r>
          </a:p>
        </p:txBody>
      </p:sp>
    </p:spTree>
    <p:extLst>
      <p:ext uri="{BB962C8B-B14F-4D97-AF65-F5344CB8AC3E}">
        <p14:creationId xmlns:p14="http://schemas.microsoft.com/office/powerpoint/2010/main" val="61859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7951551" y="1558249"/>
            <a:ext cx="4240449" cy="234616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9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E56314E-5373-233B-16D8-6A75933AFD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40189"/>
                <a:ext cx="8915400" cy="3777622"/>
              </a:xfrm>
            </p:spPr>
            <p:txBody>
              <a:bodyPr>
                <a:noAutofit/>
              </a:bodyPr>
              <a:lstStyle/>
              <a:p>
                <a:pPr algn="l" rtl="0"/>
                <a:r>
                  <a:rPr lang="en-US" dirty="0"/>
                  <a:t>BOW – dot product:</a:t>
                </a:r>
              </a:p>
              <a:p>
                <a:pPr lvl="1" algn="l" rtl="0"/>
                <a:r>
                  <a:rPr lang="en-US" sz="1800" dirty="0"/>
                  <a:t>As more words from query appear in the doc – more similar.</a:t>
                </a:r>
              </a:p>
              <a:p>
                <a:pPr lvl="1" algn="l" rtl="0"/>
                <a:r>
                  <a:rPr lang="en-US" sz="1800" dirty="0"/>
                  <a:t>Simple similarity function.</a:t>
                </a:r>
              </a:p>
              <a:p>
                <a:pPr algn="l" rtl="0"/>
                <a:r>
                  <a:rPr lang="en-US" dirty="0"/>
                  <a:t>BOW – Jaccard coefficient:</a:t>
                </a:r>
              </a:p>
              <a:p>
                <a:pPr lvl="1" algn="l" rtl="0"/>
                <a:r>
                  <a:rPr lang="en-US" sz="1800" dirty="0"/>
                  <a:t>Jaccard(A,B)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800" dirty="0"/>
              </a:p>
              <a:p>
                <a:pPr lvl="1" algn="l" rtl="0"/>
                <a:r>
                  <a:rPr lang="en-US" sz="1800" dirty="0"/>
                  <a:t>Jaccard(A,A)=1, Jaccard(A, ForeignToA) = 0</a:t>
                </a:r>
              </a:p>
              <a:p>
                <a:pPr lvl="1" algn="l" rtl="0"/>
                <a:r>
                  <a:rPr lang="en-US" sz="1800" dirty="0"/>
                  <a:t>Don’t relate to document length – shorter doc get higher Jaccard.</a:t>
                </a:r>
              </a:p>
              <a:p>
                <a:pPr lvl="1" algn="l" rtl="0"/>
                <a:r>
                  <a:rPr lang="en-US" sz="1800" dirty="0"/>
                  <a:t>Rare phrases are more informative.</a:t>
                </a:r>
              </a:p>
              <a:p>
                <a:pPr algn="l" rtl="0"/>
                <a:r>
                  <a:rPr lang="en-US" dirty="0"/>
                  <a:t>Both:</a:t>
                </a:r>
              </a:p>
              <a:p>
                <a:pPr lvl="1" algn="l" rtl="0"/>
                <a:r>
                  <a:rPr lang="en-US" sz="1800" dirty="0"/>
                  <a:t>Relate to number of occurrences.</a:t>
                </a:r>
              </a:p>
              <a:p>
                <a:pPr lvl="1" algn="l" rtl="0"/>
                <a:r>
                  <a:rPr lang="en-US" sz="1800" dirty="0"/>
                  <a:t>Don’t relate to order of words.</a:t>
                </a:r>
              </a:p>
              <a:p>
                <a:pPr lvl="1" algn="l" rtl="0"/>
                <a:r>
                  <a:rPr lang="en-US" sz="1800" dirty="0"/>
                  <a:t>Long vectors, sparse matrix.</a:t>
                </a: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E56314E-5373-233B-16D8-6A75933AFD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40189"/>
                <a:ext cx="8915400" cy="3777622"/>
              </a:xfrm>
              <a:blipFill>
                <a:blip r:embed="rId2"/>
                <a:stretch>
                  <a:fillRect l="-479" t="-969" b="-29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8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069" y="1353015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TF-IDF – BM25:</a:t>
            </a:r>
          </a:p>
          <a:p>
            <a:pPr lvl="1" algn="l" rtl="0"/>
            <a:r>
              <a:rPr lang="en-US" sz="1800" dirty="0"/>
              <a:t>TF = term frequency, number of occurrences of query word in doc.</a:t>
            </a:r>
          </a:p>
          <a:p>
            <a:pPr lvl="1" algn="l" rtl="0"/>
            <a:r>
              <a:rPr lang="en-US" sz="1800" dirty="0"/>
              <a:t>IDF = Inverse Document Frequency – occurrences of word in all documents.</a:t>
            </a:r>
          </a:p>
          <a:p>
            <a:pPr lvl="1" algn="l" rtl="0"/>
            <a:r>
              <a:rPr lang="en-US" sz="1800" dirty="0"/>
              <a:t>TF/IDF – occurrence of query word in doc makes it relevant, and even more if the word is rare (therefore more informative).</a:t>
            </a:r>
          </a:p>
          <a:p>
            <a:pPr lvl="1" algn="l" rtl="0"/>
            <a:r>
              <a:rPr lang="en-US" sz="1800" dirty="0"/>
              <a:t>BM25 – popular transformation for TF to lower its influence. Has upper and lower limit so better than logarithm.</a:t>
            </a:r>
          </a:p>
          <a:p>
            <a:pPr lvl="1" algn="l" rtl="0"/>
            <a:r>
              <a:rPr lang="en-US" sz="1800" dirty="0"/>
              <a:t>Okapi – normalize by average doc length to “punish” long documents that can fit many queries. (long doc also has more content so don’t punish too much).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E5C5B71D-4630-698E-2F5C-F6CDF1DE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289" y="4791666"/>
            <a:ext cx="4314341" cy="21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3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10050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Doc2Vec – cosine Similarity:</a:t>
            </a:r>
          </a:p>
          <a:p>
            <a:pPr lvl="1" algn="l" rtl="0"/>
            <a:r>
              <a:rPr lang="en-US" sz="1800" dirty="0"/>
              <a:t> measures the similarity between two vectors of an inner product space. </a:t>
            </a:r>
          </a:p>
          <a:p>
            <a:pPr lvl="1" algn="l" rtl="0"/>
            <a:r>
              <a:rPr lang="en-US" sz="1800" dirty="0"/>
              <a:t>Measured by the cosine of the angle between two vectors.</a:t>
            </a:r>
          </a:p>
          <a:p>
            <a:pPr lvl="1" algn="l" rtl="0"/>
            <a:r>
              <a:rPr lang="en-US" sz="1800" dirty="0"/>
              <a:t>Represents distance between vectors in the VSM.</a:t>
            </a:r>
          </a:p>
          <a:p>
            <a:pPr marL="457200" lvl="1" indent="0" algn="l" rtl="0">
              <a:buNone/>
            </a:pPr>
            <a:endParaRPr lang="en-US" sz="1800" dirty="0"/>
          </a:p>
          <a:p>
            <a:pPr algn="l" rtl="0"/>
            <a:r>
              <a:rPr lang="en-US" dirty="0"/>
              <a:t>General:</a:t>
            </a:r>
          </a:p>
          <a:p>
            <a:pPr lvl="1" algn="l" rtl="0"/>
            <a:r>
              <a:rPr lang="en-US" sz="1800" dirty="0"/>
              <a:t>All similarities normalized 0-1 by dividing in Max.</a:t>
            </a:r>
          </a:p>
          <a:p>
            <a:pPr lvl="1" algn="l" rtl="0"/>
            <a:r>
              <a:rPr lang="en-US" sz="1800" dirty="0"/>
              <a:t>Reverse doc2vec similarity</a:t>
            </a:r>
            <a:r>
              <a:rPr lang="he-IL" sz="1800" dirty="0"/>
              <a:t> </a:t>
            </a:r>
            <a:r>
              <a:rPr lang="en-US" sz="1800" dirty="0"/>
              <a:t> for uniformity (higher is closer).</a:t>
            </a:r>
          </a:p>
          <a:p>
            <a:pPr lvl="1" algn="l" rtl="0"/>
            <a:r>
              <a:rPr lang="en-US" sz="1800" dirty="0"/>
              <a:t>Sort documents by descending similarities and print.</a:t>
            </a:r>
          </a:p>
          <a:p>
            <a:pPr lvl="1" algn="l" rtl="0"/>
            <a:r>
              <a:rPr lang="en-US" sz="1800" dirty="0"/>
              <a:t>User can choose by which similarity to rank.</a:t>
            </a:r>
            <a:endParaRPr lang="he-IL" sz="18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CA4AC9-9AD2-A390-7066-F02CB9FA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499" y="149234"/>
            <a:ext cx="3129261" cy="245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8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query words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7662312" y="3948020"/>
            <a:ext cx="4471558" cy="250993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79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37237C-D958-CE99-2853-63399B55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11CAD9-3547-6AB7-118F-D63E2974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The project goal.</a:t>
            </a:r>
          </a:p>
          <a:p>
            <a:pPr algn="l" rtl="0"/>
            <a:r>
              <a:rPr lang="en-US" dirty="0"/>
              <a:t>General methodology:</a:t>
            </a:r>
          </a:p>
          <a:p>
            <a:pPr lvl="1" algn="l" rtl="0"/>
            <a:r>
              <a:rPr lang="en-US" sz="1800" dirty="0"/>
              <a:t>Method and Code flow.</a:t>
            </a:r>
          </a:p>
          <a:p>
            <a:pPr lvl="1" algn="l" rtl="0"/>
            <a:r>
              <a:rPr lang="en-US" sz="1800" dirty="0"/>
              <a:t>Document Parsing.</a:t>
            </a:r>
          </a:p>
          <a:p>
            <a:pPr lvl="1" algn="l" rtl="0"/>
            <a:r>
              <a:rPr lang="en-US" sz="1800" dirty="0"/>
              <a:t>Build models.</a:t>
            </a:r>
          </a:p>
          <a:p>
            <a:pPr lvl="1" algn="l" rtl="0"/>
            <a:r>
              <a:rPr lang="en-US" sz="1800" dirty="0"/>
              <a:t>Query Parsing.</a:t>
            </a:r>
          </a:p>
          <a:p>
            <a:pPr lvl="1" algn="l" rtl="0"/>
            <a:r>
              <a:rPr lang="en-US" sz="1800" dirty="0"/>
              <a:t>Similarity calculation.</a:t>
            </a:r>
          </a:p>
          <a:p>
            <a:pPr lvl="1" algn="l" rtl="0"/>
            <a:r>
              <a:rPr lang="en-US" sz="1800" dirty="0"/>
              <a:t>Ignoring query words.</a:t>
            </a:r>
          </a:p>
          <a:p>
            <a:pPr algn="l" rtl="0"/>
            <a:r>
              <a:rPr lang="en-US" dirty="0"/>
              <a:t>Conclusions and Future work .</a:t>
            </a:r>
          </a:p>
          <a:p>
            <a:pPr algn="l" rtl="0"/>
            <a:r>
              <a:rPr lang="en-US" dirty="0"/>
              <a:t>Time for Questions.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583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query words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Create new query:</a:t>
            </a:r>
          </a:p>
          <a:p>
            <a:pPr lvl="1" algn="l" rtl="0"/>
            <a:r>
              <a:rPr lang="en-US" dirty="0"/>
              <a:t>Every word turns to it’s synonym.</a:t>
            </a:r>
          </a:p>
          <a:p>
            <a:pPr lvl="1" algn="l" rtl="0"/>
            <a:r>
              <a:rPr lang="en-US" dirty="0"/>
              <a:t>English – based on NLTK WordNet.</a:t>
            </a:r>
          </a:p>
          <a:p>
            <a:pPr lvl="1" algn="l" rtl="0"/>
            <a:r>
              <a:rPr lang="en-US" dirty="0"/>
              <a:t>Hebrew – no professional tool. (try with translate to English and the NLTK – bad results).</a:t>
            </a:r>
          </a:p>
          <a:p>
            <a:pPr algn="l" rtl="0"/>
            <a:r>
              <a:rPr lang="en-US" dirty="0"/>
              <a:t>Calculate similarities to new query.</a:t>
            </a:r>
          </a:p>
          <a:p>
            <a:pPr algn="l" rtl="0"/>
            <a:r>
              <a:rPr lang="en-US" dirty="0"/>
              <a:t>Main contributor is doc2vec similarity – not depended in the words.</a:t>
            </a:r>
          </a:p>
          <a:p>
            <a:pPr algn="l" rtl="0"/>
            <a:r>
              <a:rPr lang="en-US" dirty="0"/>
              <a:t>Remove from document list all docs that contain query lemmas.</a:t>
            </a:r>
          </a:p>
          <a:p>
            <a:pPr algn="l" rtl="0"/>
            <a:r>
              <a:rPr lang="en-US" dirty="0"/>
              <a:t>Continue as usual ranking.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8987" y="1007804"/>
            <a:ext cx="8915400" cy="1483936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en-US" sz="8800" b="1" dirty="0"/>
              <a:t>Demonstration</a:t>
            </a:r>
            <a:endParaRPr lang="he-IL" sz="8800" b="1" dirty="0"/>
          </a:p>
        </p:txBody>
      </p:sp>
      <p:sp>
        <p:nvSpPr>
          <p:cNvPr id="4" name="לחצן פעולה: עבור לסוף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5FC7B24-B5B8-1D21-CB77-A4DE4A1A5138}"/>
              </a:ext>
            </a:extLst>
          </p:cNvPr>
          <p:cNvSpPr/>
          <p:nvPr/>
        </p:nvSpPr>
        <p:spPr>
          <a:xfrm>
            <a:off x="4732020" y="3429000"/>
            <a:ext cx="3097530" cy="2320290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125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4BE6A-CAFF-96DA-733E-ED4E0893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622" y="1803079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dirty="0"/>
              <a:t>English NLP tools are much more common and accurate.</a:t>
            </a:r>
          </a:p>
          <a:p>
            <a:pPr algn="l" rtl="0"/>
            <a:r>
              <a:rPr lang="en-US" dirty="0"/>
              <a:t>Hebrew NLP is complicated – Rich Morphological structure, Prepositions, Diacritical </a:t>
            </a:r>
            <a:r>
              <a:rPr lang="he-IL" dirty="0"/>
              <a:t> </a:t>
            </a:r>
            <a:r>
              <a:rPr lang="en-US" dirty="0"/>
              <a:t>marks, Flexible word order …</a:t>
            </a:r>
          </a:p>
          <a:p>
            <a:pPr algn="l" rtl="0"/>
            <a:r>
              <a:rPr lang="en-US" dirty="0"/>
              <a:t>BOW is very slow for calculating.</a:t>
            </a:r>
          </a:p>
          <a:p>
            <a:pPr algn="l" rtl="0"/>
            <a:r>
              <a:rPr lang="en-US" dirty="0"/>
              <a:t>Doc2vec, TF-IDF are more accurate implementations of VSM for document similarity ranking.</a:t>
            </a:r>
          </a:p>
          <a:p>
            <a:pPr algn="l" rtl="0"/>
            <a:r>
              <a:rPr lang="en-US" dirty="0"/>
              <a:t>Preprocessing is critic in </a:t>
            </a:r>
            <a:r>
              <a:rPr lang="en-US"/>
              <a:t>search engines.</a:t>
            </a:r>
            <a:endParaRPr lang="en-US" dirty="0"/>
          </a:p>
          <a:p>
            <a:pPr lvl="1"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5112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74BE6A-CAFF-96DA-733E-ED4E0893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052" y="1540189"/>
            <a:ext cx="8915400" cy="3777622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/>
              <a:t>Implement more ranking methods – query likelihood etc.</a:t>
            </a:r>
          </a:p>
          <a:p>
            <a:pPr algn="l" rtl="0"/>
            <a:r>
              <a:rPr lang="en-US" sz="2000" dirty="0"/>
              <a:t>Improve IR engine by user feedback.</a:t>
            </a:r>
          </a:p>
          <a:p>
            <a:pPr algn="l" rtl="0"/>
            <a:r>
              <a:rPr lang="en-US" sz="2000" dirty="0"/>
              <a:t>Train Hebrew synonym model based on word2vec.</a:t>
            </a:r>
          </a:p>
          <a:p>
            <a:pPr algn="l" rtl="0"/>
            <a:r>
              <a:rPr lang="en-US" sz="2000" dirty="0"/>
              <a:t>Use stronger serves and/or multiprocessing for quicker parsing.</a:t>
            </a:r>
          </a:p>
          <a:p>
            <a:pPr algn="l" rtl="0"/>
            <a:r>
              <a:rPr lang="en-US" sz="2000" dirty="0"/>
              <a:t>Bigger file system will improve the models accuracy(simulate language)</a:t>
            </a:r>
          </a:p>
          <a:p>
            <a:pPr algn="l" rtl="0"/>
            <a:r>
              <a:rPr lang="en-US" sz="2000" dirty="0"/>
              <a:t>GUI.</a:t>
            </a:r>
          </a:p>
          <a:p>
            <a:pPr algn="l" rtl="0"/>
            <a:r>
              <a:rPr lang="en-US" sz="2000"/>
              <a:t>Specific update of files.</a:t>
            </a:r>
            <a:endParaRPr lang="en-US" sz="2000" dirty="0"/>
          </a:p>
          <a:p>
            <a:pPr lvl="1" algn="l" rtl="0"/>
            <a:endParaRPr lang="en-US" sz="1800" dirty="0"/>
          </a:p>
          <a:p>
            <a:pPr lvl="1" algn="l" rtl="0"/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6673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552E9C-120E-8D7B-D241-41B6BDBB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397" y="950654"/>
            <a:ext cx="8915400" cy="3777622"/>
          </a:xfrm>
        </p:spPr>
        <p:txBody>
          <a:bodyPr>
            <a:normAutofit fontScale="92500" lnSpcReduction="20000"/>
          </a:bodyPr>
          <a:lstStyle/>
          <a:p>
            <a:pPr marL="0" indent="0" algn="ctr" rtl="0">
              <a:buNone/>
            </a:pPr>
            <a:r>
              <a:rPr lang="en-US" sz="15400" b="1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he-IL" sz="1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מציין מיקום תוכן 2">
            <a:extLst>
              <a:ext uri="{FF2B5EF4-FFF2-40B4-BE49-F238E27FC236}">
                <a16:creationId xmlns:a16="http://schemas.microsoft.com/office/drawing/2014/main" id="{21674AF8-B8D7-F271-3345-06B4D3124B89}"/>
              </a:ext>
            </a:extLst>
          </p:cNvPr>
          <p:cNvSpPr txBox="1">
            <a:spLocks/>
          </p:cNvSpPr>
          <p:nvPr/>
        </p:nvSpPr>
        <p:spPr>
          <a:xfrm>
            <a:off x="2307587" y="4859714"/>
            <a:ext cx="8915400" cy="166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buFont typeface="Wingdings 3" charset="2"/>
              <a:buNone/>
            </a:pPr>
            <a:r>
              <a:rPr lang="en-US" sz="8800" b="1" dirty="0"/>
              <a:t>Any questions?</a:t>
            </a:r>
            <a:endParaRPr lang="he-IL" sz="8800" b="1" dirty="0"/>
          </a:p>
        </p:txBody>
      </p:sp>
    </p:spTree>
    <p:extLst>
      <p:ext uri="{BB962C8B-B14F-4D97-AF65-F5344CB8AC3E}">
        <p14:creationId xmlns:p14="http://schemas.microsoft.com/office/powerpoint/2010/main" val="25061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F569E3-7D84-DEDC-1C80-BAAEAA05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goal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7F3F51-4CFF-8CF0-BEAC-BFBB9B44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Build an Information retrieval system for searching  query in text files.</a:t>
            </a:r>
          </a:p>
          <a:p>
            <a:pPr algn="l" rtl="0"/>
            <a:r>
              <a:rPr lang="en-US" dirty="0"/>
              <a:t>The file system will be selected according to the language of the query – Hebrew or English.</a:t>
            </a:r>
          </a:p>
          <a:p>
            <a:pPr algn="l" rtl="0"/>
            <a:r>
              <a:rPr lang="en-US" dirty="0"/>
              <a:t>The query is chosen by the user.</a:t>
            </a:r>
          </a:p>
          <a:p>
            <a:pPr algn="l" rtl="0"/>
            <a:r>
              <a:rPr lang="en-US" dirty="0"/>
              <a:t>The system should retrieve a list of documents that answer the query.</a:t>
            </a:r>
          </a:p>
          <a:p>
            <a:pPr algn="l" rtl="0"/>
            <a:r>
              <a:rPr lang="en-US" dirty="0"/>
              <a:t>The system should also retrieve an additional list that is relevant to the query and does not contain the words in the query. </a:t>
            </a:r>
          </a:p>
          <a:p>
            <a:pPr algn="l" rtl="0"/>
            <a:r>
              <a:rPr lang="en-US" dirty="0"/>
              <a:t>Forbidden words include their inflections and not necessarily the specific words.</a:t>
            </a:r>
          </a:p>
          <a:p>
            <a:pPr algn="l" rtl="0"/>
            <a:r>
              <a:rPr lang="en-US" dirty="0"/>
              <a:t>In each list, 30 documents must be retrieved in descending order of relevance.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886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methodology: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BA9F1F7E-1E29-A060-EDED-612F41E4EDA4}"/>
              </a:ext>
            </a:extLst>
          </p:cNvPr>
          <p:cNvSpPr/>
          <p:nvPr/>
        </p:nvSpPr>
        <p:spPr>
          <a:xfrm>
            <a:off x="197849" y="1703294"/>
            <a:ext cx="7314575" cy="2346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D215DFF5-D2CF-C590-9C17-47B45539E903}"/>
              </a:ext>
            </a:extLst>
          </p:cNvPr>
          <p:cNvSpPr txBox="1"/>
          <p:nvPr/>
        </p:nvSpPr>
        <p:spPr>
          <a:xfrm>
            <a:off x="3059454" y="1365616"/>
            <a:ext cx="100899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Offline</a:t>
            </a:r>
            <a:endParaRPr lang="he-IL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63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1" grpId="0" animBg="1"/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8" grpId="0" animBg="1"/>
      <p:bldP spid="32" grpId="0" animBg="1"/>
      <p:bldP spid="35" grpId="0" animBg="1"/>
      <p:bldP spid="37" grpId="0" animBg="1"/>
      <p:bldP spid="38" grpId="0" animBg="1"/>
      <p:bldP spid="44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Parsing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95E87A3-9086-60A3-AC4D-2DAB060B0BE4}"/>
              </a:ext>
            </a:extLst>
          </p:cNvPr>
          <p:cNvSpPr/>
          <p:nvPr/>
        </p:nvSpPr>
        <p:spPr>
          <a:xfrm>
            <a:off x="197849" y="1703294"/>
            <a:ext cx="4124187" cy="2346160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6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Parsing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dirty="0"/>
              <a:t>Process text:</a:t>
            </a:r>
          </a:p>
          <a:p>
            <a:pPr lvl="1" algn="l" rtl="0"/>
            <a:r>
              <a:rPr lang="en-US" sz="1800" dirty="0"/>
              <a:t>Remove punctuation.</a:t>
            </a:r>
          </a:p>
          <a:p>
            <a:pPr lvl="1" algn="l" rtl="0"/>
            <a:r>
              <a:rPr lang="en-US" sz="1800" dirty="0"/>
              <a:t>Remove non-language characters.</a:t>
            </a:r>
          </a:p>
          <a:p>
            <a:pPr algn="l" rtl="0"/>
            <a:r>
              <a:rPr lang="en-US" dirty="0"/>
              <a:t>Tokenize text:</a:t>
            </a:r>
          </a:p>
          <a:p>
            <a:pPr lvl="1" algn="l" rtl="0"/>
            <a:r>
              <a:rPr lang="en-US" sz="1800" dirty="0"/>
              <a:t>Split to tokens.</a:t>
            </a:r>
          </a:p>
          <a:p>
            <a:pPr lvl="1" algn="l" rtl="0"/>
            <a:r>
              <a:rPr lang="en-US" sz="1800" dirty="0"/>
              <a:t>Remove stop words – usually don’t add information (common).</a:t>
            </a:r>
          </a:p>
          <a:p>
            <a:pPr algn="l" rtl="0"/>
            <a:r>
              <a:rPr lang="en-US" dirty="0"/>
              <a:t>Lemmatize text:</a:t>
            </a:r>
          </a:p>
          <a:p>
            <a:pPr lvl="1" algn="l" rtl="0"/>
            <a:r>
              <a:rPr lang="en-US" sz="1800" dirty="0"/>
              <a:t>Grouping together of different forms of the same word.</a:t>
            </a:r>
          </a:p>
          <a:p>
            <a:pPr lvl="1" algn="l" rtl="0"/>
            <a:r>
              <a:rPr lang="en-US" sz="1800" dirty="0"/>
              <a:t>English with NLTK WordNetLemmatizer.</a:t>
            </a:r>
          </a:p>
          <a:p>
            <a:pPr lvl="1" algn="l" rtl="0"/>
            <a:r>
              <a:rPr lang="en-US" sz="1800" dirty="0"/>
              <a:t>Hebrew with YAP.</a:t>
            </a: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33941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5CB64-85E7-B7D2-E107-6AB8BDBF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Yap – yet another parser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0DF615-E223-C8A2-39B3-9AA183AE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472" y="2122170"/>
            <a:ext cx="9121140" cy="3777622"/>
          </a:xfrm>
        </p:spPr>
        <p:txBody>
          <a:bodyPr/>
          <a:lstStyle/>
          <a:p>
            <a:pPr algn="l" rtl="0"/>
            <a:r>
              <a:rPr lang="en-US" sz="1800" dirty="0"/>
              <a:t>Hebrew parser created by ONLP lab in Bar Ilan University led by Prof. Tsarfaty.</a:t>
            </a:r>
          </a:p>
          <a:p>
            <a:pPr algn="l" rtl="0"/>
            <a:r>
              <a:rPr lang="en-US" sz="1800" dirty="0"/>
              <a:t>Written in GO.</a:t>
            </a:r>
          </a:p>
          <a:p>
            <a:pPr algn="l" rtl="0"/>
            <a:r>
              <a:rPr lang="en-US" sz="1800" dirty="0"/>
              <a:t>Based on MILA vocabulary.</a:t>
            </a:r>
          </a:p>
          <a:p>
            <a:pPr algn="l" rtl="0"/>
            <a:r>
              <a:rPr lang="en-US" sz="1800" dirty="0"/>
              <a:t>Trained on 6000 sentences from “Ha’Aretz” newspaper</a:t>
            </a:r>
          </a:p>
          <a:p>
            <a:pPr algn="l" rtl="0"/>
            <a:r>
              <a:rPr lang="en-US" sz="1800" dirty="0"/>
              <a:t>Receives sentence as set of tokens.</a:t>
            </a:r>
          </a:p>
          <a:p>
            <a:pPr algn="l" rtl="0"/>
            <a:r>
              <a:rPr lang="en-US" sz="1800" dirty="0"/>
              <a:t>3 simple </a:t>
            </a:r>
            <a:r>
              <a:rPr lang="en-US" sz="1800" dirty="0">
                <a:hlinkClick r:id="rId3"/>
              </a:rPr>
              <a:t>installation steps</a:t>
            </a:r>
            <a:r>
              <a:rPr lang="en-US" sz="1800" dirty="0"/>
              <a:t>. Available locally with cmd, with HTTP requests or online for non programmers.</a:t>
            </a:r>
          </a:p>
          <a:p>
            <a:pPr algn="l" rtl="0"/>
            <a:r>
              <a:rPr lang="en-US" dirty="0"/>
              <a:t>Output – Lemmas, Morphological segmentation and features, Pos, NER, lattices and more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49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B83617-2410-6E9C-7C27-4D810E7F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- BOW</a:t>
            </a:r>
            <a:endParaRPr lang="he-IL" dirty="0"/>
          </a:p>
        </p:txBody>
      </p:sp>
      <p:sp>
        <p:nvSpPr>
          <p:cNvPr id="30" name="חץ: ימינה 29">
            <a:extLst>
              <a:ext uri="{FF2B5EF4-FFF2-40B4-BE49-F238E27FC236}">
                <a16:creationId xmlns:a16="http://schemas.microsoft.com/office/drawing/2014/main" id="{A5467CE7-C9AF-63F2-BA82-5E488CDD4A44}"/>
              </a:ext>
            </a:extLst>
          </p:cNvPr>
          <p:cNvSpPr/>
          <p:nvPr/>
        </p:nvSpPr>
        <p:spPr>
          <a:xfrm rot="2864498">
            <a:off x="7204024" y="4061765"/>
            <a:ext cx="1259165" cy="35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430921A7-3AD0-5764-0610-E3AE69C681A7}"/>
              </a:ext>
            </a:extLst>
          </p:cNvPr>
          <p:cNvSpPr/>
          <p:nvPr/>
        </p:nvSpPr>
        <p:spPr>
          <a:xfrm>
            <a:off x="8289529" y="4549643"/>
            <a:ext cx="1195962" cy="1195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Create synonym query</a:t>
            </a:r>
          </a:p>
        </p:txBody>
      </p:sp>
      <p:sp>
        <p:nvSpPr>
          <p:cNvPr id="15" name="פרצוף מחייך 14">
            <a:extLst>
              <a:ext uri="{FF2B5EF4-FFF2-40B4-BE49-F238E27FC236}">
                <a16:creationId xmlns:a16="http://schemas.microsoft.com/office/drawing/2014/main" id="{A45CA9BE-9501-DDED-D147-A2A2C7FF3EF2}"/>
              </a:ext>
            </a:extLst>
          </p:cNvPr>
          <p:cNvSpPr/>
          <p:nvPr/>
        </p:nvSpPr>
        <p:spPr>
          <a:xfrm>
            <a:off x="197849" y="4241801"/>
            <a:ext cx="1109709" cy="10564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user</a:t>
            </a:r>
            <a:endParaRPr lang="he-IL" sz="1400" b="1" dirty="0"/>
          </a:p>
        </p:txBody>
      </p:sp>
      <p:sp>
        <p:nvSpPr>
          <p:cNvPr id="17" name="תרשים זרימה: דיסק מגנטי 16">
            <a:extLst>
              <a:ext uri="{FF2B5EF4-FFF2-40B4-BE49-F238E27FC236}">
                <a16:creationId xmlns:a16="http://schemas.microsoft.com/office/drawing/2014/main" id="{9A315724-7E1F-7935-1331-CA17CFDCCCCB}"/>
              </a:ext>
            </a:extLst>
          </p:cNvPr>
          <p:cNvSpPr/>
          <p:nvPr/>
        </p:nvSpPr>
        <p:spPr>
          <a:xfrm>
            <a:off x="1791133" y="3934293"/>
            <a:ext cx="1204455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Query</a:t>
            </a:r>
            <a:endParaRPr lang="he-IL" sz="1400" b="1" dirty="0"/>
          </a:p>
        </p:txBody>
      </p:sp>
      <p:sp>
        <p:nvSpPr>
          <p:cNvPr id="18" name="חץ: ימינה 17">
            <a:extLst>
              <a:ext uri="{FF2B5EF4-FFF2-40B4-BE49-F238E27FC236}">
                <a16:creationId xmlns:a16="http://schemas.microsoft.com/office/drawing/2014/main" id="{4DD28428-9221-F02B-C931-6B8828FE8E7C}"/>
              </a:ext>
            </a:extLst>
          </p:cNvPr>
          <p:cNvSpPr/>
          <p:nvPr/>
        </p:nvSpPr>
        <p:spPr>
          <a:xfrm>
            <a:off x="3065922" y="4701931"/>
            <a:ext cx="76093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34D1DFD-B8FD-A736-43E9-BA01F96DC780}"/>
              </a:ext>
            </a:extLst>
          </p:cNvPr>
          <p:cNvSpPr/>
          <p:nvPr/>
        </p:nvSpPr>
        <p:spPr>
          <a:xfrm>
            <a:off x="3897189" y="4267499"/>
            <a:ext cx="1742778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20" name="חץ: ימינה 19">
            <a:extLst>
              <a:ext uri="{FF2B5EF4-FFF2-40B4-BE49-F238E27FC236}">
                <a16:creationId xmlns:a16="http://schemas.microsoft.com/office/drawing/2014/main" id="{10FBB457-5618-542B-8D5F-8284E5BD8389}"/>
              </a:ext>
            </a:extLst>
          </p:cNvPr>
          <p:cNvSpPr/>
          <p:nvPr/>
        </p:nvSpPr>
        <p:spPr>
          <a:xfrm rot="19113677">
            <a:off x="5625144" y="4123629"/>
            <a:ext cx="1348317" cy="295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1" name="חץ: ימינה 20">
            <a:extLst>
              <a:ext uri="{FF2B5EF4-FFF2-40B4-BE49-F238E27FC236}">
                <a16:creationId xmlns:a16="http://schemas.microsoft.com/office/drawing/2014/main" id="{8B61D427-7A8B-D0BA-A3C9-C33AD747463F}"/>
              </a:ext>
            </a:extLst>
          </p:cNvPr>
          <p:cNvSpPr/>
          <p:nvPr/>
        </p:nvSpPr>
        <p:spPr>
          <a:xfrm>
            <a:off x="1369124" y="4701931"/>
            <a:ext cx="393506" cy="24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1" name="תרשים זרימה: דיסק מגנטי 10">
            <a:extLst>
              <a:ext uri="{FF2B5EF4-FFF2-40B4-BE49-F238E27FC236}">
                <a16:creationId xmlns:a16="http://schemas.microsoft.com/office/drawing/2014/main" id="{4FBF757D-A03D-E789-C7A3-2625483F8890}"/>
              </a:ext>
            </a:extLst>
          </p:cNvPr>
          <p:cNvSpPr/>
          <p:nvPr/>
        </p:nvSpPr>
        <p:spPr>
          <a:xfrm>
            <a:off x="296897" y="2126000"/>
            <a:ext cx="1180270" cy="15352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File System</a:t>
            </a:r>
          </a:p>
          <a:p>
            <a:pPr algn="ctr"/>
            <a:r>
              <a:rPr lang="en-US" sz="1400" b="1" dirty="0"/>
              <a:t>(docs)</a:t>
            </a:r>
            <a:endParaRPr lang="he-IL" sz="1400" b="1" dirty="0"/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99C1B137-7B42-043B-BB9B-CB084B505BBF}"/>
              </a:ext>
            </a:extLst>
          </p:cNvPr>
          <p:cNvSpPr/>
          <p:nvPr/>
        </p:nvSpPr>
        <p:spPr>
          <a:xfrm>
            <a:off x="1546090" y="2893638"/>
            <a:ext cx="745653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D724F30A-B54F-C1FB-F746-7DF9C3A86668}"/>
              </a:ext>
            </a:extLst>
          </p:cNvPr>
          <p:cNvSpPr/>
          <p:nvPr/>
        </p:nvSpPr>
        <p:spPr>
          <a:xfrm>
            <a:off x="2360666" y="2459206"/>
            <a:ext cx="1707785" cy="1105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-Preprocess</a:t>
            </a:r>
          </a:p>
          <a:p>
            <a:pPr algn="ctr"/>
            <a:r>
              <a:rPr lang="en-US" sz="1400" b="1" dirty="0"/>
              <a:t>-Tokenize</a:t>
            </a:r>
          </a:p>
          <a:p>
            <a:pPr algn="ctr"/>
            <a:r>
              <a:rPr lang="en-US" sz="1400" b="1" dirty="0"/>
              <a:t>-Lemmatize</a:t>
            </a:r>
            <a:endParaRPr lang="he-IL" sz="1400" b="1" dirty="0"/>
          </a:p>
        </p:txBody>
      </p:sp>
      <p:sp>
        <p:nvSpPr>
          <p:cNvPr id="14" name="חץ: ימינה 13">
            <a:extLst>
              <a:ext uri="{FF2B5EF4-FFF2-40B4-BE49-F238E27FC236}">
                <a16:creationId xmlns:a16="http://schemas.microsoft.com/office/drawing/2014/main" id="{4B3456E6-CC47-1BD8-6410-FCFC64A3D05B}"/>
              </a:ext>
            </a:extLst>
          </p:cNvPr>
          <p:cNvSpPr/>
          <p:nvPr/>
        </p:nvSpPr>
        <p:spPr>
          <a:xfrm>
            <a:off x="4158521" y="2901195"/>
            <a:ext cx="588026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80CE1E22-79EE-8436-297B-0CC74D442BD8}"/>
              </a:ext>
            </a:extLst>
          </p:cNvPr>
          <p:cNvSpPr/>
          <p:nvPr/>
        </p:nvSpPr>
        <p:spPr>
          <a:xfrm>
            <a:off x="4836618" y="2386779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Train Doc2Vec model and infer vectors</a:t>
            </a:r>
            <a:endParaRPr lang="he-IL" sz="1400" b="1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CAB20DC-C7FD-5171-40D1-BFAF1194D9C5}"/>
              </a:ext>
            </a:extLst>
          </p:cNvPr>
          <p:cNvSpPr/>
          <p:nvPr/>
        </p:nvSpPr>
        <p:spPr>
          <a:xfrm>
            <a:off x="4836617" y="3050623"/>
            <a:ext cx="2517499" cy="61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Build BOW model and infer vectors</a:t>
            </a:r>
            <a:endParaRPr lang="he-IL" sz="1400" b="1" dirty="0"/>
          </a:p>
        </p:txBody>
      </p:sp>
      <p:sp>
        <p:nvSpPr>
          <p:cNvPr id="24" name="חץ: ימינה 23">
            <a:extLst>
              <a:ext uri="{FF2B5EF4-FFF2-40B4-BE49-F238E27FC236}">
                <a16:creationId xmlns:a16="http://schemas.microsoft.com/office/drawing/2014/main" id="{6769DB9C-F939-92A6-417B-6CD5463FCA6B}"/>
              </a:ext>
            </a:extLst>
          </p:cNvPr>
          <p:cNvSpPr/>
          <p:nvPr/>
        </p:nvSpPr>
        <p:spPr>
          <a:xfrm>
            <a:off x="7444185" y="2862782"/>
            <a:ext cx="534064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400" b="1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63F66E7A-576A-C1AE-8297-2AC416EEEB6C}"/>
              </a:ext>
            </a:extLst>
          </p:cNvPr>
          <p:cNvSpPr/>
          <p:nvPr/>
        </p:nvSpPr>
        <p:spPr>
          <a:xfrm>
            <a:off x="8080153" y="1905000"/>
            <a:ext cx="1759115" cy="1771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Calc similarity of Query to documents:</a:t>
            </a:r>
          </a:p>
          <a:p>
            <a:pPr algn="ctr"/>
            <a:r>
              <a:rPr lang="en-US" sz="1400" b="1" dirty="0"/>
              <a:t>BOW, Jaccard, BM25, Doc2Vec</a:t>
            </a:r>
          </a:p>
        </p:txBody>
      </p:sp>
      <p:sp>
        <p:nvSpPr>
          <p:cNvPr id="32" name="מלבן: פינות מעוגלות 31">
            <a:extLst>
              <a:ext uri="{FF2B5EF4-FFF2-40B4-BE49-F238E27FC236}">
                <a16:creationId xmlns:a16="http://schemas.microsoft.com/office/drawing/2014/main" id="{5CE1AA4E-8ABF-69FE-7365-D12ECA23B602}"/>
              </a:ext>
            </a:extLst>
          </p:cNvPr>
          <p:cNvSpPr/>
          <p:nvPr/>
        </p:nvSpPr>
        <p:spPr>
          <a:xfrm>
            <a:off x="10353849" y="2148937"/>
            <a:ext cx="1687630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</p:txBody>
      </p:sp>
      <p:sp>
        <p:nvSpPr>
          <p:cNvPr id="35" name="חץ: ימינה 34">
            <a:extLst>
              <a:ext uri="{FF2B5EF4-FFF2-40B4-BE49-F238E27FC236}">
                <a16:creationId xmlns:a16="http://schemas.microsoft.com/office/drawing/2014/main" id="{CEB1D884-7908-9D0D-DBEE-446D0C5B80DC}"/>
              </a:ext>
            </a:extLst>
          </p:cNvPr>
          <p:cNvSpPr/>
          <p:nvPr/>
        </p:nvSpPr>
        <p:spPr>
          <a:xfrm>
            <a:off x="9883991" y="2689881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4A93C2A9-6148-4877-A194-9F5897865BE4}"/>
              </a:ext>
            </a:extLst>
          </p:cNvPr>
          <p:cNvSpPr/>
          <p:nvPr/>
        </p:nvSpPr>
        <p:spPr>
          <a:xfrm>
            <a:off x="10054878" y="4382550"/>
            <a:ext cx="1989781" cy="1334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/>
              <a:t>-Sum similarities</a:t>
            </a:r>
          </a:p>
          <a:p>
            <a:pPr algn="ctr"/>
            <a:r>
              <a:rPr lang="en-US" sz="1400" b="1" dirty="0"/>
              <a:t>-Sort documents descending</a:t>
            </a:r>
          </a:p>
          <a:p>
            <a:pPr algn="ctr"/>
            <a:r>
              <a:rPr lang="en-US" sz="1400" b="1" dirty="0"/>
              <a:t>-Remove docs with forbidden words</a:t>
            </a:r>
          </a:p>
        </p:txBody>
      </p:sp>
      <p:sp>
        <p:nvSpPr>
          <p:cNvPr id="38" name="חץ: ימינה 37">
            <a:extLst>
              <a:ext uri="{FF2B5EF4-FFF2-40B4-BE49-F238E27FC236}">
                <a16:creationId xmlns:a16="http://schemas.microsoft.com/office/drawing/2014/main" id="{47030B85-B6E1-8A4B-CD67-134AD1099F60}"/>
              </a:ext>
            </a:extLst>
          </p:cNvPr>
          <p:cNvSpPr/>
          <p:nvPr/>
        </p:nvSpPr>
        <p:spPr>
          <a:xfrm>
            <a:off x="9553993" y="4954999"/>
            <a:ext cx="459652" cy="253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/>
          </a:p>
        </p:txBody>
      </p:sp>
      <p:pic>
        <p:nvPicPr>
          <p:cNvPr id="1026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92B15CB7-93AE-A646-6554-A993D1CC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33" y="1896362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1B6CC9B4-A925-23BF-D2B1-7D6A852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802" y="5147346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nsim Tool | Data Revenue">
            <a:extLst>
              <a:ext uri="{FF2B5EF4-FFF2-40B4-BE49-F238E27FC236}">
                <a16:creationId xmlns:a16="http://schemas.microsoft.com/office/drawing/2014/main" id="{C62A7CA6-5E75-415C-14A6-8BF61BA03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37" y="2073434"/>
            <a:ext cx="1152512" cy="3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תמונה 42">
            <a:extLst>
              <a:ext uri="{FF2B5EF4-FFF2-40B4-BE49-F238E27FC236}">
                <a16:creationId xmlns:a16="http://schemas.microsoft.com/office/drawing/2014/main" id="{98C5F96B-D743-B64B-B970-3A286A61B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764" y="3431315"/>
            <a:ext cx="1180271" cy="490953"/>
          </a:xfrm>
          <a:prstGeom prst="rect">
            <a:avLst/>
          </a:prstGeom>
        </p:spPr>
      </p:pic>
      <p:pic>
        <p:nvPicPr>
          <p:cNvPr id="45" name="Picture 2" descr="Day 40 of 100DaysofML. NLTK. Natural Language Toolkit is one… | by Charan  Soneji | 100DaysofMLcode | Medium">
            <a:extLst>
              <a:ext uri="{FF2B5EF4-FFF2-40B4-BE49-F238E27FC236}">
                <a16:creationId xmlns:a16="http://schemas.microsoft.com/office/drawing/2014/main" id="{EB067152-0703-5062-8AFE-FEB0C45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11" y="5469569"/>
            <a:ext cx="801259" cy="87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F6FD66BC-FFDE-8130-3AA3-4017C51B0B33}"/>
              </a:ext>
            </a:extLst>
          </p:cNvPr>
          <p:cNvSpPr/>
          <p:nvPr/>
        </p:nvSpPr>
        <p:spPr>
          <a:xfrm>
            <a:off x="4129061" y="2969523"/>
            <a:ext cx="3671906" cy="1259563"/>
          </a:xfrm>
          <a:prstGeom prst="roundRect">
            <a:avLst/>
          </a:prstGeom>
          <a:solidFill>
            <a:srgbClr val="FFFF66">
              <a:alpha val="40000"/>
            </a:srgbClr>
          </a:solidFill>
          <a:ln w="76200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11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34E68A-3846-74AB-CF55-95FBCC1A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models - BOW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56314E-5373-233B-16D8-6A75933A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62" y="1756410"/>
            <a:ext cx="8915400" cy="377762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 text (such as a sentence or a document) is represented as the bag (multiset) of its words, disregarding grammar and even word order but keeping multiplicity. </a:t>
            </a:r>
          </a:p>
          <a:p>
            <a:pPr algn="l" rtl="0"/>
            <a:r>
              <a:rPr lang="en-US" dirty="0"/>
              <a:t>The (frequency of) occurrence of each word is used as a feature.</a:t>
            </a:r>
          </a:p>
          <a:p>
            <a:pPr algn="l" rtl="0"/>
            <a:r>
              <a:rPr lang="en-US" dirty="0"/>
              <a:t>Create vocabulary from all the lemmatized texts, infer vector for each document and save the Vocab model..</a:t>
            </a:r>
          </a:p>
          <a:p>
            <a:pPr algn="l" rtl="0"/>
            <a:r>
              <a:rPr lang="en-US" dirty="0"/>
              <a:t>Simple kind of VSM (Vector space model).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817F025-B18B-3927-52B7-6115C6B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12" y="4316012"/>
            <a:ext cx="4971658" cy="21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4236</TotalTime>
  <Words>1819</Words>
  <Application>Microsoft Office PowerPoint</Application>
  <PresentationFormat>מסך רחב</PresentationFormat>
  <Paragraphs>286</Paragraphs>
  <Slides>24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NimbusRomNo9L-Regu</vt:lpstr>
      <vt:lpstr>Symbol</vt:lpstr>
      <vt:lpstr>Wingdings 3</vt:lpstr>
      <vt:lpstr>עשן מתפתל</vt:lpstr>
      <vt:lpstr>Information Retrieval  Search Engine</vt:lpstr>
      <vt:lpstr>Table of contents</vt:lpstr>
      <vt:lpstr>The project goal</vt:lpstr>
      <vt:lpstr>General methodology:</vt:lpstr>
      <vt:lpstr>Document Parsing</vt:lpstr>
      <vt:lpstr>Document Parsing</vt:lpstr>
      <vt:lpstr>Yap – yet another parser</vt:lpstr>
      <vt:lpstr>Build models - BOW</vt:lpstr>
      <vt:lpstr>Build models - BOW</vt:lpstr>
      <vt:lpstr>Build models – Doc2Vec</vt:lpstr>
      <vt:lpstr>Build models – Doc2Vec</vt:lpstr>
      <vt:lpstr>File System Efficiency</vt:lpstr>
      <vt:lpstr>Query Parsing</vt:lpstr>
      <vt:lpstr>Query Parsing</vt:lpstr>
      <vt:lpstr>Similarity calculation</vt:lpstr>
      <vt:lpstr>Similarity calculation</vt:lpstr>
      <vt:lpstr>Similarity calculation</vt:lpstr>
      <vt:lpstr>Similarity calculation</vt:lpstr>
      <vt:lpstr>Ignoring query words</vt:lpstr>
      <vt:lpstr>Ignoring query words</vt:lpstr>
      <vt:lpstr>מצגת של PowerPoint‏</vt:lpstr>
      <vt:lpstr>Conclusions</vt:lpstr>
      <vt:lpstr>Future work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“Camoni” Health communities trends &amp; changes analysis</dc:title>
  <dc:creator>רון קינן</dc:creator>
  <cp:lastModifiedBy>Ron Keinan</cp:lastModifiedBy>
  <cp:revision>60</cp:revision>
  <dcterms:created xsi:type="dcterms:W3CDTF">2022-07-02T20:59:26Z</dcterms:created>
  <dcterms:modified xsi:type="dcterms:W3CDTF">2022-08-30T18:19:06Z</dcterms:modified>
</cp:coreProperties>
</file>