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9" r:id="rId1"/>
  </p:sldMasterIdLst>
  <p:notesMasterIdLst>
    <p:notesMasterId r:id="rId11"/>
  </p:notesMasterIdLst>
  <p:sldIdLst>
    <p:sldId id="256" r:id="rId2"/>
    <p:sldId id="257" r:id="rId3"/>
    <p:sldId id="258" r:id="rId4"/>
    <p:sldId id="265" r:id="rId5"/>
    <p:sldId id="263" r:id="rId6"/>
    <p:sldId id="262" r:id="rId7"/>
    <p:sldId id="259"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4249" autoAdjust="0"/>
  </p:normalViewPr>
  <p:slideViewPr>
    <p:cSldViewPr snapToGrid="0">
      <p:cViewPr varScale="1">
        <p:scale>
          <a:sx n="74" d="100"/>
          <a:sy n="74" d="100"/>
        </p:scale>
        <p:origin x="72"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4EB85-B778-4195-BBFF-5F27F20DF47C}" type="datetimeFigureOut">
              <a:rPr lang="en-IL" smtClean="0"/>
              <a:t>07/21/2021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F74A1-FE98-4A51-820A-7D085F6326A6}" type="slidenum">
              <a:rPr lang="en-IL" smtClean="0"/>
              <a:t>‹#›</a:t>
            </a:fld>
            <a:endParaRPr lang="en-IL"/>
          </a:p>
        </p:txBody>
      </p:sp>
    </p:spTree>
    <p:extLst>
      <p:ext uri="{BB962C8B-B14F-4D97-AF65-F5344CB8AC3E}">
        <p14:creationId xmlns:p14="http://schemas.microsoft.com/office/powerpoint/2010/main" val="1425768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FB7F74A1-FE98-4A51-820A-7D085F6326A6}" type="slidenum">
              <a:rPr lang="en-IL" smtClean="0"/>
              <a:t>2</a:t>
            </a:fld>
            <a:endParaRPr lang="en-IL"/>
          </a:p>
        </p:txBody>
      </p:sp>
    </p:spTree>
    <p:extLst>
      <p:ext uri="{BB962C8B-B14F-4D97-AF65-F5344CB8AC3E}">
        <p14:creationId xmlns:p14="http://schemas.microsoft.com/office/powerpoint/2010/main" val="285358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5" name="Footer Placeholder 4"/>
          <p:cNvSpPr>
            <a:spLocks noGrp="1"/>
          </p:cNvSpPr>
          <p:nvPr>
            <p:ph type="ftr" sz="quarter" idx="11"/>
          </p:nvPr>
        </p:nvSpPr>
        <p:spPr/>
        <p:txBody>
          <a:bodyPr/>
          <a:lstStyle/>
          <a:p>
            <a:endParaRPr lang="he-I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198629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20362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5" name="Footer Placeholder 4"/>
          <p:cNvSpPr>
            <a:spLocks noGrp="1"/>
          </p:cNvSpPr>
          <p:nvPr>
            <p:ph type="ftr" sz="quarter" idx="11"/>
          </p:nvPr>
        </p:nvSpPr>
        <p:spPr/>
        <p:txBody>
          <a:bodyPr/>
          <a:lstStyle/>
          <a:p>
            <a:endParaRPr lang="he-I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350BCA-A520-4F44-B391-FCC11BE9C027}" type="slidenum">
              <a:rPr lang="he-IL" smtClean="0"/>
              <a:t>‹#›</a:t>
            </a:fld>
            <a:endParaRPr lang="he-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8386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2977750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6" name="Footer Placeholder 5"/>
          <p:cNvSpPr>
            <a:spLocks noGrp="1"/>
          </p:cNvSpPr>
          <p:nvPr>
            <p:ph type="ftr" sz="quarter" idx="11"/>
          </p:nvPr>
        </p:nvSpPr>
        <p:spPr/>
        <p:txBody>
          <a:bodyPr/>
          <a:lstStyle/>
          <a:p>
            <a:endParaRPr lang="he-I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350BCA-A520-4F44-B391-FCC11BE9C027}" type="slidenum">
              <a:rPr lang="he-IL" smtClean="0"/>
              <a:t>‹#›</a:t>
            </a:fld>
            <a:endParaRPr lang="he-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3370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1497971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1464569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423489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310200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357760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6" name="Footer Placeholder 5"/>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355085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8" name="Footer Placeholder 7"/>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315619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4" name="Footer Placeholder 3"/>
          <p:cNvSpPr>
            <a:spLocks noGrp="1"/>
          </p:cNvSpPr>
          <p:nvPr>
            <p:ph type="ftr" sz="quarter" idx="11"/>
          </p:nvPr>
        </p:nvSpPr>
        <p:spPr/>
        <p:txBody>
          <a:bodyPr/>
          <a:lstStyle/>
          <a:p>
            <a:endParaRPr lang="he-I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308418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3" name="Footer Placeholder 2"/>
          <p:cNvSpPr>
            <a:spLocks noGrp="1"/>
          </p:cNvSpPr>
          <p:nvPr>
            <p:ph type="ftr" sz="quarter" idx="11"/>
          </p:nvPr>
        </p:nvSpPr>
        <p:spPr/>
        <p:txBody>
          <a:bodyPr/>
          <a:lstStyle/>
          <a:p>
            <a:endParaRPr lang="he-I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109261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382218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2C56CAF-47E4-4219-BC90-E3009739090F}" type="datetimeFigureOut">
              <a:rPr lang="he-IL" smtClean="0"/>
              <a:t>י"ב/אב/תשפ"א</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350BCA-A520-4F44-B391-FCC11BE9C027}" type="slidenum">
              <a:rPr lang="he-IL" smtClean="0"/>
              <a:t>‹#›</a:t>
            </a:fld>
            <a:endParaRPr lang="he-IL"/>
          </a:p>
        </p:txBody>
      </p:sp>
    </p:spTree>
    <p:extLst>
      <p:ext uri="{BB962C8B-B14F-4D97-AF65-F5344CB8AC3E}">
        <p14:creationId xmlns:p14="http://schemas.microsoft.com/office/powerpoint/2010/main" val="154665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2C56CAF-47E4-4219-BC90-E3009739090F}" type="datetimeFigureOut">
              <a:rPr lang="he-IL" smtClean="0"/>
              <a:t>י"ב/אב/תשפ"א</a:t>
            </a:fld>
            <a:endParaRPr lang="he-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350BCA-A520-4F44-B391-FCC11BE9C027}" type="slidenum">
              <a:rPr lang="he-IL" smtClean="0"/>
              <a:t>‹#›</a:t>
            </a:fld>
            <a:endParaRPr lang="he-IL"/>
          </a:p>
        </p:txBody>
      </p:sp>
    </p:spTree>
    <p:extLst>
      <p:ext uri="{BB962C8B-B14F-4D97-AF65-F5344CB8AC3E}">
        <p14:creationId xmlns:p14="http://schemas.microsoft.com/office/powerpoint/2010/main" val="351296517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9C538C-478F-4507-9F5F-7AC80C7D2009}"/>
              </a:ext>
            </a:extLst>
          </p:cNvPr>
          <p:cNvSpPr>
            <a:spLocks noGrp="1"/>
          </p:cNvSpPr>
          <p:nvPr>
            <p:ph type="ctrTitle"/>
          </p:nvPr>
        </p:nvSpPr>
        <p:spPr>
          <a:xfrm>
            <a:off x="2589213" y="1869990"/>
            <a:ext cx="8915399" cy="2907390"/>
          </a:xfrm>
        </p:spPr>
        <p:txBody>
          <a:bodyPr>
            <a:noAutofit/>
          </a:bodyPr>
          <a:lstStyle/>
          <a:p>
            <a:pPr algn="ctr"/>
            <a:r>
              <a:rPr lang="en-US" sz="4400" b="1" cap="all" spc="200" dirty="0">
                <a:effectLst/>
                <a:latin typeface="Century Schoolbook" panose="02040604050505020304" pitchFamily="18" charset="0"/>
                <a:ea typeface="Times New Roman" panose="02020603050405020304" pitchFamily="18" charset="0"/>
                <a:cs typeface="Gisha" panose="020B0502040204020203" pitchFamily="34" charset="-79"/>
              </a:rPr>
              <a:t>Intel DAL</a:t>
            </a:r>
            <a:br>
              <a:rPr lang="en-US" sz="4400" b="1" cap="all" spc="200" dirty="0">
                <a:effectLst/>
                <a:latin typeface="Century Schoolbook" panose="02040604050505020304" pitchFamily="18" charset="0"/>
                <a:ea typeface="Times New Roman" panose="02020603050405020304" pitchFamily="18" charset="0"/>
                <a:cs typeface="Gisha" panose="020B0502040204020203" pitchFamily="34" charset="-79"/>
              </a:rPr>
            </a:br>
            <a:r>
              <a:rPr lang="en-US" sz="6000" b="1" cap="all" spc="200" dirty="0">
                <a:effectLst/>
                <a:latin typeface="Century Schoolbook" panose="02040604050505020304" pitchFamily="18" charset="0"/>
                <a:ea typeface="Times New Roman" panose="02020603050405020304" pitchFamily="18" charset="0"/>
                <a:cs typeface="Gisha" panose="020B0502040204020203" pitchFamily="34" charset="-79"/>
              </a:rPr>
              <a:t>Extended Storage Mechanism</a:t>
            </a:r>
            <a:br>
              <a:rPr lang="en-US" sz="4400" b="1" cap="all" spc="200" dirty="0">
                <a:effectLst/>
                <a:latin typeface="Century Schoolbook" panose="02040604050505020304" pitchFamily="18" charset="0"/>
                <a:ea typeface="Times New Roman" panose="02020603050405020304" pitchFamily="18" charset="0"/>
                <a:cs typeface="Gisha" panose="020B0502040204020203" pitchFamily="34" charset="-79"/>
              </a:rPr>
            </a:br>
            <a:endParaRPr lang="he-IL" sz="4400" b="1" dirty="0"/>
          </a:p>
        </p:txBody>
      </p:sp>
      <p:sp>
        <p:nvSpPr>
          <p:cNvPr id="3" name="כותרת משנה 2">
            <a:extLst>
              <a:ext uri="{FF2B5EF4-FFF2-40B4-BE49-F238E27FC236}">
                <a16:creationId xmlns:a16="http://schemas.microsoft.com/office/drawing/2014/main" id="{ACBAB73E-BFB9-410E-9E3A-B9F338A586B9}"/>
              </a:ext>
            </a:extLst>
          </p:cNvPr>
          <p:cNvSpPr>
            <a:spLocks noGrp="1"/>
          </p:cNvSpPr>
          <p:nvPr>
            <p:ph type="subTitle" idx="1"/>
          </p:nvPr>
        </p:nvSpPr>
        <p:spPr/>
        <p:txBody>
          <a:bodyPr>
            <a:noAutofit/>
          </a:bodyPr>
          <a:lstStyle/>
          <a:p>
            <a:pPr algn="ctr">
              <a:spcBef>
                <a:spcPts val="400"/>
              </a:spcBef>
              <a:spcAft>
                <a:spcPts val="400"/>
              </a:spcAft>
            </a:pPr>
            <a:r>
              <a:rPr lang="en-US" sz="2400" cap="all" spc="50" dirty="0">
                <a:effectLst/>
                <a:latin typeface="Century Schoolbook" panose="02040604050505020304" pitchFamily="18" charset="0"/>
                <a:ea typeface="Times New Roman" panose="02020603050405020304" pitchFamily="18" charset="0"/>
                <a:cs typeface="Gisha" panose="020B0502040204020203" pitchFamily="34" charset="-79"/>
              </a:rPr>
              <a:t>By Shai Falach and Ron Keinan</a:t>
            </a:r>
          </a:p>
          <a:p>
            <a:pPr algn="ctr">
              <a:spcBef>
                <a:spcPts val="400"/>
              </a:spcBef>
              <a:spcAft>
                <a:spcPts val="400"/>
              </a:spcAft>
            </a:pPr>
            <a:r>
              <a:rPr lang="en-US" sz="2400" cap="all" spc="50" dirty="0">
                <a:effectLst/>
                <a:latin typeface="Century Schoolbook" panose="02040604050505020304" pitchFamily="18" charset="0"/>
                <a:ea typeface="Times New Roman" panose="02020603050405020304" pitchFamily="18" charset="0"/>
                <a:cs typeface="Gisha" panose="020B0502040204020203" pitchFamily="34" charset="-79"/>
              </a:rPr>
              <a:t>Instructor – Mr. Barak Einav</a:t>
            </a:r>
          </a:p>
          <a:p>
            <a:pPr algn="ctr" rtl="0">
              <a:lnSpc>
                <a:spcPct val="130000"/>
              </a:lnSpc>
              <a:spcAft>
                <a:spcPts val="800"/>
              </a:spcAft>
            </a:pPr>
            <a:r>
              <a:rPr lang="en-US" sz="2400" dirty="0">
                <a:effectLst/>
                <a:latin typeface="Gisha" panose="020B0502040204020203" pitchFamily="34" charset="-79"/>
                <a:ea typeface="Times New Roman" panose="02020603050405020304" pitchFamily="18" charset="0"/>
                <a:cs typeface="Gisha" panose="020B0502040204020203" pitchFamily="34" charset="-79"/>
              </a:rPr>
              <a:t> </a:t>
            </a:r>
            <a:endParaRPr lang="en-US" sz="2400" dirty="0">
              <a:effectLst/>
              <a:latin typeface="Century Schoolbook" panose="02040604050505020304" pitchFamily="18" charset="0"/>
              <a:ea typeface="Times New Roman" panose="02020603050405020304" pitchFamily="18" charset="0"/>
              <a:cs typeface="Gisha" panose="020B0502040204020203" pitchFamily="34" charset="-79"/>
            </a:endParaRPr>
          </a:p>
          <a:p>
            <a:endParaRPr lang="he-IL" sz="2400" dirty="0"/>
          </a:p>
        </p:txBody>
      </p:sp>
    </p:spTree>
    <p:extLst>
      <p:ext uri="{BB962C8B-B14F-4D97-AF65-F5344CB8AC3E}">
        <p14:creationId xmlns:p14="http://schemas.microsoft.com/office/powerpoint/2010/main" val="207621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A04491-741F-4DBD-ADAC-A802180BC9F2}"/>
              </a:ext>
            </a:extLst>
          </p:cNvPr>
          <p:cNvSpPr>
            <a:spLocks noGrp="1"/>
          </p:cNvSpPr>
          <p:nvPr>
            <p:ph type="title"/>
          </p:nvPr>
        </p:nvSpPr>
        <p:spPr/>
        <p:txBody>
          <a:bodyPr>
            <a:normAutofit/>
          </a:bodyPr>
          <a:lstStyle/>
          <a:p>
            <a:r>
              <a:rPr lang="en-US" sz="4400" b="1" dirty="0"/>
              <a:t>The need</a:t>
            </a:r>
            <a:endParaRPr lang="he-IL" sz="4400" b="1" dirty="0"/>
          </a:p>
        </p:txBody>
      </p:sp>
      <p:sp>
        <p:nvSpPr>
          <p:cNvPr id="3" name="מציין מיקום תוכן 2">
            <a:extLst>
              <a:ext uri="{FF2B5EF4-FFF2-40B4-BE49-F238E27FC236}">
                <a16:creationId xmlns:a16="http://schemas.microsoft.com/office/drawing/2014/main" id="{BDB99A92-2519-48ED-B2E1-D933D1910AAF}"/>
              </a:ext>
            </a:extLst>
          </p:cNvPr>
          <p:cNvSpPr>
            <a:spLocks noGrp="1"/>
          </p:cNvSpPr>
          <p:nvPr>
            <p:ph idx="1"/>
          </p:nvPr>
        </p:nvSpPr>
        <p:spPr/>
        <p:txBody>
          <a:bodyPr>
            <a:normAutofit/>
          </a:bodyPr>
          <a:lstStyle/>
          <a:p>
            <a:pPr algn="l" rtl="0"/>
            <a:r>
              <a:rPr lang="en-US" sz="2400" dirty="0">
                <a:effectLst/>
                <a:latin typeface="Century Schoolbook" panose="02040604050505020304" pitchFamily="18" charset="0"/>
                <a:ea typeface="Times New Roman" panose="02020603050405020304" pitchFamily="18" charset="0"/>
                <a:cs typeface="Century Schoolbook" panose="02040604050505020304" pitchFamily="18" charset="0"/>
              </a:rPr>
              <a:t>Intel’s DAL is a TEE (Trusted Execution Environments) that has a very small amount of flash storage. </a:t>
            </a:r>
            <a:endParaRPr lang="en-US" sz="2400" dirty="0">
              <a:effectLst/>
              <a:latin typeface="Century Schoolbook" panose="02040604050505020304" pitchFamily="18" charset="0"/>
              <a:ea typeface="Times New Roman" panose="02020603050405020304" pitchFamily="18" charset="0"/>
              <a:cs typeface="Gisha" panose="020B0502040204020203" pitchFamily="34" charset="-79"/>
            </a:endParaRPr>
          </a:p>
          <a:p>
            <a:pPr algn="l" rtl="0"/>
            <a:r>
              <a:rPr lang="en-US" sz="2400" dirty="0">
                <a:effectLst/>
                <a:latin typeface="Century Schoolbook" panose="02040604050505020304" pitchFamily="18" charset="0"/>
                <a:ea typeface="Times New Roman" panose="02020603050405020304" pitchFamily="18" charset="0"/>
                <a:cs typeface="Century Schoolbook" panose="02040604050505020304" pitchFamily="18" charset="0"/>
              </a:rPr>
              <a:t>There is a need for an infrastructure that can be used by other TAs to store data with integrity, confidentiality and replay protection without the size limitation of the physical storage.</a:t>
            </a:r>
            <a:endParaRPr lang="en-US" sz="2400" dirty="0">
              <a:effectLst/>
              <a:latin typeface="Century Schoolbook" panose="02040604050505020304" pitchFamily="18" charset="0"/>
              <a:ea typeface="Times New Roman" panose="02020603050405020304" pitchFamily="18" charset="0"/>
              <a:cs typeface="Gisha" panose="020B0502040204020203" pitchFamily="34" charset="-79"/>
            </a:endParaRPr>
          </a:p>
          <a:p>
            <a:endParaRPr lang="he-IL" sz="2400" dirty="0"/>
          </a:p>
        </p:txBody>
      </p:sp>
    </p:spTree>
    <p:extLst>
      <p:ext uri="{BB962C8B-B14F-4D97-AF65-F5344CB8AC3E}">
        <p14:creationId xmlns:p14="http://schemas.microsoft.com/office/powerpoint/2010/main" val="246947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A04491-741F-4DBD-ADAC-A802180BC9F2}"/>
              </a:ext>
            </a:extLst>
          </p:cNvPr>
          <p:cNvSpPr>
            <a:spLocks noGrp="1"/>
          </p:cNvSpPr>
          <p:nvPr>
            <p:ph type="title"/>
          </p:nvPr>
        </p:nvSpPr>
        <p:spPr/>
        <p:txBody>
          <a:bodyPr>
            <a:normAutofit/>
          </a:bodyPr>
          <a:lstStyle/>
          <a:p>
            <a:r>
              <a:rPr lang="en-US" sz="4000" b="1" dirty="0"/>
              <a:t>Purpose – why, what, and how:</a:t>
            </a:r>
            <a:endParaRPr lang="he-IL" sz="4000" b="1" dirty="0"/>
          </a:p>
        </p:txBody>
      </p:sp>
      <p:sp>
        <p:nvSpPr>
          <p:cNvPr id="3" name="מציין מיקום תוכן 2">
            <a:extLst>
              <a:ext uri="{FF2B5EF4-FFF2-40B4-BE49-F238E27FC236}">
                <a16:creationId xmlns:a16="http://schemas.microsoft.com/office/drawing/2014/main" id="{BDB99A92-2519-48ED-B2E1-D933D1910AAF}"/>
              </a:ext>
            </a:extLst>
          </p:cNvPr>
          <p:cNvSpPr>
            <a:spLocks noGrp="1"/>
          </p:cNvSpPr>
          <p:nvPr>
            <p:ph idx="1"/>
          </p:nvPr>
        </p:nvSpPr>
        <p:spPr/>
        <p:txBody>
          <a:bodyPr>
            <a:normAutofit/>
          </a:bodyPr>
          <a:lstStyle/>
          <a:p>
            <a:pPr algn="l" rtl="0"/>
            <a:r>
              <a:rPr lang="en-US" sz="2400" dirty="0">
                <a:effectLst/>
                <a:latin typeface="Century Schoolbook" panose="02040604050505020304" pitchFamily="18" charset="0"/>
                <a:ea typeface="Times New Roman" panose="02020603050405020304" pitchFamily="18" charset="0"/>
                <a:cs typeface="Century Schoolbook" panose="02040604050505020304" pitchFamily="18" charset="0"/>
              </a:rPr>
              <a:t>So, when we need more storage to store critical data, we need to use the Host Mounted Disk Space in order to save encrypted information there.</a:t>
            </a:r>
          </a:p>
          <a:p>
            <a:pPr algn="l" rtl="0"/>
            <a:r>
              <a:rPr lang="en-US" sz="2400" dirty="0">
                <a:effectLst/>
                <a:latin typeface="Century Schoolbook" panose="02040604050505020304" pitchFamily="18" charset="0"/>
                <a:ea typeface="Times New Roman" panose="02020603050405020304" pitchFamily="18" charset="0"/>
                <a:cs typeface="Century Schoolbook" panose="02040604050505020304" pitchFamily="18" charset="0"/>
              </a:rPr>
              <a:t>The classes should supply a similar interface to the regular flash memory used by applet, and Jhi session handle used by host, to simplify the use of the extended storage for all users.</a:t>
            </a:r>
          </a:p>
        </p:txBody>
      </p:sp>
    </p:spTree>
    <p:extLst>
      <p:ext uri="{BB962C8B-B14F-4D97-AF65-F5344CB8AC3E}">
        <p14:creationId xmlns:p14="http://schemas.microsoft.com/office/powerpoint/2010/main" val="235968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A04491-741F-4DBD-ADAC-A802180BC9F2}"/>
              </a:ext>
            </a:extLst>
          </p:cNvPr>
          <p:cNvSpPr>
            <a:spLocks noGrp="1"/>
          </p:cNvSpPr>
          <p:nvPr>
            <p:ph type="title"/>
          </p:nvPr>
        </p:nvSpPr>
        <p:spPr/>
        <p:txBody>
          <a:bodyPr>
            <a:normAutofit/>
          </a:bodyPr>
          <a:lstStyle/>
          <a:p>
            <a:r>
              <a:rPr lang="en-US" sz="4000" b="1" dirty="0"/>
              <a:t>Purpose – why, what, and how:</a:t>
            </a:r>
            <a:endParaRPr lang="he-IL" sz="4000" b="1" dirty="0"/>
          </a:p>
        </p:txBody>
      </p:sp>
      <p:sp>
        <p:nvSpPr>
          <p:cNvPr id="3" name="מציין מיקום תוכן 2">
            <a:extLst>
              <a:ext uri="{FF2B5EF4-FFF2-40B4-BE49-F238E27FC236}">
                <a16:creationId xmlns:a16="http://schemas.microsoft.com/office/drawing/2014/main" id="{BDB99A92-2519-48ED-B2E1-D933D1910AAF}"/>
              </a:ext>
            </a:extLst>
          </p:cNvPr>
          <p:cNvSpPr>
            <a:spLocks noGrp="1"/>
          </p:cNvSpPr>
          <p:nvPr>
            <p:ph idx="1"/>
          </p:nvPr>
        </p:nvSpPr>
        <p:spPr/>
        <p:txBody>
          <a:bodyPr>
            <a:normAutofit/>
          </a:bodyPr>
          <a:lstStyle/>
          <a:p>
            <a:pPr algn="l" rtl="0"/>
            <a:r>
              <a:rPr lang="en-US" sz="2400" dirty="0">
                <a:effectLst/>
                <a:latin typeface="Century Schoolbook" panose="02040604050505020304" pitchFamily="18" charset="0"/>
                <a:ea typeface="Times New Roman" panose="02020603050405020304" pitchFamily="18" charset="0"/>
                <a:cs typeface="Century Schoolbook" panose="02040604050505020304" pitchFamily="18" charset="0"/>
              </a:rPr>
              <a:t>To create a java class that will connect to host and handle all the extended memory including encryption and decryption of the data. This class will be used by the applet.</a:t>
            </a:r>
            <a:endParaRPr lang="en-US" sz="2400" dirty="0">
              <a:effectLst/>
              <a:latin typeface="Century Schoolbook" panose="02040604050505020304" pitchFamily="18" charset="0"/>
              <a:ea typeface="Times New Roman" panose="02020603050405020304" pitchFamily="18" charset="0"/>
              <a:cs typeface="Gisha" panose="020B0502040204020203" pitchFamily="34" charset="-79"/>
            </a:endParaRPr>
          </a:p>
          <a:p>
            <a:pPr algn="l" rtl="0"/>
            <a:r>
              <a:rPr lang="en-US" sz="2400" dirty="0">
                <a:effectLst/>
                <a:latin typeface="Century Schoolbook" panose="02040604050505020304" pitchFamily="18" charset="0"/>
                <a:ea typeface="Times New Roman" panose="02020603050405020304" pitchFamily="18" charset="0"/>
                <a:cs typeface="Century Schoolbook" panose="02040604050505020304" pitchFamily="18" charset="0"/>
              </a:rPr>
              <a:t>In advance, to create a c# class that will connect to the applet and handle all the communication to get, change and send files. This class will be used by the host.</a:t>
            </a:r>
            <a:endParaRPr lang="en-US" sz="2400" dirty="0">
              <a:effectLst/>
              <a:latin typeface="Century Schoolbook" panose="02040604050505020304" pitchFamily="18" charset="0"/>
              <a:ea typeface="Times New Roman" panose="02020603050405020304" pitchFamily="18" charset="0"/>
              <a:cs typeface="Gisha" panose="020B0502040204020203" pitchFamily="34" charset="-79"/>
            </a:endParaRPr>
          </a:p>
        </p:txBody>
      </p:sp>
    </p:spTree>
    <p:extLst>
      <p:ext uri="{BB962C8B-B14F-4D97-AF65-F5344CB8AC3E}">
        <p14:creationId xmlns:p14="http://schemas.microsoft.com/office/powerpoint/2010/main" val="71785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A1C20AE7-2549-4E60-855E-C6D8922BC221}"/>
              </a:ext>
            </a:extLst>
          </p:cNvPr>
          <p:cNvPicPr>
            <a:picLocks noGrp="1" noChangeAspect="1"/>
          </p:cNvPicPr>
          <p:nvPr>
            <p:ph idx="1"/>
          </p:nvPr>
        </p:nvPicPr>
        <p:blipFill>
          <a:blip r:embed="rId2"/>
          <a:stretch>
            <a:fillRect/>
          </a:stretch>
        </p:blipFill>
        <p:spPr>
          <a:xfrm>
            <a:off x="473239" y="1121924"/>
            <a:ext cx="11092730" cy="4889770"/>
          </a:xfrm>
        </p:spPr>
      </p:pic>
    </p:spTree>
    <p:extLst>
      <p:ext uri="{BB962C8B-B14F-4D97-AF65-F5344CB8AC3E}">
        <p14:creationId xmlns:p14="http://schemas.microsoft.com/office/powerpoint/2010/main" val="4165089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A04491-741F-4DBD-ADAC-A802180BC9F2}"/>
              </a:ext>
            </a:extLst>
          </p:cNvPr>
          <p:cNvSpPr>
            <a:spLocks noGrp="1"/>
          </p:cNvSpPr>
          <p:nvPr>
            <p:ph type="title"/>
          </p:nvPr>
        </p:nvSpPr>
        <p:spPr/>
        <p:txBody>
          <a:bodyPr>
            <a:normAutofit/>
          </a:bodyPr>
          <a:lstStyle/>
          <a:p>
            <a:r>
              <a:rPr lang="en-US" sz="4000" b="1" dirty="0"/>
              <a:t>Advantages:</a:t>
            </a:r>
            <a:endParaRPr lang="he-IL" sz="4000" b="1" dirty="0"/>
          </a:p>
        </p:txBody>
      </p:sp>
      <p:sp>
        <p:nvSpPr>
          <p:cNvPr id="3" name="מציין מיקום תוכן 2">
            <a:extLst>
              <a:ext uri="{FF2B5EF4-FFF2-40B4-BE49-F238E27FC236}">
                <a16:creationId xmlns:a16="http://schemas.microsoft.com/office/drawing/2014/main" id="{BDB99A92-2519-48ED-B2E1-D933D1910AAF}"/>
              </a:ext>
            </a:extLst>
          </p:cNvPr>
          <p:cNvSpPr>
            <a:spLocks noGrp="1"/>
          </p:cNvSpPr>
          <p:nvPr>
            <p:ph idx="1"/>
          </p:nvPr>
        </p:nvSpPr>
        <p:spPr/>
        <p:txBody>
          <a:bodyPr>
            <a:normAutofit/>
          </a:bodyPr>
          <a:lstStyle/>
          <a:p>
            <a:pPr algn="l" rtl="0"/>
            <a:r>
              <a:rPr lang="en-US" sz="2400" dirty="0">
                <a:effectLst/>
                <a:latin typeface="Century Schoolbook" panose="02040604050505020304" pitchFamily="18" charset="0"/>
                <a:ea typeface="Times New Roman" panose="02020603050405020304" pitchFamily="18" charset="0"/>
                <a:cs typeface="Century Schoolbook" panose="02040604050505020304" pitchFamily="18" charset="0"/>
              </a:rPr>
              <a:t>This solution is better than the flash storage memory that can save only few bytes (can go to few KB in extreme cases), and our solution is open this limitation. (This current version is set to a buffer of 16 KB, but it can be extended by demand(see future work).</a:t>
            </a:r>
            <a:endParaRPr lang="en-US" sz="2400" dirty="0">
              <a:effectLst/>
              <a:latin typeface="Century Schoolbook" panose="02040604050505020304" pitchFamily="18" charset="0"/>
              <a:ea typeface="Times New Roman" panose="02020603050405020304" pitchFamily="18" charset="0"/>
              <a:cs typeface="Gisha" panose="020B0502040204020203" pitchFamily="34" charset="-79"/>
            </a:endParaRPr>
          </a:p>
          <a:p>
            <a:pPr algn="l" rtl="0"/>
            <a:r>
              <a:rPr lang="en-US" sz="2400" dirty="0">
                <a:effectLst/>
                <a:latin typeface="Century Schoolbook" panose="02040604050505020304" pitchFamily="18" charset="0"/>
                <a:ea typeface="Times New Roman" panose="02020603050405020304" pitchFamily="18" charset="0"/>
                <a:cs typeface="Century Schoolbook" panose="02040604050505020304" pitchFamily="18" charset="0"/>
              </a:rPr>
              <a:t>The memory is saved in the Hard Disk only when it is encrypted – and every action made on the DB is only in the applet – it is the only process that decrypt &amp; encrypt, write, change, or delete from the file.</a:t>
            </a:r>
            <a:endParaRPr lang="en-US" sz="2400" dirty="0">
              <a:effectLst/>
              <a:latin typeface="Century Schoolbook" panose="02040604050505020304" pitchFamily="18" charset="0"/>
              <a:ea typeface="Times New Roman" panose="02020603050405020304" pitchFamily="18" charset="0"/>
              <a:cs typeface="Gisha" panose="020B0502040204020203" pitchFamily="34" charset="-79"/>
            </a:endParaRPr>
          </a:p>
        </p:txBody>
      </p:sp>
    </p:spTree>
    <p:extLst>
      <p:ext uri="{BB962C8B-B14F-4D97-AF65-F5344CB8AC3E}">
        <p14:creationId xmlns:p14="http://schemas.microsoft.com/office/powerpoint/2010/main" val="156064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A04491-741F-4DBD-ADAC-A802180BC9F2}"/>
              </a:ext>
            </a:extLst>
          </p:cNvPr>
          <p:cNvSpPr>
            <a:spLocks noGrp="1"/>
          </p:cNvSpPr>
          <p:nvPr>
            <p:ph type="title"/>
          </p:nvPr>
        </p:nvSpPr>
        <p:spPr>
          <a:xfrm>
            <a:off x="1734753" y="328864"/>
            <a:ext cx="8911687" cy="1280890"/>
          </a:xfrm>
        </p:spPr>
        <p:txBody>
          <a:bodyPr/>
          <a:lstStyle/>
          <a:p>
            <a:r>
              <a:rPr lang="en-US" dirty="0"/>
              <a:t>Architecture – Trusted Application (Java)</a:t>
            </a:r>
            <a:endParaRPr lang="he-IL" dirty="0"/>
          </a:p>
        </p:txBody>
      </p:sp>
      <p:pic>
        <p:nvPicPr>
          <p:cNvPr id="13" name="Content Placeholder 12">
            <a:extLst>
              <a:ext uri="{FF2B5EF4-FFF2-40B4-BE49-F238E27FC236}">
                <a16:creationId xmlns:a16="http://schemas.microsoft.com/office/drawing/2014/main" id="{F2D3AD0F-20AE-4B9D-B599-4BAE5D64C20A}"/>
              </a:ext>
            </a:extLst>
          </p:cNvPr>
          <p:cNvPicPr>
            <a:picLocks noGrp="1" noChangeAspect="1"/>
          </p:cNvPicPr>
          <p:nvPr>
            <p:ph idx="1"/>
          </p:nvPr>
        </p:nvPicPr>
        <p:blipFill>
          <a:blip r:embed="rId2"/>
          <a:stretch>
            <a:fillRect/>
          </a:stretch>
        </p:blipFill>
        <p:spPr>
          <a:xfrm>
            <a:off x="3060700" y="1661134"/>
            <a:ext cx="6070600" cy="4868002"/>
          </a:xfrm>
        </p:spPr>
      </p:pic>
    </p:spTree>
    <p:extLst>
      <p:ext uri="{BB962C8B-B14F-4D97-AF65-F5344CB8AC3E}">
        <p14:creationId xmlns:p14="http://schemas.microsoft.com/office/powerpoint/2010/main" val="267614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A04491-741F-4DBD-ADAC-A802180BC9F2}"/>
              </a:ext>
            </a:extLst>
          </p:cNvPr>
          <p:cNvSpPr>
            <a:spLocks noGrp="1"/>
          </p:cNvSpPr>
          <p:nvPr>
            <p:ph type="title"/>
          </p:nvPr>
        </p:nvSpPr>
        <p:spPr>
          <a:xfrm>
            <a:off x="1734753" y="328864"/>
            <a:ext cx="8911687" cy="1280890"/>
          </a:xfrm>
        </p:spPr>
        <p:txBody>
          <a:bodyPr/>
          <a:lstStyle/>
          <a:p>
            <a:r>
              <a:rPr lang="en-US" dirty="0"/>
              <a:t>Architecture – Host Application (C#)</a:t>
            </a:r>
            <a:endParaRPr lang="he-IL" dirty="0"/>
          </a:p>
        </p:txBody>
      </p:sp>
      <p:pic>
        <p:nvPicPr>
          <p:cNvPr id="9" name="Content Placeholder 8">
            <a:extLst>
              <a:ext uri="{FF2B5EF4-FFF2-40B4-BE49-F238E27FC236}">
                <a16:creationId xmlns:a16="http://schemas.microsoft.com/office/drawing/2014/main" id="{9F40CF83-B64B-46FF-AD33-FB08912800D0}"/>
              </a:ext>
            </a:extLst>
          </p:cNvPr>
          <p:cNvPicPr>
            <a:picLocks noGrp="1" noChangeAspect="1"/>
          </p:cNvPicPr>
          <p:nvPr>
            <p:ph idx="1"/>
          </p:nvPr>
        </p:nvPicPr>
        <p:blipFill>
          <a:blip r:embed="rId2"/>
          <a:stretch>
            <a:fillRect/>
          </a:stretch>
        </p:blipFill>
        <p:spPr>
          <a:xfrm>
            <a:off x="2782118" y="1609754"/>
            <a:ext cx="6816956" cy="5082881"/>
          </a:xfrm>
          <a:prstGeom prst="rect">
            <a:avLst/>
          </a:prstGeom>
        </p:spPr>
      </p:pic>
    </p:spTree>
    <p:extLst>
      <p:ext uri="{BB962C8B-B14F-4D97-AF65-F5344CB8AC3E}">
        <p14:creationId xmlns:p14="http://schemas.microsoft.com/office/powerpoint/2010/main" val="1715919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A04491-741F-4DBD-ADAC-A802180BC9F2}"/>
              </a:ext>
            </a:extLst>
          </p:cNvPr>
          <p:cNvSpPr>
            <a:spLocks noGrp="1"/>
          </p:cNvSpPr>
          <p:nvPr>
            <p:ph type="title"/>
          </p:nvPr>
        </p:nvSpPr>
        <p:spPr/>
        <p:txBody>
          <a:bodyPr/>
          <a:lstStyle/>
          <a:p>
            <a:r>
              <a:rPr lang="en-US" dirty="0"/>
              <a:t>DEMO</a:t>
            </a:r>
            <a:endParaRPr lang="he-IL" dirty="0"/>
          </a:p>
        </p:txBody>
      </p:sp>
      <p:sp>
        <p:nvSpPr>
          <p:cNvPr id="3" name="מציין מיקום תוכן 2">
            <a:extLst>
              <a:ext uri="{FF2B5EF4-FFF2-40B4-BE49-F238E27FC236}">
                <a16:creationId xmlns:a16="http://schemas.microsoft.com/office/drawing/2014/main" id="{BDB99A92-2519-48ED-B2E1-D933D1910AAF}"/>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2723729095"/>
      </p:ext>
    </p:extLst>
  </p:cSld>
  <p:clrMapOvr>
    <a:masterClrMapping/>
  </p:clrMapOvr>
</p:sld>
</file>

<file path=ppt/theme/theme1.xml><?xml version="1.0" encoding="utf-8"?>
<a:theme xmlns:a="http://schemas.openxmlformats.org/drawingml/2006/main" name="עשן מתפתל">
  <a:themeElements>
    <a:clrScheme name="עשן מתפתל">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עשן מתפתל">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עשן מתפתל">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389</TotalTime>
  <Words>351</Words>
  <Application>Microsoft Office PowerPoint</Application>
  <PresentationFormat>מסך רחב</PresentationFormat>
  <Paragraphs>20</Paragraphs>
  <Slides>9</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9</vt:i4>
      </vt:variant>
    </vt:vector>
  </HeadingPairs>
  <TitlesOfParts>
    <vt:vector size="16" baseType="lpstr">
      <vt:lpstr>Arial</vt:lpstr>
      <vt:lpstr>Calibri</vt:lpstr>
      <vt:lpstr>Century Gothic</vt:lpstr>
      <vt:lpstr>Century Schoolbook</vt:lpstr>
      <vt:lpstr>Gisha</vt:lpstr>
      <vt:lpstr>Wingdings 3</vt:lpstr>
      <vt:lpstr>עשן מתפתל</vt:lpstr>
      <vt:lpstr>Intel DAL Extended Storage Mechanism </vt:lpstr>
      <vt:lpstr>The need</vt:lpstr>
      <vt:lpstr>Purpose – why, what, and how:</vt:lpstr>
      <vt:lpstr>Purpose – why, what, and how:</vt:lpstr>
      <vt:lpstr>מצגת של PowerPoint‏</vt:lpstr>
      <vt:lpstr>Advantages:</vt:lpstr>
      <vt:lpstr>Architecture – Trusted Application (Java)</vt:lpstr>
      <vt:lpstr>Architecture – Host Application (C#)</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DAL Extended Storage Mechanism </dc:title>
  <dc:creator>רון קינן</dc:creator>
  <cp:lastModifiedBy>רון קינן</cp:lastModifiedBy>
  <cp:revision>16</cp:revision>
  <dcterms:created xsi:type="dcterms:W3CDTF">2021-07-20T14:12:41Z</dcterms:created>
  <dcterms:modified xsi:type="dcterms:W3CDTF">2021-07-21T09:10:24Z</dcterms:modified>
</cp:coreProperties>
</file>