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4" r:id="rId5"/>
    <p:sldId id="271" r:id="rId6"/>
    <p:sldId id="257" r:id="rId7"/>
    <p:sldId id="261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C04-5FFF-4421-B96F-DADD7511DDB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8A0942-D1E7-4E64-8C24-BD627B3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C04-5FFF-4421-B96F-DADD7511DDB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8A0942-D1E7-4E64-8C24-BD627B3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C04-5FFF-4421-B96F-DADD7511DDB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8A0942-D1E7-4E64-8C24-BD627B33DCC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3501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C04-5FFF-4421-B96F-DADD7511DDB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8A0942-D1E7-4E64-8C24-BD627B3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5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C04-5FFF-4421-B96F-DADD7511DDB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8A0942-D1E7-4E64-8C24-BD627B33DCC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86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C04-5FFF-4421-B96F-DADD7511DDB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8A0942-D1E7-4E64-8C24-BD627B3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C04-5FFF-4421-B96F-DADD7511DDB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0942-D1E7-4E64-8C24-BD627B3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C04-5FFF-4421-B96F-DADD7511DDB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0942-D1E7-4E64-8C24-BD627B3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C04-5FFF-4421-B96F-DADD7511DDB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0942-D1E7-4E64-8C24-BD627B3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C04-5FFF-4421-B96F-DADD7511DDB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8A0942-D1E7-4E64-8C24-BD627B3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C04-5FFF-4421-B96F-DADD7511DDB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8A0942-D1E7-4E64-8C24-BD627B3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C04-5FFF-4421-B96F-DADD7511DDB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8A0942-D1E7-4E64-8C24-BD627B3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C04-5FFF-4421-B96F-DADD7511DDB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0942-D1E7-4E64-8C24-BD627B3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C04-5FFF-4421-B96F-DADD7511DDB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0942-D1E7-4E64-8C24-BD627B3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0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C04-5FFF-4421-B96F-DADD7511DDB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0942-D1E7-4E64-8C24-BD627B3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9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C04-5FFF-4421-B96F-DADD7511DDB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8A0942-D1E7-4E64-8C24-BD627B3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8EC04-5FFF-4421-B96F-DADD7511DDB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8A0942-D1E7-4E64-8C24-BD627B33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584" y="317691"/>
            <a:ext cx="10034016" cy="2387600"/>
          </a:xfrm>
        </p:spPr>
        <p:txBody>
          <a:bodyPr>
            <a:normAutofit fontScale="90000"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effectLst/>
              </a:rPr>
              <a:t>Multimedia Storage Transmission and Acquisition Techniques</a:t>
            </a:r>
            <a:endParaRPr lang="en-US" sz="72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5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9972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/>
              <a:t>DAQ device drivers</a:t>
            </a:r>
            <a:br>
              <a:rPr lang="en-US" b="1"/>
            </a:br>
            <a:br>
              <a:rPr lang="en-US" b="1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40002"/>
            <a:ext cx="9924288" cy="4828032"/>
          </a:xfrm>
        </p:spPr>
        <p:txBody>
          <a:bodyPr>
            <a:noAutofit/>
          </a:bodyPr>
          <a:lstStyle/>
          <a:p>
            <a:r>
              <a:rPr lang="en-US" sz="2800" dirty="0" err="1"/>
              <a:t>DAQ</a:t>
            </a:r>
            <a:r>
              <a:rPr lang="en-US" sz="2800" dirty="0"/>
              <a:t> device drivers are needed in order for the </a:t>
            </a:r>
            <a:r>
              <a:rPr lang="en-US" sz="2800" dirty="0" err="1"/>
              <a:t>DAQ</a:t>
            </a:r>
            <a:r>
              <a:rPr lang="en-US" sz="2800" dirty="0"/>
              <a:t> hardware to work with a PC.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device driver performs low-level register writes and reads on the hardware, while exposing API for developing user applications in a variety of programs.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454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9972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Input devices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40002"/>
            <a:ext cx="9924288" cy="4828032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Examples of input devices in the </a:t>
            </a:r>
            <a:r>
              <a:rPr lang="en-US" sz="2800" dirty="0" err="1"/>
              <a:t>DAQ</a:t>
            </a:r>
            <a:r>
              <a:rPr lang="en-US" sz="2800" dirty="0"/>
              <a:t> system are: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3D scanner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Analog-to-digital converter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Time-to-digital converter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800" dirty="0"/>
          </a:p>
          <a:p>
            <a:pPr marL="0" indent="0">
              <a:lnSpc>
                <a:spcPct val="20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2458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9972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Other Hardware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40002"/>
            <a:ext cx="9924288" cy="4828032"/>
          </a:xfrm>
        </p:spPr>
        <p:txBody>
          <a:bodyPr>
            <a:noAutofit/>
          </a:bodyPr>
          <a:lstStyle/>
          <a:p>
            <a:r>
              <a:rPr lang="en-US" sz="2800" dirty="0"/>
              <a:t>Computer Automated Measurement and Control (</a:t>
            </a:r>
            <a:r>
              <a:rPr lang="en-US" sz="2800" dirty="0" err="1"/>
              <a:t>CAMAC</a:t>
            </a:r>
            <a:r>
              <a:rPr lang="en-US" sz="2800" dirty="0"/>
              <a:t>)</a:t>
            </a:r>
          </a:p>
          <a:p>
            <a:r>
              <a:rPr lang="en-US" sz="2800" dirty="0"/>
              <a:t>Industrial Ethernet</a:t>
            </a:r>
          </a:p>
          <a:p>
            <a:r>
              <a:rPr lang="en-US" sz="2800" dirty="0"/>
              <a:t>Industrial USB</a:t>
            </a:r>
          </a:p>
          <a:p>
            <a:r>
              <a:rPr lang="en-US" sz="2800" dirty="0"/>
              <a:t>LAN </a:t>
            </a:r>
            <a:r>
              <a:rPr lang="en-US" sz="2800" dirty="0" err="1"/>
              <a:t>eXtensions</a:t>
            </a:r>
            <a:r>
              <a:rPr lang="en-US" sz="2800" dirty="0"/>
              <a:t> for Instrumentation</a:t>
            </a:r>
          </a:p>
          <a:p>
            <a:r>
              <a:rPr lang="en-US" sz="2800" dirty="0"/>
              <a:t>PCI </a:t>
            </a:r>
            <a:r>
              <a:rPr lang="en-US" sz="2800" dirty="0" err="1"/>
              <a:t>eXtensions</a:t>
            </a:r>
            <a:r>
              <a:rPr lang="en-US" sz="2800" dirty="0"/>
              <a:t> for Instrumentation</a:t>
            </a:r>
          </a:p>
          <a:p>
            <a:r>
              <a:rPr lang="en-US" sz="2800" dirty="0" err="1"/>
              <a:t>etc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742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9972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/>
              <a:t>DAQ software</a:t>
            </a:r>
            <a:br>
              <a:rPr lang="en-US" b="1"/>
            </a:br>
            <a:br>
              <a:rPr lang="en-US" b="1"/>
            </a:br>
            <a:br>
              <a:rPr lang="en-US" b="1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40002"/>
            <a:ext cx="9924288" cy="4828032"/>
          </a:xfrm>
        </p:spPr>
        <p:txBody>
          <a:bodyPr>
            <a:noAutofit/>
          </a:bodyPr>
          <a:lstStyle/>
          <a:p>
            <a:r>
              <a:rPr lang="en-US" sz="2800" dirty="0" err="1"/>
              <a:t>DAQ</a:t>
            </a:r>
            <a:r>
              <a:rPr lang="en-US" sz="2800" dirty="0"/>
              <a:t> software tools used for building large-scale data acquisition systems include </a:t>
            </a:r>
            <a:r>
              <a:rPr lang="en-GB" sz="2800" dirty="0"/>
              <a:t>Experimental Physics and Industrial Control System</a:t>
            </a:r>
            <a:r>
              <a:rPr lang="en-US" sz="2800" dirty="0"/>
              <a:t> (EPICS).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Other programming environments that are used to build </a:t>
            </a:r>
            <a:r>
              <a:rPr lang="en-US" sz="2800" dirty="0" err="1"/>
              <a:t>DAQ</a:t>
            </a:r>
            <a:r>
              <a:rPr lang="en-US" sz="2800" dirty="0"/>
              <a:t> applications </a:t>
            </a:r>
            <a:r>
              <a:rPr lang="en-US" sz="2800" dirty="0" err="1"/>
              <a:t>include,Visual</a:t>
            </a:r>
            <a:r>
              <a:rPr lang="en-US" sz="2800" dirty="0"/>
              <a:t> C++, Visual Basic, LabVIEW, and MATLAB </a:t>
            </a:r>
            <a:r>
              <a:rPr lang="en-US" sz="2800" dirty="0" err="1"/>
              <a:t>etc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378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Storage</a:t>
            </a:r>
          </a:p>
          <a:p>
            <a:r>
              <a:rPr lang="en-US"/>
              <a:t>Data Transmission</a:t>
            </a:r>
          </a:p>
          <a:p>
            <a:r>
              <a:rPr lang="en-US"/>
              <a:t>Data Acquisition</a:t>
            </a:r>
          </a:p>
          <a:p>
            <a:r>
              <a:rPr lang="en-US"/>
              <a:t>Multimedia data acquisition</a:t>
            </a:r>
          </a:p>
          <a:p>
            <a:r>
              <a:rPr lang="en-US"/>
              <a:t>Data Acquisition Hardware and Software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99726"/>
            <a:ext cx="8911687" cy="1280890"/>
          </a:xfrm>
        </p:spPr>
        <p:txBody>
          <a:bodyPr/>
          <a:lstStyle/>
          <a:p>
            <a:r>
              <a:rPr lang="en-US"/>
              <a:t>Definitions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7696"/>
            <a:ext cx="9980612" cy="5047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Data Storage </a:t>
            </a:r>
          </a:p>
          <a:p>
            <a:r>
              <a:rPr lang="en-US" sz="2800" dirty="0"/>
              <a:t>Data need storage space before, during or after processing in terms of temporary or permanent storage.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Data transmission</a:t>
            </a:r>
          </a:p>
          <a:p>
            <a:r>
              <a:rPr lang="en-US" sz="2800" dirty="0"/>
              <a:t>After or during processing, data may need to be transmitted between different devices on the same system/machine or at a distant through the internet or intranet</a:t>
            </a:r>
          </a:p>
        </p:txBody>
      </p:sp>
    </p:spTree>
    <p:extLst>
      <p:ext uri="{BB962C8B-B14F-4D97-AF65-F5344CB8AC3E}">
        <p14:creationId xmlns:p14="http://schemas.microsoft.com/office/powerpoint/2010/main" val="327679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99726"/>
            <a:ext cx="8911687" cy="1280890"/>
          </a:xfrm>
        </p:spPr>
        <p:txBody>
          <a:bodyPr/>
          <a:lstStyle/>
          <a:p>
            <a:r>
              <a:rPr lang="en-US"/>
              <a:t>Definitions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377696"/>
            <a:ext cx="9980612" cy="5047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Data acquisition</a:t>
            </a:r>
          </a:p>
          <a:p>
            <a:r>
              <a:rPr lang="en-US" sz="2400" dirty="0"/>
              <a:t>Data acquisition is the process of sampling signals that measure real world physical conditions and converting the resulting samples into digital numeric values that can be manipulated by a computer. The components of data acquisition systems include: </a:t>
            </a:r>
          </a:p>
          <a:p>
            <a:pPr lvl="1"/>
            <a:r>
              <a:rPr lang="en-US" sz="2000" dirty="0"/>
              <a:t>Sensors, to convert physical parameters to electrical signals.</a:t>
            </a:r>
          </a:p>
          <a:p>
            <a:pPr lvl="1"/>
            <a:r>
              <a:rPr lang="en-US" sz="2000" dirty="0"/>
              <a:t>Signal conditioning circuitry, to convert sensor signals into a form that can be converted to digital values.</a:t>
            </a:r>
          </a:p>
          <a:p>
            <a:pPr lvl="1"/>
            <a:r>
              <a:rPr lang="en-US" sz="2000" dirty="0"/>
              <a:t>Analog-to-digital converters, to convert conditioned sensor signals to digital values.</a:t>
            </a:r>
          </a:p>
        </p:txBody>
      </p:sp>
    </p:spTree>
    <p:extLst>
      <p:ext uri="{BB962C8B-B14F-4D97-AF65-F5344CB8AC3E}">
        <p14:creationId xmlns:p14="http://schemas.microsoft.com/office/powerpoint/2010/main" val="244453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29761"/>
            <a:ext cx="8911687" cy="1280890"/>
          </a:xfrm>
        </p:spPr>
        <p:txBody>
          <a:bodyPr/>
          <a:lstStyle/>
          <a:p>
            <a:r>
              <a:rPr lang="en-US" dirty="0"/>
              <a:t>Multimedia Data Acquisition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17786"/>
            <a:ext cx="9924288" cy="5078512"/>
          </a:xfrm>
        </p:spPr>
        <p:txBody>
          <a:bodyPr>
            <a:noAutofit/>
          </a:bodyPr>
          <a:lstStyle/>
          <a:p>
            <a:r>
              <a:rPr lang="en-US" sz="2200" dirty="0"/>
              <a:t>For multimedia data analysis, we need to store the multimedia data and process it. During processing, multimedia data may need to be transmitted through networks or between devices.  </a:t>
            </a:r>
          </a:p>
          <a:p>
            <a:pPr algn="just"/>
            <a:r>
              <a:rPr lang="en-US" sz="2200" dirty="0"/>
              <a:t>Acquisition is directly related to both storage and transmission because whatever is acquired is directed to either storage or transmission.</a:t>
            </a:r>
          </a:p>
          <a:p>
            <a:endParaRPr lang="en-US" sz="1600" dirty="0"/>
          </a:p>
          <a:p>
            <a:r>
              <a:rPr lang="en-US" sz="2000" dirty="0"/>
              <a:t>The examples of multimedia data sources are:</a:t>
            </a:r>
          </a:p>
          <a:p>
            <a:pPr lvl="1"/>
            <a:r>
              <a:rPr lang="en-US" sz="2000" dirty="0"/>
              <a:t>audio sources (e.g. microphones) </a:t>
            </a:r>
          </a:p>
          <a:p>
            <a:pPr lvl="1"/>
            <a:r>
              <a:rPr lang="en-US" sz="2000" dirty="0"/>
              <a:t>image sources (e.g. Camera)</a:t>
            </a:r>
          </a:p>
          <a:p>
            <a:r>
              <a:rPr lang="en-US" sz="2000" dirty="0"/>
              <a:t>These produce continuous time analogy signals (e.g. output voltages)</a:t>
            </a:r>
          </a:p>
          <a:p>
            <a:r>
              <a:rPr lang="en-US" sz="2000" dirty="0"/>
              <a:t>In order to store audio or video data into a computer, we must sample and digitize the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877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2" y="0"/>
            <a:ext cx="11748882" cy="6723888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65489"/>
              </p:ext>
            </p:extLst>
          </p:nvPr>
        </p:nvGraphicFramePr>
        <p:xfrm>
          <a:off x="597408" y="5635752"/>
          <a:ext cx="2316480" cy="548640"/>
        </p:xfrm>
        <a:graphic>
          <a:graphicData uri="http://schemas.openxmlformats.org/drawingml/2006/table">
            <a:tbl>
              <a:tblPr/>
              <a:tblGrid>
                <a:gridCol w="231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Source:</a:t>
                      </a:r>
                    </a:p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Enrique </a:t>
                      </a:r>
                      <a:r>
                        <a:rPr lang="en-US" sz="160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Z.L</a:t>
                      </a:r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 2019</a:t>
                      </a:r>
                    </a:p>
                  </a:txBody>
                  <a:tcPr marL="30480" marR="30480" marT="30480" marB="30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68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950" y="2542826"/>
            <a:ext cx="9239250" cy="1280890"/>
          </a:xfrm>
        </p:spPr>
        <p:txBody>
          <a:bodyPr>
            <a:noAutofit/>
          </a:bodyPr>
          <a:lstStyle/>
          <a:p>
            <a:pPr algn="ctr"/>
            <a:r>
              <a:rPr lang="en-US" sz="4800" b="1"/>
              <a:t>Data Acquisitision Hardware and Software</a:t>
            </a:r>
            <a:br>
              <a:rPr lang="en-US" sz="4800" b="1"/>
            </a:b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118272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9972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/>
              <a:t>DAQ hardware</a:t>
            </a:r>
            <a:br>
              <a:rPr lang="en-US" b="1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40002"/>
            <a:ext cx="9924288" cy="4828032"/>
          </a:xfrm>
        </p:spPr>
        <p:txBody>
          <a:bodyPr>
            <a:noAutofit/>
          </a:bodyPr>
          <a:lstStyle/>
          <a:p>
            <a:r>
              <a:rPr lang="en-US" sz="2400"/>
              <a:t>DAQ hardware is what usually interfaces between the signal and a PC.</a:t>
            </a:r>
            <a:endParaRPr lang="en-US" sz="2400" baseline="30000"/>
          </a:p>
          <a:p>
            <a:r>
              <a:rPr lang="en-US" sz="2400"/>
              <a:t> It could be in the form of modules that can be connected to the computer's ports (parallel, serial, USB, etc.) or cards connected to slots (S-100 bus, PCI, PCI-E, etc.) in the motherboard. </a:t>
            </a:r>
          </a:p>
          <a:p>
            <a:r>
              <a:rPr lang="en-US" sz="2400"/>
              <a:t>Usually the space on the back of a PCI card is too small for all the connections needed, so an external </a:t>
            </a:r>
            <a:r>
              <a:rPr lang="en-US" sz="2400" b="1"/>
              <a:t>breakout box </a:t>
            </a:r>
            <a:r>
              <a:rPr lang="en-US" sz="2400"/>
              <a:t>is required. </a:t>
            </a:r>
          </a:p>
          <a:p>
            <a:r>
              <a:rPr lang="en-US" sz="2400"/>
              <a:t>The cable between this box and the PC can be expensive due to the many wires, and the required shielding. </a:t>
            </a:r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8049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9972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/>
              <a:t>DAQ hardware</a:t>
            </a:r>
            <a:br>
              <a:rPr lang="en-US" b="1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40002"/>
            <a:ext cx="9924288" cy="4828032"/>
          </a:xfrm>
        </p:spPr>
        <p:txBody>
          <a:bodyPr>
            <a:noAutofit/>
          </a:bodyPr>
          <a:lstStyle/>
          <a:p>
            <a:r>
              <a:rPr lang="en-US" sz="2400" dirty="0" err="1"/>
              <a:t>DAQ</a:t>
            </a:r>
            <a:r>
              <a:rPr lang="en-US" sz="2400" dirty="0"/>
              <a:t> cards often contain multiple components (multiplexer, ADC, DAC, </a:t>
            </a:r>
            <a:r>
              <a:rPr lang="en-US" sz="2400" dirty="0" err="1"/>
              <a:t>TTL</a:t>
            </a:r>
            <a:r>
              <a:rPr lang="en-US" sz="2400" dirty="0"/>
              <a:t>-IO, high speed timers, RAM). </a:t>
            </a:r>
          </a:p>
          <a:p>
            <a:r>
              <a:rPr lang="en-US" sz="2400" dirty="0"/>
              <a:t>These are accessible via a bus by a microcontroller, which can run small programs. </a:t>
            </a:r>
          </a:p>
          <a:p>
            <a:r>
              <a:rPr lang="en-US" sz="2400" dirty="0"/>
              <a:t>A controller is more flexible than a hard wired logic, yet cheaper than a CPU so that it is permissible to block it with simple polling loops.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33208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319</TotalTime>
  <Words>619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Wisp</vt:lpstr>
      <vt:lpstr>Multimedia Storage Transmission and Acquisition Techniques</vt:lpstr>
      <vt:lpstr>Outline </vt:lpstr>
      <vt:lpstr>Definitions </vt:lpstr>
      <vt:lpstr>Definitions </vt:lpstr>
      <vt:lpstr>Multimedia Data Acquisition </vt:lpstr>
      <vt:lpstr>PowerPoint Presentation</vt:lpstr>
      <vt:lpstr>Data Acquisitision Hardware and Software </vt:lpstr>
      <vt:lpstr>DAQ hardware  </vt:lpstr>
      <vt:lpstr>DAQ hardware  </vt:lpstr>
      <vt:lpstr>DAQ device drivers   </vt:lpstr>
      <vt:lpstr>Input devices    </vt:lpstr>
      <vt:lpstr>Other Hardware     </vt:lpstr>
      <vt:lpstr>DAQ software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Storage Transmission and Acquisition Techniques</dc:title>
  <dc:creator>Mastidia</dc:creator>
  <cp:lastModifiedBy>Staff</cp:lastModifiedBy>
  <cp:revision>22</cp:revision>
  <dcterms:created xsi:type="dcterms:W3CDTF">2019-02-14T08:29:51Z</dcterms:created>
  <dcterms:modified xsi:type="dcterms:W3CDTF">2024-01-22T07:27:23Z</dcterms:modified>
</cp:coreProperties>
</file>