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3687" r:id="rId2"/>
  </p:sldMasterIdLst>
  <p:sldIdLst>
    <p:sldId id="256" r:id="rId3"/>
    <p:sldId id="264" r:id="rId4"/>
    <p:sldId id="257" r:id="rId5"/>
    <p:sldId id="258" r:id="rId6"/>
    <p:sldId id="259" r:id="rId7"/>
    <p:sldId id="260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November 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181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7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30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32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96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71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55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7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06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5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357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5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30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370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8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5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1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818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2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0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November 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07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26" r:id="rId5"/>
    <p:sldLayoutId id="2147483727" r:id="rId6"/>
    <p:sldLayoutId id="2147483732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1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1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D12088-2C17-4752-A7B9-C639C0C85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7337774" cy="2986234"/>
          </a:xfrm>
        </p:spPr>
        <p:txBody>
          <a:bodyPr anchor="b">
            <a:normAutofit/>
          </a:bodyPr>
          <a:lstStyle/>
          <a:p>
            <a:r>
              <a:rPr lang="pt-BR" b="1" dirty="0"/>
              <a:t>Trabalho - Informática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8FAC93-2F4E-4080-8A31-FC5A05008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4897676"/>
            <a:ext cx="5437187" cy="1741119"/>
          </a:xfrm>
        </p:spPr>
        <p:txBody>
          <a:bodyPr>
            <a:normAutofit fontScale="85000" lnSpcReduction="10000"/>
          </a:bodyPr>
          <a:lstStyle/>
          <a:p>
            <a:r>
              <a:rPr lang="pt-BR" sz="2800" dirty="0">
                <a:solidFill>
                  <a:schemeClr val="tx1">
                    <a:alpha val="60000"/>
                  </a:schemeClr>
                </a:solidFill>
              </a:rPr>
              <a:t>Nome: Ronny </a:t>
            </a:r>
            <a:r>
              <a:rPr lang="pt-BR" sz="2800" dirty="0" err="1">
                <a:solidFill>
                  <a:schemeClr val="tx1">
                    <a:alpha val="60000"/>
                  </a:schemeClr>
                </a:solidFill>
              </a:rPr>
              <a:t>Curck</a:t>
            </a:r>
            <a:r>
              <a:rPr lang="pt-BR" sz="2800" dirty="0">
                <a:solidFill>
                  <a:schemeClr val="tx1">
                    <a:alpha val="60000"/>
                  </a:schemeClr>
                </a:solidFill>
              </a:rPr>
              <a:t> de Oliveira Silva </a:t>
            </a:r>
          </a:p>
          <a:p>
            <a:r>
              <a:rPr lang="pt-BR" sz="2800" dirty="0">
                <a:solidFill>
                  <a:schemeClr val="tx1">
                    <a:alpha val="60000"/>
                  </a:schemeClr>
                </a:solidFill>
              </a:rPr>
              <a:t>Curso: Manutenção de Aeronaves</a:t>
            </a:r>
          </a:p>
          <a:p>
            <a:r>
              <a:rPr lang="pt-BR" sz="2800" dirty="0" err="1">
                <a:solidFill>
                  <a:schemeClr val="tx1">
                    <a:alpha val="60000"/>
                  </a:schemeClr>
                </a:solidFill>
              </a:rPr>
              <a:t>Prof</a:t>
            </a:r>
            <a:r>
              <a:rPr lang="pt-BR" sz="2800" dirty="0">
                <a:solidFill>
                  <a:schemeClr val="tx1">
                    <a:alpha val="60000"/>
                  </a:schemeClr>
                </a:solidFill>
              </a:rPr>
              <a:t>: Fabricio </a:t>
            </a:r>
            <a:r>
              <a:rPr lang="pt-BR" sz="2800" dirty="0" err="1">
                <a:solidFill>
                  <a:schemeClr val="tx1">
                    <a:alpha val="60000"/>
                  </a:schemeClr>
                </a:solidFill>
              </a:rPr>
              <a:t>Galende</a:t>
            </a:r>
            <a:endParaRPr lang="pt-BR" sz="2800" dirty="0">
              <a:solidFill>
                <a:schemeClr val="tx1">
                  <a:alpha val="60000"/>
                </a:schemeClr>
              </a:solidFill>
            </a:endParaRPr>
          </a:p>
          <a:p>
            <a:endParaRPr lang="pt-BR" dirty="0">
              <a:solidFill>
                <a:schemeClr val="tx1">
                  <a:alpha val="60000"/>
                </a:schemeClr>
              </a:solidFill>
            </a:endParaRPr>
          </a:p>
          <a:p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22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A48F7-5F44-4365-8F7A-DD987C94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668" y="1"/>
            <a:ext cx="8673794" cy="765176"/>
          </a:xfrm>
        </p:spPr>
        <p:txBody>
          <a:bodyPr/>
          <a:lstStyle/>
          <a:p>
            <a:r>
              <a:rPr lang="pt-BR" dirty="0"/>
              <a:t>Apresentação Pessoal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B79AC6-003C-47F3-B23B-695FD2D3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127342"/>
            <a:ext cx="11090274" cy="5115795"/>
          </a:xfrm>
        </p:spPr>
        <p:txBody>
          <a:bodyPr>
            <a:normAutofit/>
          </a:bodyPr>
          <a:lstStyle/>
          <a:p>
            <a:r>
              <a:rPr lang="pt-BR" sz="3600" dirty="0"/>
              <a:t>Me chamo Ronny, sou do curso de manutenção de aeronaves e sempre fui muito fã de aviões, por isso estudo nesse curso. </a:t>
            </a:r>
          </a:p>
        </p:txBody>
      </p:sp>
      <p:pic>
        <p:nvPicPr>
          <p:cNvPr id="5" name="Imagem 4" descr="Menino de camisa preta&#10;&#10;Descrição gerada automaticamente">
            <a:extLst>
              <a:ext uri="{FF2B5EF4-FFF2-40B4-BE49-F238E27FC236}">
                <a16:creationId xmlns:a16="http://schemas.microsoft.com/office/drawing/2014/main" id="{46CB9105-1584-491E-AE0F-E9408F434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2340"/>
            <a:ext cx="2968668" cy="332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5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BEB93-DA87-4C59-874E-8293BA76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482" y="0"/>
            <a:ext cx="7979080" cy="1227551"/>
          </a:xfrm>
        </p:spPr>
        <p:txBody>
          <a:bodyPr>
            <a:normAutofit/>
          </a:bodyPr>
          <a:lstStyle/>
          <a:p>
            <a:r>
              <a:rPr lang="pt-BR" sz="6000" dirty="0"/>
              <a:t>Função Soma do Excel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6791F-3A69-475C-A07D-C70483B75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88" y="2025517"/>
            <a:ext cx="11090274" cy="3979625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 Rounded MT Bold" panose="020F0704030504030204" pitchFamily="34" charset="0"/>
              </a:rPr>
              <a:t>O Excel possui uma infinidade de funções e uma delas é a soma.</a:t>
            </a:r>
          </a:p>
          <a:p>
            <a:pPr marL="0" indent="0">
              <a:buNone/>
            </a:pPr>
            <a:r>
              <a:rPr lang="pt-BR" sz="3600" dirty="0">
                <a:latin typeface="Arial Rounded MT Bold" panose="020F0704030504030204" pitchFamily="34" charset="0"/>
              </a:rPr>
              <a:t>  Basicamente, para facilitar temas como finanças, gráficos e outras operações matemáticas, essa função faz tudo isso de forma simplificada e pratica.</a:t>
            </a:r>
          </a:p>
        </p:txBody>
      </p:sp>
    </p:spTree>
    <p:extLst>
      <p:ext uri="{BB962C8B-B14F-4D97-AF65-F5344CB8AC3E}">
        <p14:creationId xmlns:p14="http://schemas.microsoft.com/office/powerpoint/2010/main" val="370758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B5D1F-A850-4544-B365-67BAA3B3F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53020"/>
            <a:ext cx="10384359" cy="4910202"/>
          </a:xfrm>
        </p:spPr>
        <p:txBody>
          <a:bodyPr>
            <a:normAutofit/>
          </a:bodyPr>
          <a:lstStyle/>
          <a:p>
            <a:r>
              <a:rPr lang="pt-BR" sz="4800" dirty="0"/>
              <a:t>Nesses slides vamos ver como fazer a Soma no Excel, uma das funções mais básicas e fundamentais do Excel.</a:t>
            </a:r>
          </a:p>
        </p:txBody>
      </p:sp>
    </p:spTree>
    <p:extLst>
      <p:ext uri="{BB962C8B-B14F-4D97-AF65-F5344CB8AC3E}">
        <p14:creationId xmlns:p14="http://schemas.microsoft.com/office/powerpoint/2010/main" val="233674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883D7-EEB5-46B1-AF2F-7496F4D6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40" y="1"/>
            <a:ext cx="9938922" cy="914400"/>
          </a:xfrm>
        </p:spPr>
        <p:txBody>
          <a:bodyPr/>
          <a:lstStyle/>
          <a:p>
            <a:r>
              <a:rPr lang="pt-BR" dirty="0"/>
              <a:t>Somando Células Horizontais 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97A4B12-5724-4BBA-8752-6AAC59430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93" y="1027135"/>
            <a:ext cx="11090274" cy="5053164"/>
          </a:xfrm>
        </p:spPr>
        <p:txBody>
          <a:bodyPr>
            <a:normAutofit/>
          </a:bodyPr>
          <a:lstStyle/>
          <a:p>
            <a:r>
              <a:rPr lang="pt-BR" sz="3200" i="0" dirty="0">
                <a:solidFill>
                  <a:schemeClr val="tx2"/>
                </a:solidFill>
                <a:effectLst/>
                <a:latin typeface="Open Sans"/>
              </a:rPr>
              <a:t>Após transpor os valores para a planilha no Excel, proceda da seguinte maneira:</a:t>
            </a:r>
          </a:p>
          <a:p>
            <a:pPr marL="0" indent="0">
              <a:buNone/>
            </a:pPr>
            <a:r>
              <a:rPr lang="pt-BR" sz="3200" b="0" i="0" dirty="0">
                <a:solidFill>
                  <a:schemeClr val="tx1"/>
                </a:solidFill>
                <a:effectLst/>
                <a:latin typeface="Open Sans"/>
              </a:rPr>
              <a:t>Clique na última célula da primeira linha da planilha, e escreva a função </a:t>
            </a:r>
            <a:r>
              <a:rPr lang="pt-BR" sz="3200" b="1" i="0" dirty="0">
                <a:solidFill>
                  <a:schemeClr val="tx1"/>
                </a:solidFill>
                <a:effectLst/>
                <a:latin typeface="Open Sans"/>
              </a:rPr>
              <a:t>=SOMA(B2:E2)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Open Sans"/>
              </a:rPr>
              <a:t>, onde irá ser somado os valores das células </a:t>
            </a:r>
            <a:r>
              <a:rPr lang="pt-BR" sz="3200" b="1" i="0" dirty="0">
                <a:solidFill>
                  <a:schemeClr val="tx1"/>
                </a:solidFill>
                <a:effectLst/>
                <a:latin typeface="Open Sans"/>
              </a:rPr>
              <a:t>B2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Open Sans"/>
              </a:rPr>
              <a:t> até </a:t>
            </a:r>
            <a:r>
              <a:rPr lang="pt-BR" sz="3200" b="1" i="0" dirty="0">
                <a:solidFill>
                  <a:schemeClr val="tx1"/>
                </a:solidFill>
                <a:effectLst/>
                <a:latin typeface="Open Sans"/>
              </a:rPr>
              <a:t>E2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Open Sans"/>
              </a:rPr>
              <a:t>.</a:t>
            </a:r>
            <a:endParaRPr lang="pt-BR" sz="3200" dirty="0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852713E-E361-4005-98CB-78FDC10C5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33" y="4301603"/>
            <a:ext cx="10390141" cy="189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3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CE5192-C6B6-4D23-B641-0CA14EB0D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475989"/>
            <a:ext cx="11090274" cy="5616835"/>
          </a:xfrm>
        </p:spPr>
        <p:txBody>
          <a:bodyPr>
            <a:normAutofit/>
          </a:bodyPr>
          <a:lstStyle/>
          <a:p>
            <a:r>
              <a:rPr lang="pt-BR" sz="4400" b="0" i="0" dirty="0">
                <a:solidFill>
                  <a:schemeClr val="tx1"/>
                </a:solidFill>
                <a:effectLst/>
                <a:latin typeface="Open Sans"/>
              </a:rPr>
              <a:t>Pressione a tecla </a:t>
            </a:r>
            <a:r>
              <a:rPr lang="pt-BR" sz="4400" b="1" i="0" dirty="0">
                <a:solidFill>
                  <a:schemeClr val="tx1"/>
                </a:solidFill>
                <a:effectLst/>
                <a:latin typeface="Open Sans"/>
              </a:rPr>
              <a:t>ENTER</a:t>
            </a:r>
            <a:r>
              <a:rPr lang="pt-BR" sz="4400" b="0" i="0" dirty="0">
                <a:solidFill>
                  <a:schemeClr val="tx1"/>
                </a:solidFill>
                <a:effectLst/>
                <a:latin typeface="Open Sans"/>
              </a:rPr>
              <a:t> e observe que a célula </a:t>
            </a:r>
            <a:r>
              <a:rPr lang="pt-BR" sz="4400" b="1" i="0" dirty="0">
                <a:solidFill>
                  <a:schemeClr val="tx1"/>
                </a:solidFill>
                <a:effectLst/>
                <a:latin typeface="Open Sans"/>
              </a:rPr>
              <a:t>F2 </a:t>
            </a:r>
            <a:r>
              <a:rPr lang="pt-BR" sz="4400" b="0" i="0" dirty="0">
                <a:solidFill>
                  <a:schemeClr val="tx1"/>
                </a:solidFill>
                <a:effectLst/>
                <a:latin typeface="Open Sans"/>
              </a:rPr>
              <a:t>apresentará a soma dos valores.</a:t>
            </a:r>
            <a:endParaRPr lang="pt-BR" sz="4400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7FCA9C-CB1F-4003-B08A-8553084DC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3" y="3133683"/>
            <a:ext cx="11090273" cy="269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5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89A62-5C68-4A02-906E-F153B9CB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701" y="1"/>
            <a:ext cx="9913870" cy="926926"/>
          </a:xfrm>
        </p:spPr>
        <p:txBody>
          <a:bodyPr/>
          <a:lstStyle/>
          <a:p>
            <a:r>
              <a:rPr lang="pt-BR" dirty="0"/>
              <a:t>Somando Células Horizontais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B9D590-47DC-458B-8AD1-7E8C21B7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97" y="926927"/>
            <a:ext cx="11090274" cy="5165897"/>
          </a:xfrm>
        </p:spPr>
        <p:txBody>
          <a:bodyPr/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Open Sans"/>
              </a:rPr>
              <a:t>Primeiramente</a:t>
            </a:r>
            <a:r>
              <a:rPr lang="pt-BR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/>
              </a:rPr>
              <a:t>expanda a função da célula </a:t>
            </a:r>
            <a:r>
              <a:rPr lang="pt-BR" b="1" i="0" dirty="0">
                <a:solidFill>
                  <a:schemeClr val="tx1"/>
                </a:solidFill>
                <a:effectLst/>
                <a:latin typeface="Open Sans"/>
              </a:rPr>
              <a:t>F2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/>
              </a:rPr>
              <a:t> para as demais células desta coluna: dando um duplo clique na célula, observe que há no canto inferior direito um ponto, arraste-o para baixo, até a última célula que será utilizada da coluna. Aqui estamos fazendo uso da alça de preenchimento.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4" descr="Interface gráfica do usuário, Aplicativo, Tabela, Excel&#10;&#10;Descrição gerada automaticamente">
            <a:extLst>
              <a:ext uri="{FF2B5EF4-FFF2-40B4-BE49-F238E27FC236}">
                <a16:creationId xmlns:a16="http://schemas.microsoft.com/office/drawing/2014/main" id="{240907E3-8634-4466-BCC2-7319EC4BFB9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8" y="2718146"/>
            <a:ext cx="5448822" cy="3745283"/>
          </a:xfrm>
          <a:prstGeom prst="rect">
            <a:avLst/>
          </a:prstGeom>
        </p:spPr>
      </p:pic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29F42696-A8F2-4825-8F85-0D265E662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85" y="2718145"/>
            <a:ext cx="5887514" cy="374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9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28B8DE-1CE7-4C42-8B23-32D41F19C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3047"/>
            <a:ext cx="11090274" cy="5829778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/>
              <a:t>O método de soma é igual ao esquema anterior.</a:t>
            </a:r>
          </a:p>
          <a:p>
            <a:pPr marL="0" indent="0">
              <a:buNone/>
            </a:pPr>
            <a:r>
              <a:rPr lang="pt-BR" sz="3200" dirty="0">
                <a:solidFill>
                  <a:schemeClr val="tx1"/>
                </a:solidFill>
                <a:latin typeface="Open Sans"/>
              </a:rPr>
              <a:t>C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Open Sans"/>
              </a:rPr>
              <a:t>rie uma célula onde será apresentado o valor total anual gasto e aplique a seguinte função </a:t>
            </a:r>
            <a:r>
              <a:rPr lang="pt-BR" sz="3200" b="1" i="0" dirty="0">
                <a:solidFill>
                  <a:schemeClr val="tx1"/>
                </a:solidFill>
                <a:effectLst/>
                <a:latin typeface="Open Sans"/>
              </a:rPr>
              <a:t>=SOMA(F2:F13)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Open Sans"/>
              </a:rPr>
              <a:t>, onde serão somados todos os valores anteriores</a:t>
            </a:r>
            <a:endParaRPr lang="pt-BR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Interface gráfica do usuário, Tabela, Excel&#10;&#10;Descrição gerada automaticamente">
            <a:extLst>
              <a:ext uri="{FF2B5EF4-FFF2-40B4-BE49-F238E27FC236}">
                <a16:creationId xmlns:a16="http://schemas.microsoft.com/office/drawing/2014/main" id="{17DF9176-FE5C-4900-9EEF-4401F6DE5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82" y="2686832"/>
            <a:ext cx="7348957" cy="390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0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FF4584-385C-4E78-8139-284C53AFE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5261"/>
            <a:ext cx="11090274" cy="5967564"/>
          </a:xfrm>
        </p:spPr>
        <p:txBody>
          <a:bodyPr>
            <a:normAutofit/>
          </a:bodyPr>
          <a:lstStyle/>
          <a:p>
            <a:r>
              <a:rPr lang="pt-BR" sz="4000" b="0" i="0" dirty="0">
                <a:solidFill>
                  <a:schemeClr val="tx1"/>
                </a:solidFill>
                <a:effectLst/>
                <a:latin typeface="Open Sans"/>
              </a:rPr>
              <a:t>Pressione</a:t>
            </a:r>
            <a:r>
              <a:rPr lang="pt-BR" sz="4000" b="1" i="0" dirty="0">
                <a:solidFill>
                  <a:schemeClr val="tx1"/>
                </a:solidFill>
                <a:effectLst/>
                <a:latin typeface="Open Sans"/>
              </a:rPr>
              <a:t> ENTER</a:t>
            </a:r>
            <a:r>
              <a:rPr lang="pt-BR" sz="4000" b="0" i="0" dirty="0">
                <a:solidFill>
                  <a:schemeClr val="tx1"/>
                </a:solidFill>
                <a:effectLst/>
                <a:latin typeface="Open Sans"/>
              </a:rPr>
              <a:t> e observe que o resultado será dado automaticamente</a:t>
            </a:r>
          </a:p>
          <a:p>
            <a:endParaRPr lang="pt-BR" sz="4000" dirty="0">
              <a:solidFill>
                <a:schemeClr val="tx1"/>
              </a:solidFill>
            </a:endParaRPr>
          </a:p>
        </p:txBody>
      </p:sp>
      <p:pic>
        <p:nvPicPr>
          <p:cNvPr id="5" name="Imagem 4" descr="Interface gráfica do usuário, Aplicativo, Tabela, Excel&#10;&#10;Descrição gerada automaticamente">
            <a:extLst>
              <a:ext uri="{FF2B5EF4-FFF2-40B4-BE49-F238E27FC236}">
                <a16:creationId xmlns:a16="http://schemas.microsoft.com/office/drawing/2014/main" id="{872F0708-6BF8-46BF-8E55-337E7BEB4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19" y="1891657"/>
            <a:ext cx="9965409" cy="456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1600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412437"/>
      </a:dk2>
      <a:lt2>
        <a:srgbClr val="E2E5E8"/>
      </a:lt2>
      <a:accent1>
        <a:srgbClr val="B79D7A"/>
      </a:accent1>
      <a:accent2>
        <a:srgbClr val="BA887F"/>
      </a:accent2>
      <a:accent3>
        <a:srgbClr val="C4929F"/>
      </a:accent3>
      <a:accent4>
        <a:srgbClr val="BA7FA7"/>
      </a:accent4>
      <a:accent5>
        <a:srgbClr val="C093C5"/>
      </a:accent5>
      <a:accent6>
        <a:srgbClr val="9C7FBA"/>
      </a:accent6>
      <a:hlink>
        <a:srgbClr val="6482AB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285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Arial Rounded MT Bold</vt:lpstr>
      <vt:lpstr>Avenir Next LT Pro</vt:lpstr>
      <vt:lpstr>Century Gothic</vt:lpstr>
      <vt:lpstr>Elephant</vt:lpstr>
      <vt:lpstr>Open Sans</vt:lpstr>
      <vt:lpstr>3DFloatVTI</vt:lpstr>
      <vt:lpstr>BrushVTI</vt:lpstr>
      <vt:lpstr>Trabalho - Informática</vt:lpstr>
      <vt:lpstr>Apresentação Pessoal </vt:lpstr>
      <vt:lpstr>Função Soma do Excel</vt:lpstr>
      <vt:lpstr>Apresentação do PowerPoint</vt:lpstr>
      <vt:lpstr>Somando Células Horizontais </vt:lpstr>
      <vt:lpstr>Apresentação do PowerPoint</vt:lpstr>
      <vt:lpstr>Somando Células Horizontais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- Informática</dc:title>
  <dc:creator>RONNY CURCK DE OLIVEIRA SILVA</dc:creator>
  <cp:lastModifiedBy>RONNY SILVA</cp:lastModifiedBy>
  <cp:revision>3</cp:revision>
  <dcterms:created xsi:type="dcterms:W3CDTF">2020-11-05T15:38:11Z</dcterms:created>
  <dcterms:modified xsi:type="dcterms:W3CDTF">2020-11-06T17:41:14Z</dcterms:modified>
</cp:coreProperties>
</file>