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18288000"/>
  <p:notesSz cx="18288000" cy="14630400"/>
  <p:embeddedFontLst>
    <p:embeddedFont>
      <p:font typeface="Instrument Sans Medium" panose="020B0604020202020204" charset="0"/>
      <p:regular r:id="rId13"/>
    </p:embeddedFont>
    <p:embeddedFont>
      <p:font typeface="Instrument Sans Semi Bold" panose="020B0604020202020204" charset="0"/>
      <p:regular r:id="rId14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25" d="100"/>
          <a:sy n="25" d="100"/>
        </p:scale>
        <p:origin x="160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113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82880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828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78079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82880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828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78079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82880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828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78079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82880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828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78079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82880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828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78079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82880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828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78079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82880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828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78079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82880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828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78079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82880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828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78079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82880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828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78079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973074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383863" y="11250930"/>
            <a:ext cx="11862673" cy="37068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9700"/>
              </a:lnSpc>
              <a:buNone/>
            </a:pPr>
            <a:r>
              <a:rPr lang="en-US" sz="77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¿Tu negocio necesita una web? ¡Sí, y te decimos por qué!</a:t>
            </a:r>
            <a:endParaRPr lang="en-US" sz="7750" dirty="0"/>
          </a:p>
        </p:txBody>
      </p:sp>
      <p:sp>
        <p:nvSpPr>
          <p:cNvPr id="4" name="Text 1"/>
          <p:cNvSpPr/>
          <p:nvPr/>
        </p:nvSpPr>
        <p:spPr>
          <a:xfrm>
            <a:off x="1383863" y="15513844"/>
            <a:ext cx="11862673" cy="7906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200"/>
              </a:lnSpc>
              <a:buNone/>
            </a:pPr>
            <a:r>
              <a:rPr lang="en-US" sz="38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Desliza para descubrir 6 ventajas clave.</a:t>
            </a:r>
            <a:endParaRPr lang="en-US" sz="38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83863" y="4486037"/>
            <a:ext cx="11862673" cy="2471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9700"/>
              </a:lnSpc>
              <a:buNone/>
            </a:pPr>
            <a:r>
              <a:rPr lang="en-US" sz="77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¿Listo para dar el salto digital?</a:t>
            </a:r>
            <a:endParaRPr lang="en-US" sz="7750" dirty="0"/>
          </a:p>
        </p:txBody>
      </p:sp>
      <p:sp>
        <p:nvSpPr>
          <p:cNvPr id="3" name="Text 1"/>
          <p:cNvSpPr/>
          <p:nvPr/>
        </p:nvSpPr>
        <p:spPr>
          <a:xfrm>
            <a:off x="1383863" y="7945755"/>
            <a:ext cx="11862673" cy="15813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6200"/>
              </a:lnSpc>
              <a:buNone/>
            </a:pPr>
            <a:r>
              <a:rPr lang="en-US" sz="38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Tener una página web es la base para crecer y competir en el mercado actual.</a:t>
            </a:r>
            <a:endParaRPr lang="en-US" sz="3850" dirty="0"/>
          </a:p>
        </p:txBody>
      </p:sp>
      <p:sp>
        <p:nvSpPr>
          <p:cNvPr id="4" name="Text 2"/>
          <p:cNvSpPr/>
          <p:nvPr/>
        </p:nvSpPr>
        <p:spPr>
          <a:xfrm>
            <a:off x="1383863" y="10083165"/>
            <a:ext cx="11862673" cy="15813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6200"/>
              </a:lnSpc>
              <a:buNone/>
            </a:pPr>
            <a:r>
              <a:rPr lang="en-US" sz="3850" b="1" dirty="0">
                <a:solidFill>
                  <a:srgbClr val="FF5000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¡Empieza hoy</a:t>
            </a:r>
            <a:r>
              <a:rPr lang="en-US" sz="38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y transforma tu negocio con una presencia online profesional y efectiva!</a:t>
            </a:r>
            <a:endParaRPr lang="en-US" sz="3850" dirty="0"/>
          </a:p>
        </p:txBody>
      </p:sp>
      <p:sp>
        <p:nvSpPr>
          <p:cNvPr id="5" name="Text 3"/>
          <p:cNvSpPr/>
          <p:nvPr/>
        </p:nvSpPr>
        <p:spPr>
          <a:xfrm>
            <a:off x="1383863" y="12220575"/>
            <a:ext cx="11862673" cy="15813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6200"/>
              </a:lnSpc>
              <a:buNone/>
            </a:pPr>
            <a:r>
              <a:rPr lang="en-US" sz="38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¡Comparte este post con un emprendedor que lo necesite!</a:t>
            </a:r>
            <a:endParaRPr lang="en-US" sz="385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83863" y="2615803"/>
            <a:ext cx="11862673" cy="2471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9700"/>
              </a:lnSpc>
              <a:buNone/>
            </a:pPr>
            <a:r>
              <a:rPr lang="en-US" sz="77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1. Presencia 24/7 y sin límites</a:t>
            </a:r>
            <a:endParaRPr lang="en-US" sz="7750" dirty="0"/>
          </a:p>
        </p:txBody>
      </p:sp>
      <p:sp>
        <p:nvSpPr>
          <p:cNvPr id="3" name="Shape 1"/>
          <p:cNvSpPr/>
          <p:nvPr/>
        </p:nvSpPr>
        <p:spPr>
          <a:xfrm>
            <a:off x="1383863" y="6075521"/>
            <a:ext cx="11862673" cy="4551164"/>
          </a:xfrm>
          <a:prstGeom prst="roundRect">
            <a:avLst>
              <a:gd name="adj" fmla="val 9774"/>
            </a:avLst>
          </a:prstGeom>
          <a:solidFill>
            <a:srgbClr val="FFFFFF"/>
          </a:solidFill>
          <a:ln w="60960">
            <a:solidFill>
              <a:srgbClr val="B4CCE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383863" y="6075521"/>
            <a:ext cx="121920" cy="4551164"/>
          </a:xfrm>
          <a:prstGeom prst="roundRect">
            <a:avLst>
              <a:gd name="adj" fmla="val 364865"/>
            </a:avLst>
          </a:prstGeom>
          <a:solidFill>
            <a:srgbClr val="84C1FA"/>
          </a:solidFill>
          <a:ln/>
        </p:spPr>
      </p:sp>
      <p:sp>
        <p:nvSpPr>
          <p:cNvPr id="5" name="Text 3"/>
          <p:cNvSpPr/>
          <p:nvPr/>
        </p:nvSpPr>
        <p:spPr>
          <a:xfrm>
            <a:off x="2060972" y="6630710"/>
            <a:ext cx="6178272" cy="772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Siempre abierto</a:t>
            </a:r>
            <a:endParaRPr lang="en-US" sz="4850" dirty="0"/>
          </a:p>
        </p:txBody>
      </p:sp>
      <p:sp>
        <p:nvSpPr>
          <p:cNvPr id="6" name="Text 4"/>
          <p:cNvSpPr/>
          <p:nvPr/>
        </p:nvSpPr>
        <p:spPr>
          <a:xfrm>
            <a:off x="2060972" y="7699415"/>
            <a:ext cx="10630376" cy="23720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200"/>
              </a:lnSpc>
              <a:buNone/>
            </a:pPr>
            <a:r>
              <a:rPr lang="en-US" sz="38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Tu web nunca cierra, disponible para clientes a cualquier hora y desde cualquier lugar. ¡Sin fronteras ni horarios!</a:t>
            </a:r>
            <a:endParaRPr lang="en-US" sz="3850" dirty="0"/>
          </a:p>
        </p:txBody>
      </p:sp>
      <p:sp>
        <p:nvSpPr>
          <p:cNvPr id="7" name="Shape 5"/>
          <p:cNvSpPr/>
          <p:nvPr/>
        </p:nvSpPr>
        <p:spPr>
          <a:xfrm>
            <a:off x="1383863" y="11120914"/>
            <a:ext cx="11862673" cy="4551164"/>
          </a:xfrm>
          <a:prstGeom prst="roundRect">
            <a:avLst>
              <a:gd name="adj" fmla="val 9774"/>
            </a:avLst>
          </a:prstGeom>
          <a:solidFill>
            <a:srgbClr val="FFFFFF"/>
          </a:solidFill>
          <a:ln w="60960">
            <a:solidFill>
              <a:srgbClr val="B4CCE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383863" y="11120914"/>
            <a:ext cx="121920" cy="4551164"/>
          </a:xfrm>
          <a:prstGeom prst="roundRect">
            <a:avLst>
              <a:gd name="adj" fmla="val 364865"/>
            </a:avLst>
          </a:prstGeom>
          <a:solidFill>
            <a:srgbClr val="84C1FA"/>
          </a:solidFill>
          <a:ln/>
        </p:spPr>
      </p:sp>
      <p:sp>
        <p:nvSpPr>
          <p:cNvPr id="9" name="Text 7"/>
          <p:cNvSpPr/>
          <p:nvPr/>
        </p:nvSpPr>
        <p:spPr>
          <a:xfrm>
            <a:off x="2060972" y="11676102"/>
            <a:ext cx="6178272" cy="772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Control total</a:t>
            </a:r>
            <a:endParaRPr lang="en-US" sz="4850" dirty="0"/>
          </a:p>
        </p:txBody>
      </p:sp>
      <p:sp>
        <p:nvSpPr>
          <p:cNvPr id="10" name="Text 8"/>
          <p:cNvSpPr/>
          <p:nvPr/>
        </p:nvSpPr>
        <p:spPr>
          <a:xfrm>
            <a:off x="2060972" y="12744807"/>
            <a:ext cx="10630376" cy="23720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200"/>
              </a:lnSpc>
              <a:buNone/>
            </a:pPr>
            <a:r>
              <a:rPr lang="en-US" sz="38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 diferencia de redes sociales, tú controlas el contenido y la experiencia sin depender de algoritmos.</a:t>
            </a:r>
            <a:endParaRPr lang="en-US" sz="38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83863" y="2737723"/>
            <a:ext cx="11862673" cy="2471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9700"/>
              </a:lnSpc>
              <a:buNone/>
            </a:pPr>
            <a:r>
              <a:rPr lang="en-US" sz="77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2. Credibilidad y confianza</a:t>
            </a:r>
            <a:endParaRPr lang="en-US" sz="7750" dirty="0"/>
          </a:p>
        </p:txBody>
      </p:sp>
      <p:sp>
        <p:nvSpPr>
          <p:cNvPr id="3" name="Shape 1"/>
          <p:cNvSpPr/>
          <p:nvPr/>
        </p:nvSpPr>
        <p:spPr>
          <a:xfrm>
            <a:off x="1383863" y="6197441"/>
            <a:ext cx="11862673" cy="4429244"/>
          </a:xfrm>
          <a:prstGeom prst="roundRect">
            <a:avLst>
              <a:gd name="adj" fmla="val 10043"/>
            </a:avLst>
          </a:prstGeom>
          <a:solidFill>
            <a:srgbClr val="CEE6FD"/>
          </a:solidFill>
          <a:ln/>
        </p:spPr>
      </p:sp>
      <p:sp>
        <p:nvSpPr>
          <p:cNvPr id="4" name="Text 2"/>
          <p:cNvSpPr/>
          <p:nvPr/>
        </p:nvSpPr>
        <p:spPr>
          <a:xfrm>
            <a:off x="1878092" y="6691670"/>
            <a:ext cx="6690955" cy="772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Percepción profesional</a:t>
            </a:r>
            <a:endParaRPr lang="en-US" sz="4850" dirty="0"/>
          </a:p>
        </p:txBody>
      </p:sp>
      <p:sp>
        <p:nvSpPr>
          <p:cNvPr id="5" name="Text 3"/>
          <p:cNvSpPr/>
          <p:nvPr/>
        </p:nvSpPr>
        <p:spPr>
          <a:xfrm>
            <a:off x="1878092" y="7760375"/>
            <a:ext cx="10874216" cy="23720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200"/>
              </a:lnSpc>
              <a:buNone/>
            </a:pPr>
            <a:r>
              <a:rPr lang="en-US" sz="38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El 75% de los usuarios juzgan la credibilidad de una empresa por su web. Una web profesional transmite seguridad.</a:t>
            </a:r>
            <a:endParaRPr lang="en-US" sz="3850" dirty="0"/>
          </a:p>
        </p:txBody>
      </p:sp>
      <p:sp>
        <p:nvSpPr>
          <p:cNvPr id="6" name="Shape 4"/>
          <p:cNvSpPr/>
          <p:nvPr/>
        </p:nvSpPr>
        <p:spPr>
          <a:xfrm>
            <a:off x="1383863" y="11120914"/>
            <a:ext cx="11862673" cy="4429244"/>
          </a:xfrm>
          <a:prstGeom prst="roundRect">
            <a:avLst>
              <a:gd name="adj" fmla="val 10043"/>
            </a:avLst>
          </a:prstGeom>
          <a:solidFill>
            <a:srgbClr val="CEE6FD"/>
          </a:solidFill>
          <a:ln/>
        </p:spPr>
      </p:sp>
      <p:sp>
        <p:nvSpPr>
          <p:cNvPr id="7" name="Text 5"/>
          <p:cNvSpPr/>
          <p:nvPr/>
        </p:nvSpPr>
        <p:spPr>
          <a:xfrm>
            <a:off x="1878092" y="11615142"/>
            <a:ext cx="6178272" cy="772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Marca sólida</a:t>
            </a:r>
            <a:endParaRPr lang="en-US" sz="4850" dirty="0"/>
          </a:p>
        </p:txBody>
      </p:sp>
      <p:sp>
        <p:nvSpPr>
          <p:cNvPr id="8" name="Text 6"/>
          <p:cNvSpPr/>
          <p:nvPr/>
        </p:nvSpPr>
        <p:spPr>
          <a:xfrm>
            <a:off x="1878092" y="12683847"/>
            <a:ext cx="10874216" cy="23720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200"/>
              </a:lnSpc>
              <a:buNone/>
            </a:pPr>
            <a:r>
              <a:rPr lang="en-US" sz="38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Construye una imagen de marca fuerte y profesional que las redes sociales, por sí solas, no pueden igualar.</a:t>
            </a:r>
            <a:endParaRPr lang="en-US" sz="385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973074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383863" y="11782306"/>
            <a:ext cx="11862673" cy="18533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7250"/>
              </a:lnSpc>
              <a:buNone/>
            </a:pPr>
            <a:r>
              <a:rPr lang="en-US" sz="5800" dirty="0">
                <a:solidFill>
                  <a:srgbClr val="84C1FA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Tu escaparate digital</a:t>
            </a:r>
            <a:r>
              <a:rPr lang="en-US" sz="58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abierto siempre.</a:t>
            </a:r>
            <a:endParaRPr lang="en-US" sz="5800" dirty="0"/>
          </a:p>
        </p:txBody>
      </p:sp>
      <p:sp>
        <p:nvSpPr>
          <p:cNvPr id="4" name="Text 1"/>
          <p:cNvSpPr/>
          <p:nvPr/>
        </p:nvSpPr>
        <p:spPr>
          <a:xfrm>
            <a:off x="1383863" y="14191655"/>
            <a:ext cx="11862673" cy="15813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6200"/>
              </a:lnSpc>
              <a:buNone/>
            </a:pPr>
            <a:r>
              <a:rPr lang="en-US" sz="38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Un espacio donde tus clientes te encuentran a cualquier hora.</a:t>
            </a:r>
            <a:endParaRPr lang="en-US" sz="3850" dirty="0"/>
          </a:p>
        </p:txBody>
      </p:sp>
    </p:spTree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83863" y="1588056"/>
            <a:ext cx="11862673" cy="23479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9200"/>
              </a:lnSpc>
              <a:buNone/>
            </a:pPr>
            <a:r>
              <a:rPr lang="en-US" sz="73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3. Control total de tu marca</a:t>
            </a:r>
            <a:endParaRPr lang="en-US" sz="7350" dirty="0"/>
          </a:p>
        </p:txBody>
      </p:sp>
      <p:sp>
        <p:nvSpPr>
          <p:cNvPr id="3" name="Shape 1"/>
          <p:cNvSpPr/>
          <p:nvPr/>
        </p:nvSpPr>
        <p:spPr>
          <a:xfrm>
            <a:off x="1383863" y="5579269"/>
            <a:ext cx="11862673" cy="4973479"/>
          </a:xfrm>
          <a:prstGeom prst="roundRect">
            <a:avLst>
              <a:gd name="adj" fmla="val 5883"/>
            </a:avLst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1383863" y="5518309"/>
            <a:ext cx="11862673" cy="243840"/>
          </a:xfrm>
          <a:prstGeom prst="roundRect">
            <a:avLst>
              <a:gd name="adj" fmla="val 173311"/>
            </a:avLst>
          </a:prstGeom>
          <a:solidFill>
            <a:srgbClr val="84C1FA"/>
          </a:solidFill>
          <a:ln/>
        </p:spPr>
      </p:sp>
      <p:sp>
        <p:nvSpPr>
          <p:cNvPr id="5" name="Shape 3"/>
          <p:cNvSpPr/>
          <p:nvPr/>
        </p:nvSpPr>
        <p:spPr>
          <a:xfrm>
            <a:off x="6610886" y="4875014"/>
            <a:ext cx="1408628" cy="1408628"/>
          </a:xfrm>
          <a:prstGeom prst="roundRect">
            <a:avLst>
              <a:gd name="adj" fmla="val 64914"/>
            </a:avLst>
          </a:prstGeom>
          <a:solidFill>
            <a:srgbClr val="84C1FA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439" y="5227201"/>
            <a:ext cx="563404" cy="704255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914287" y="6753106"/>
            <a:ext cx="5869424" cy="733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750"/>
              </a:lnSpc>
              <a:buNone/>
            </a:pPr>
            <a:r>
              <a:rPr lang="en-US" sz="46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Personalización</a:t>
            </a:r>
            <a:endParaRPr lang="en-US" sz="4600" dirty="0"/>
          </a:p>
        </p:txBody>
      </p:sp>
      <p:sp>
        <p:nvSpPr>
          <p:cNvPr id="8" name="Text 5"/>
          <p:cNvSpPr/>
          <p:nvPr/>
        </p:nvSpPr>
        <p:spPr>
          <a:xfrm>
            <a:off x="1914287" y="7768471"/>
            <a:ext cx="10801826" cy="22538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900"/>
              </a:lnSpc>
              <a:buNone/>
            </a:pPr>
            <a:r>
              <a:rPr lang="en-US" sz="36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Puedes personalizar tu web para contar tu historia, mostrar productos y captar leads sin limitaciones.</a:t>
            </a:r>
            <a:endParaRPr lang="en-US" sz="3650" dirty="0"/>
          </a:p>
        </p:txBody>
      </p:sp>
      <p:sp>
        <p:nvSpPr>
          <p:cNvPr id="9" name="Shape 6"/>
          <p:cNvSpPr/>
          <p:nvPr/>
        </p:nvSpPr>
        <p:spPr>
          <a:xfrm>
            <a:off x="1383863" y="11726466"/>
            <a:ext cx="11862673" cy="4973479"/>
          </a:xfrm>
          <a:prstGeom prst="roundRect">
            <a:avLst>
              <a:gd name="adj" fmla="val 5883"/>
            </a:avLst>
          </a:prstGeom>
          <a:solidFill>
            <a:srgbClr val="FFFFFF"/>
          </a:solidFill>
          <a:ln/>
        </p:spPr>
      </p:sp>
      <p:sp>
        <p:nvSpPr>
          <p:cNvPr id="10" name="Shape 7"/>
          <p:cNvSpPr/>
          <p:nvPr/>
        </p:nvSpPr>
        <p:spPr>
          <a:xfrm>
            <a:off x="1383863" y="11665506"/>
            <a:ext cx="11862673" cy="243840"/>
          </a:xfrm>
          <a:prstGeom prst="roundRect">
            <a:avLst>
              <a:gd name="adj" fmla="val 173311"/>
            </a:avLst>
          </a:prstGeom>
          <a:solidFill>
            <a:srgbClr val="84C1FA"/>
          </a:solidFill>
          <a:ln/>
        </p:spPr>
      </p:sp>
      <p:sp>
        <p:nvSpPr>
          <p:cNvPr id="11" name="Shape 8"/>
          <p:cNvSpPr/>
          <p:nvPr/>
        </p:nvSpPr>
        <p:spPr>
          <a:xfrm>
            <a:off x="6610886" y="11022211"/>
            <a:ext cx="1408628" cy="1408628"/>
          </a:xfrm>
          <a:prstGeom prst="roundRect">
            <a:avLst>
              <a:gd name="adj" fmla="val 64914"/>
            </a:avLst>
          </a:prstGeom>
          <a:solidFill>
            <a:srgbClr val="84C1FA"/>
          </a:solidFill>
          <a:ln/>
        </p:spPr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439" y="11374398"/>
            <a:ext cx="563404" cy="704255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1914287" y="12900303"/>
            <a:ext cx="5869424" cy="733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750"/>
              </a:lnSpc>
              <a:buNone/>
            </a:pPr>
            <a:r>
              <a:rPr lang="en-US" sz="46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Independencia</a:t>
            </a:r>
            <a:endParaRPr lang="en-US" sz="4600" dirty="0"/>
          </a:p>
        </p:txBody>
      </p:sp>
      <p:sp>
        <p:nvSpPr>
          <p:cNvPr id="14" name="Text 10"/>
          <p:cNvSpPr/>
          <p:nvPr/>
        </p:nvSpPr>
        <p:spPr>
          <a:xfrm>
            <a:off x="1914287" y="13915668"/>
            <a:ext cx="10801826" cy="22538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900"/>
              </a:lnSpc>
              <a:buNone/>
            </a:pPr>
            <a:r>
              <a:rPr lang="en-US" sz="36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 dependes de cambios en políticas o algoritmos de terceros, como ocurre en las redes sociales.</a:t>
            </a:r>
            <a:endParaRPr lang="en-US" sz="36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83863" y="1555194"/>
            <a:ext cx="11862673" cy="23479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9200"/>
              </a:lnSpc>
              <a:buNone/>
            </a:pPr>
            <a:r>
              <a:rPr lang="en-US" sz="73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4. Mejor posicionamiento (SEO)</a:t>
            </a:r>
            <a:endParaRPr lang="en-US" sz="7350" dirty="0"/>
          </a:p>
        </p:txBody>
      </p:sp>
      <p:sp>
        <p:nvSpPr>
          <p:cNvPr id="3" name="Shape 1"/>
          <p:cNvSpPr/>
          <p:nvPr/>
        </p:nvSpPr>
        <p:spPr>
          <a:xfrm>
            <a:off x="1383863" y="4842153"/>
            <a:ext cx="11862673" cy="6086237"/>
          </a:xfrm>
          <a:prstGeom prst="roundRect">
            <a:avLst>
              <a:gd name="adj" fmla="val 6944"/>
            </a:avLst>
          </a:prstGeom>
          <a:solidFill>
            <a:srgbClr val="CEE6FD"/>
          </a:solidFill>
          <a:ln/>
        </p:spPr>
      </p:sp>
      <p:sp>
        <p:nvSpPr>
          <p:cNvPr id="4" name="Shape 2"/>
          <p:cNvSpPr/>
          <p:nvPr/>
        </p:nvSpPr>
        <p:spPr>
          <a:xfrm>
            <a:off x="1853327" y="5311616"/>
            <a:ext cx="1408628" cy="1408628"/>
          </a:xfrm>
          <a:prstGeom prst="roundRect">
            <a:avLst>
              <a:gd name="adj" fmla="val 6490774"/>
            </a:avLst>
          </a:prstGeom>
          <a:solidFill>
            <a:srgbClr val="84C1FA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637" y="5619750"/>
            <a:ext cx="633889" cy="79236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853327" y="7189708"/>
            <a:ext cx="5869424" cy="733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750"/>
              </a:lnSpc>
              <a:buNone/>
            </a:pPr>
            <a:r>
              <a:rPr lang="en-US" sz="46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Más visibilidad</a:t>
            </a:r>
            <a:endParaRPr lang="en-US" sz="4600" dirty="0"/>
          </a:p>
        </p:txBody>
      </p:sp>
      <p:sp>
        <p:nvSpPr>
          <p:cNvPr id="7" name="Text 4"/>
          <p:cNvSpPr/>
          <p:nvPr/>
        </p:nvSpPr>
        <p:spPr>
          <a:xfrm>
            <a:off x="1853327" y="8205073"/>
            <a:ext cx="10923746" cy="22538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900"/>
              </a:lnSpc>
              <a:buNone/>
            </a:pPr>
            <a:r>
              <a:rPr lang="en-US" sz="36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Una web optimizada aumenta tu visibilidad en Google, atrayendo tráfico cualificado. ¡Te encuentran más fácilmente!</a:t>
            </a:r>
            <a:endParaRPr lang="en-US" sz="3650" dirty="0"/>
          </a:p>
        </p:txBody>
      </p:sp>
      <p:sp>
        <p:nvSpPr>
          <p:cNvPr id="8" name="Shape 5"/>
          <p:cNvSpPr/>
          <p:nvPr/>
        </p:nvSpPr>
        <p:spPr>
          <a:xfrm>
            <a:off x="1383863" y="11397853"/>
            <a:ext cx="11862673" cy="5334953"/>
          </a:xfrm>
          <a:prstGeom prst="roundRect">
            <a:avLst>
              <a:gd name="adj" fmla="val 7921"/>
            </a:avLst>
          </a:prstGeom>
          <a:solidFill>
            <a:srgbClr val="CEE6FD"/>
          </a:solidFill>
          <a:ln/>
        </p:spPr>
      </p:sp>
      <p:sp>
        <p:nvSpPr>
          <p:cNvPr id="9" name="Shape 6"/>
          <p:cNvSpPr/>
          <p:nvPr/>
        </p:nvSpPr>
        <p:spPr>
          <a:xfrm>
            <a:off x="1853327" y="11867317"/>
            <a:ext cx="1408628" cy="1408628"/>
          </a:xfrm>
          <a:prstGeom prst="roundRect">
            <a:avLst>
              <a:gd name="adj" fmla="val 6490774"/>
            </a:avLst>
          </a:prstGeom>
          <a:solidFill>
            <a:srgbClr val="84C1FA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637" y="12175450"/>
            <a:ext cx="633889" cy="792361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1853327" y="13745408"/>
            <a:ext cx="5869424" cy="733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750"/>
              </a:lnSpc>
              <a:buNone/>
            </a:pPr>
            <a:r>
              <a:rPr lang="en-US" sz="46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Primer paso</a:t>
            </a:r>
            <a:endParaRPr lang="en-US" sz="4600" dirty="0"/>
          </a:p>
        </p:txBody>
      </p:sp>
      <p:sp>
        <p:nvSpPr>
          <p:cNvPr id="12" name="Text 8"/>
          <p:cNvSpPr/>
          <p:nvPr/>
        </p:nvSpPr>
        <p:spPr>
          <a:xfrm>
            <a:off x="1853327" y="14760773"/>
            <a:ext cx="10923746" cy="15025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900"/>
              </a:lnSpc>
              <a:buNone/>
            </a:pPr>
            <a:r>
              <a:rPr lang="en-US" sz="36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El 93% de las experiencias online comienzan en un motor de búsqueda. ¡Aparecer es clave!</a:t>
            </a:r>
            <a:endParaRPr lang="en-US" sz="36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83863" y="2615803"/>
            <a:ext cx="11862673" cy="2471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9700"/>
              </a:lnSpc>
              <a:buNone/>
            </a:pPr>
            <a:r>
              <a:rPr lang="en-US" sz="77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5. Integración y automatización</a:t>
            </a:r>
            <a:endParaRPr lang="en-US" sz="7750" dirty="0"/>
          </a:p>
        </p:txBody>
      </p:sp>
      <p:sp>
        <p:nvSpPr>
          <p:cNvPr id="3" name="Shape 1"/>
          <p:cNvSpPr/>
          <p:nvPr/>
        </p:nvSpPr>
        <p:spPr>
          <a:xfrm>
            <a:off x="1383863" y="6075521"/>
            <a:ext cx="11862673" cy="4551164"/>
          </a:xfrm>
          <a:prstGeom prst="roundRect">
            <a:avLst>
              <a:gd name="adj" fmla="val 9774"/>
            </a:avLst>
          </a:prstGeom>
          <a:solidFill>
            <a:srgbClr val="FFFFFF"/>
          </a:solidFill>
          <a:ln w="60960">
            <a:solidFill>
              <a:srgbClr val="B4CCE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383863" y="6075521"/>
            <a:ext cx="121920" cy="4551164"/>
          </a:xfrm>
          <a:prstGeom prst="roundRect">
            <a:avLst>
              <a:gd name="adj" fmla="val 364865"/>
            </a:avLst>
          </a:prstGeom>
          <a:solidFill>
            <a:srgbClr val="84C1FA"/>
          </a:solidFill>
          <a:ln/>
        </p:spPr>
      </p:sp>
      <p:sp>
        <p:nvSpPr>
          <p:cNvPr id="5" name="Text 3"/>
          <p:cNvSpPr/>
          <p:nvPr/>
        </p:nvSpPr>
        <p:spPr>
          <a:xfrm>
            <a:off x="2060972" y="6630710"/>
            <a:ext cx="6506885" cy="772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Conecta herramientas</a:t>
            </a:r>
            <a:endParaRPr lang="en-US" sz="4850" dirty="0"/>
          </a:p>
        </p:txBody>
      </p:sp>
      <p:sp>
        <p:nvSpPr>
          <p:cNvPr id="6" name="Text 4"/>
          <p:cNvSpPr/>
          <p:nvPr/>
        </p:nvSpPr>
        <p:spPr>
          <a:xfrm>
            <a:off x="2060972" y="7699415"/>
            <a:ext cx="10630376" cy="23720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200"/>
              </a:lnSpc>
              <a:buNone/>
            </a:pPr>
            <a:r>
              <a:rPr lang="en-US" sz="38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Integra tu web con email marketing, CRM, chatbots y tiendas online para automatizar procesos y ventas.</a:t>
            </a:r>
            <a:endParaRPr lang="en-US" sz="3850" dirty="0"/>
          </a:p>
        </p:txBody>
      </p:sp>
      <p:sp>
        <p:nvSpPr>
          <p:cNvPr id="7" name="Shape 5"/>
          <p:cNvSpPr/>
          <p:nvPr/>
        </p:nvSpPr>
        <p:spPr>
          <a:xfrm>
            <a:off x="1383863" y="11120914"/>
            <a:ext cx="11862673" cy="4551164"/>
          </a:xfrm>
          <a:prstGeom prst="roundRect">
            <a:avLst>
              <a:gd name="adj" fmla="val 9774"/>
            </a:avLst>
          </a:prstGeom>
          <a:solidFill>
            <a:srgbClr val="FFFFFF"/>
          </a:solidFill>
          <a:ln w="60960">
            <a:solidFill>
              <a:srgbClr val="B4CCE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383863" y="11120914"/>
            <a:ext cx="121920" cy="4551164"/>
          </a:xfrm>
          <a:prstGeom prst="roundRect">
            <a:avLst>
              <a:gd name="adj" fmla="val 364865"/>
            </a:avLst>
          </a:prstGeom>
          <a:solidFill>
            <a:srgbClr val="84C1FA"/>
          </a:solidFill>
          <a:ln/>
        </p:spPr>
      </p:sp>
      <p:sp>
        <p:nvSpPr>
          <p:cNvPr id="9" name="Text 7"/>
          <p:cNvSpPr/>
          <p:nvPr/>
        </p:nvSpPr>
        <p:spPr>
          <a:xfrm>
            <a:off x="2060972" y="11676102"/>
            <a:ext cx="7296507" cy="772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Multiplica oportunidades</a:t>
            </a:r>
            <a:endParaRPr lang="en-US" sz="4850" dirty="0"/>
          </a:p>
        </p:txBody>
      </p:sp>
      <p:sp>
        <p:nvSpPr>
          <p:cNvPr id="10" name="Text 8"/>
          <p:cNvSpPr/>
          <p:nvPr/>
        </p:nvSpPr>
        <p:spPr>
          <a:xfrm>
            <a:off x="2060972" y="12744807"/>
            <a:ext cx="10630376" cy="23720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200"/>
              </a:lnSpc>
              <a:buNone/>
            </a:pPr>
            <a:r>
              <a:rPr lang="en-US" sz="38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Esto multiplica tus oportunidades de conversión y fidelización de clientes. ¡Todo en uno!</a:t>
            </a:r>
            <a:endParaRPr lang="en-US" sz="38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973074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383863" y="12177713"/>
            <a:ext cx="11862673" cy="18533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7250"/>
              </a:lnSpc>
              <a:buNone/>
            </a:pPr>
            <a:r>
              <a:rPr lang="en-US" sz="5800" dirty="0">
                <a:solidFill>
                  <a:srgbClr val="84C1FA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Más visitas</a:t>
            </a:r>
            <a:r>
              <a:rPr lang="en-US" sz="58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= Más clientes potenciales.</a:t>
            </a:r>
            <a:endParaRPr lang="en-US" sz="5800" dirty="0"/>
          </a:p>
        </p:txBody>
      </p:sp>
      <p:sp>
        <p:nvSpPr>
          <p:cNvPr id="4" name="Text 1"/>
          <p:cNvSpPr/>
          <p:nvPr/>
        </p:nvSpPr>
        <p:spPr>
          <a:xfrm>
            <a:off x="1383863" y="14587061"/>
            <a:ext cx="11862673" cy="7906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200"/>
              </a:lnSpc>
              <a:buNone/>
            </a:pPr>
            <a:r>
              <a:rPr lang="en-US" sz="38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Una web es tu motor de crecimiento.</a:t>
            </a:r>
            <a:endParaRPr lang="en-US" sz="38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83863" y="1766530"/>
            <a:ext cx="11633002" cy="11739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9200"/>
              </a:lnSpc>
              <a:buNone/>
            </a:pPr>
            <a:r>
              <a:rPr lang="en-US" sz="73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6. Datos y análisis precisos</a:t>
            </a:r>
            <a:endParaRPr lang="en-US" sz="7350" dirty="0"/>
          </a:p>
        </p:txBody>
      </p:sp>
      <p:sp>
        <p:nvSpPr>
          <p:cNvPr id="3" name="Shape 1"/>
          <p:cNvSpPr/>
          <p:nvPr/>
        </p:nvSpPr>
        <p:spPr>
          <a:xfrm>
            <a:off x="1383863" y="3879533"/>
            <a:ext cx="11862673" cy="6086237"/>
          </a:xfrm>
          <a:prstGeom prst="roundRect">
            <a:avLst>
              <a:gd name="adj" fmla="val 6944"/>
            </a:avLst>
          </a:prstGeom>
          <a:solidFill>
            <a:srgbClr val="CEE6FD"/>
          </a:solidFill>
          <a:ln/>
        </p:spPr>
      </p:sp>
      <p:sp>
        <p:nvSpPr>
          <p:cNvPr id="4" name="Shape 2"/>
          <p:cNvSpPr/>
          <p:nvPr/>
        </p:nvSpPr>
        <p:spPr>
          <a:xfrm>
            <a:off x="1853327" y="4348996"/>
            <a:ext cx="1408628" cy="1408628"/>
          </a:xfrm>
          <a:prstGeom prst="roundRect">
            <a:avLst>
              <a:gd name="adj" fmla="val 6490774"/>
            </a:avLst>
          </a:prstGeom>
          <a:solidFill>
            <a:srgbClr val="84C1FA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637" y="4657130"/>
            <a:ext cx="633889" cy="79236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853327" y="6227088"/>
            <a:ext cx="6080522" cy="733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750"/>
              </a:lnSpc>
              <a:buNone/>
            </a:pPr>
            <a:r>
              <a:rPr lang="en-US" sz="46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Conoce a tu audiencia</a:t>
            </a:r>
            <a:endParaRPr lang="en-US" sz="4600" dirty="0"/>
          </a:p>
        </p:txBody>
      </p:sp>
      <p:sp>
        <p:nvSpPr>
          <p:cNvPr id="7" name="Text 4"/>
          <p:cNvSpPr/>
          <p:nvPr/>
        </p:nvSpPr>
        <p:spPr>
          <a:xfrm>
            <a:off x="1853327" y="7242453"/>
            <a:ext cx="10923746" cy="22538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900"/>
              </a:lnSpc>
              <a:buNone/>
            </a:pPr>
            <a:r>
              <a:rPr lang="en-US" sz="36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Mide el comportamiento de tus visitantes para adaptar tu estrategia en tiempo real y optimizar resultados.</a:t>
            </a:r>
            <a:endParaRPr lang="en-US" sz="3650" dirty="0"/>
          </a:p>
        </p:txBody>
      </p:sp>
      <p:sp>
        <p:nvSpPr>
          <p:cNvPr id="8" name="Shape 5"/>
          <p:cNvSpPr/>
          <p:nvPr/>
        </p:nvSpPr>
        <p:spPr>
          <a:xfrm>
            <a:off x="1383863" y="10435233"/>
            <a:ext cx="11862673" cy="6086237"/>
          </a:xfrm>
          <a:prstGeom prst="roundRect">
            <a:avLst>
              <a:gd name="adj" fmla="val 6944"/>
            </a:avLst>
          </a:prstGeom>
          <a:solidFill>
            <a:srgbClr val="CEE6FD"/>
          </a:solidFill>
          <a:ln/>
        </p:spPr>
      </p:sp>
      <p:sp>
        <p:nvSpPr>
          <p:cNvPr id="9" name="Shape 6"/>
          <p:cNvSpPr/>
          <p:nvPr/>
        </p:nvSpPr>
        <p:spPr>
          <a:xfrm>
            <a:off x="1853327" y="10904696"/>
            <a:ext cx="1408628" cy="1408628"/>
          </a:xfrm>
          <a:prstGeom prst="roundRect">
            <a:avLst>
              <a:gd name="adj" fmla="val 6490774"/>
            </a:avLst>
          </a:prstGeom>
          <a:solidFill>
            <a:srgbClr val="84C1FA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637" y="11212830"/>
            <a:ext cx="633889" cy="792361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1853327" y="12782788"/>
            <a:ext cx="5869424" cy="733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750"/>
              </a:lnSpc>
              <a:buNone/>
            </a:pPr>
            <a:r>
              <a:rPr lang="en-US" sz="46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Insights valiosos</a:t>
            </a:r>
            <a:endParaRPr lang="en-US" sz="4600" dirty="0"/>
          </a:p>
        </p:txBody>
      </p:sp>
      <p:sp>
        <p:nvSpPr>
          <p:cNvPr id="12" name="Text 8"/>
          <p:cNvSpPr/>
          <p:nvPr/>
        </p:nvSpPr>
        <p:spPr>
          <a:xfrm>
            <a:off x="1853327" y="13798153"/>
            <a:ext cx="10923746" cy="22538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900"/>
              </a:lnSpc>
              <a:buNone/>
            </a:pPr>
            <a:r>
              <a:rPr lang="en-US" sz="36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Herramientas como Google Analytics te dan insights que no obtienes en redes sociales. ¡Decide con datos!</a:t>
            </a:r>
            <a:endParaRPr lang="en-US" sz="365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403</Words>
  <Application>Microsoft Office PowerPoint</Application>
  <PresentationFormat>Personalizado</PresentationFormat>
  <Paragraphs>50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Instrument Sans Semi Bold</vt:lpstr>
      <vt:lpstr>Instrument Sans Medium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Ronny87</dc:creator>
  <cp:lastModifiedBy>Ronny Toledo</cp:lastModifiedBy>
  <cp:revision>3</cp:revision>
  <dcterms:created xsi:type="dcterms:W3CDTF">2025-08-23T14:12:40Z</dcterms:created>
  <dcterms:modified xsi:type="dcterms:W3CDTF">2025-08-23T14:26:26Z</dcterms:modified>
</cp:coreProperties>
</file>