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73bc6c1d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73bc6c1d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67bfcc978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67bfcc978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7136a1f9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7136a1f9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67bfcc978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67bfcc978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67bfcc978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067bfcc978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67bfcc978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067bfcc978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7136a1f9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7136a1f9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67bfcc978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067bfcc978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067bfcc978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067bfcc978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67bfcc978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67bfcc978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73bc6c1d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73bc6c1d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73bc6c1d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73bc6c1d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67bfcc978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67bfcc978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73bc6c1d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73bc6c1d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67bfccb5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67bfccb5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73bc6c1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73bc6c1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73bc6c1d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73bc6c1d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Proyecto 3-4</a:t>
            </a:r>
            <a:endParaRPr/>
          </a:p>
        </p:txBody>
      </p:sp>
      <p:sp>
        <p:nvSpPr>
          <p:cNvPr id="135" name="Google Shape;135;p13"/>
          <p:cNvSpPr txBox="1"/>
          <p:nvPr>
            <p:ph idx="1" type="subTitle"/>
          </p:nvPr>
        </p:nvSpPr>
        <p:spPr>
          <a:xfrm>
            <a:off x="5298650" y="249997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Ronny Zarate</a:t>
            </a:r>
            <a:endParaRPr/>
          </a:p>
          <a:p>
            <a:pPr indent="0" lvl="0" marL="0" rtl="0" algn="l">
              <a:spcBef>
                <a:spcPts val="0"/>
              </a:spcBef>
              <a:spcAft>
                <a:spcPts val="0"/>
              </a:spcAft>
              <a:buNone/>
            </a:pPr>
            <a:r>
              <a:rPr lang="es"/>
              <a:t>Daniel Martinez</a:t>
            </a:r>
            <a:endParaRPr/>
          </a:p>
        </p:txBody>
      </p:sp>
      <p:sp>
        <p:nvSpPr>
          <p:cNvPr id="136" name="Google Shape;136;p13"/>
          <p:cNvSpPr txBox="1"/>
          <p:nvPr>
            <p:ph type="ctrTitle"/>
          </p:nvPr>
        </p:nvSpPr>
        <p:spPr>
          <a:xfrm>
            <a:off x="2710727" y="125950"/>
            <a:ext cx="6553200" cy="205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DISEÑO PARA </a:t>
            </a:r>
            <a:r>
              <a:rPr lang="es"/>
              <a:t>COMPROBACIÓN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JTAG</a:t>
            </a:r>
            <a:endParaRPr/>
          </a:p>
        </p:txBody>
      </p:sp>
      <p:sp>
        <p:nvSpPr>
          <p:cNvPr id="195" name="Google Shape;195;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6" name="Google Shape;196;p22"/>
          <p:cNvPicPr preferRelativeResize="0"/>
          <p:nvPr/>
        </p:nvPicPr>
        <p:blipFill>
          <a:blip r:embed="rId3">
            <a:alphaModFix/>
          </a:blip>
          <a:stretch>
            <a:fillRect/>
          </a:stretch>
        </p:blipFill>
        <p:spPr>
          <a:xfrm>
            <a:off x="0" y="881107"/>
            <a:ext cx="9144000" cy="414328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MBIST</a:t>
            </a:r>
            <a:endParaRPr/>
          </a:p>
        </p:txBody>
      </p:sp>
      <p:sp>
        <p:nvSpPr>
          <p:cNvPr id="202" name="Google Shape;202;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a:t>Son circuitos de “Built it in self test” dedicado a memorias</a:t>
            </a:r>
            <a:endParaRPr/>
          </a:p>
          <a:p>
            <a:pPr indent="-311150" lvl="0" marL="457200" rtl="0" algn="l">
              <a:spcBef>
                <a:spcPts val="0"/>
              </a:spcBef>
              <a:spcAft>
                <a:spcPts val="0"/>
              </a:spcAft>
              <a:buSzPts val="1300"/>
              <a:buChar char="●"/>
            </a:pPr>
            <a:r>
              <a:rPr lang="es"/>
              <a:t>Con este se puede correr patrones de escritura y lectura en la memorias, para probar funcionamiento</a:t>
            </a:r>
            <a:endParaRPr/>
          </a:p>
          <a:p>
            <a:pPr indent="-311150" lvl="0" marL="457200" rtl="0" algn="l">
              <a:spcBef>
                <a:spcPts val="0"/>
              </a:spcBef>
              <a:spcAft>
                <a:spcPts val="0"/>
              </a:spcAft>
              <a:buSzPts val="1300"/>
              <a:buChar char="●"/>
            </a:pPr>
            <a:r>
              <a:rPr lang="es"/>
              <a:t>Los componentes </a:t>
            </a:r>
            <a:r>
              <a:rPr lang="es"/>
              <a:t>básicos</a:t>
            </a:r>
            <a:r>
              <a:rPr lang="es"/>
              <a:t> son:	</a:t>
            </a:r>
            <a:endParaRPr/>
          </a:p>
          <a:p>
            <a:pPr indent="-298450" lvl="1" marL="914400" rtl="0" algn="l">
              <a:spcBef>
                <a:spcPts val="0"/>
              </a:spcBef>
              <a:spcAft>
                <a:spcPts val="0"/>
              </a:spcAft>
              <a:buSzPts val="1100"/>
              <a:buChar char="○"/>
            </a:pPr>
            <a:r>
              <a:rPr lang="es"/>
              <a:t>Controlador</a:t>
            </a:r>
            <a:endParaRPr/>
          </a:p>
          <a:p>
            <a:pPr indent="-298450" lvl="1" marL="914400" rtl="0" algn="l">
              <a:spcBef>
                <a:spcPts val="0"/>
              </a:spcBef>
              <a:spcAft>
                <a:spcPts val="0"/>
              </a:spcAft>
              <a:buSzPts val="1100"/>
              <a:buChar char="○"/>
            </a:pPr>
            <a:r>
              <a:rPr lang="es"/>
              <a:t>Generador de patrones</a:t>
            </a:r>
            <a:endParaRPr/>
          </a:p>
          <a:p>
            <a:pPr indent="-298450" lvl="1" marL="914400" rtl="0" algn="l">
              <a:spcBef>
                <a:spcPts val="0"/>
              </a:spcBef>
              <a:spcAft>
                <a:spcPts val="0"/>
              </a:spcAft>
              <a:buSzPts val="1100"/>
              <a:buChar char="○"/>
            </a:pPr>
            <a:r>
              <a:rPr lang="es"/>
              <a:t>Generador de direcciones</a:t>
            </a:r>
            <a:endParaRPr/>
          </a:p>
          <a:p>
            <a:pPr indent="-298450" lvl="1" marL="914400" rtl="0" algn="l">
              <a:spcBef>
                <a:spcPts val="0"/>
              </a:spcBef>
              <a:spcAft>
                <a:spcPts val="0"/>
              </a:spcAft>
              <a:buSzPts val="1100"/>
              <a:buChar char="○"/>
            </a:pPr>
            <a:r>
              <a:rPr lang="es"/>
              <a:t>Comparador</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MBIST</a:t>
            </a:r>
            <a:endParaRPr/>
          </a:p>
        </p:txBody>
      </p:sp>
      <p:sp>
        <p:nvSpPr>
          <p:cNvPr id="208" name="Google Shape;208;p24"/>
          <p:cNvSpPr txBox="1"/>
          <p:nvPr>
            <p:ph idx="1" type="body"/>
          </p:nvPr>
        </p:nvSpPr>
        <p:spPr>
          <a:xfrm>
            <a:off x="1213075" y="1081000"/>
            <a:ext cx="7038900" cy="2112900"/>
          </a:xfrm>
          <a:prstGeom prst="rect">
            <a:avLst/>
          </a:prstGeom>
        </p:spPr>
        <p:txBody>
          <a:bodyPr anchorCtr="0" anchor="t" bIns="91425" lIns="91425" spcFirstLastPara="1" rIns="91425" wrap="square" tIns="91425">
            <a:normAutofit lnSpcReduction="10000"/>
          </a:bodyPr>
          <a:lstStyle/>
          <a:p>
            <a:pPr indent="0" lvl="0" marL="0" marR="0" rtl="0" algn="l">
              <a:lnSpc>
                <a:spcPct val="115000"/>
              </a:lnSpc>
              <a:spcBef>
                <a:spcPts val="0"/>
              </a:spcBef>
              <a:spcAft>
                <a:spcPts val="0"/>
              </a:spcAft>
              <a:buNone/>
            </a:pPr>
            <a:r>
              <a:rPr lang="es"/>
              <a:t>MODOS</a:t>
            </a:r>
            <a:endParaRPr/>
          </a:p>
          <a:p>
            <a:pPr indent="-311150" lvl="0" marL="457200" marR="0" rtl="0" algn="l">
              <a:lnSpc>
                <a:spcPct val="115000"/>
              </a:lnSpc>
              <a:spcBef>
                <a:spcPts val="1200"/>
              </a:spcBef>
              <a:spcAft>
                <a:spcPts val="0"/>
              </a:spcAft>
              <a:buSzPts val="1300"/>
              <a:buChar char="●"/>
            </a:pPr>
            <a:r>
              <a:rPr lang="es"/>
              <a:t>IDLE, se desactiva el modo bist, por lo que el FIFO asincrónico puede funcionar normalmente</a:t>
            </a:r>
            <a:endParaRPr/>
          </a:p>
          <a:p>
            <a:pPr indent="-311150" lvl="0" marL="457200" marR="0" rtl="0" algn="l">
              <a:lnSpc>
                <a:spcPct val="115000"/>
              </a:lnSpc>
              <a:spcBef>
                <a:spcPts val="0"/>
              </a:spcBef>
              <a:spcAft>
                <a:spcPts val="0"/>
              </a:spcAft>
              <a:buSzPts val="1300"/>
              <a:buChar char="●"/>
            </a:pPr>
            <a:r>
              <a:rPr lang="es"/>
              <a:t>AUTOCHECK, se prueba de forma automática el FIFO asincrónico, en este caso se recorre toda la memoria.</a:t>
            </a:r>
            <a:endParaRPr/>
          </a:p>
          <a:p>
            <a:pPr indent="-311150" lvl="0" marL="457200" marR="0" rtl="0" algn="l">
              <a:lnSpc>
                <a:spcPct val="115000"/>
              </a:lnSpc>
              <a:spcBef>
                <a:spcPts val="0"/>
              </a:spcBef>
              <a:spcAft>
                <a:spcPts val="0"/>
              </a:spcAft>
              <a:buSzPts val="1300"/>
              <a:buChar char="●"/>
            </a:pPr>
            <a:r>
              <a:rPr lang="es"/>
              <a:t>DEBUG, se prueba de forma automática el FIFO asincrónico, en este caso se recorre toda la memoria, pero se guarda el dato en la posición de memoria especificada en la dirección.</a:t>
            </a:r>
            <a:endParaRPr>
              <a:solidFill>
                <a:srgbClr val="000000"/>
              </a:solidFill>
            </a:endParaRPr>
          </a:p>
        </p:txBody>
      </p:sp>
      <p:sp>
        <p:nvSpPr>
          <p:cNvPr id="209" name="Google Shape;209;p24"/>
          <p:cNvSpPr txBox="1"/>
          <p:nvPr/>
        </p:nvSpPr>
        <p:spPr>
          <a:xfrm>
            <a:off x="1146875" y="2973900"/>
            <a:ext cx="6363300" cy="191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300">
                <a:solidFill>
                  <a:schemeClr val="lt1"/>
                </a:solidFill>
                <a:latin typeface="Lato"/>
                <a:ea typeface="Lato"/>
                <a:cs typeface="Lato"/>
                <a:sym typeface="Lato"/>
              </a:rPr>
              <a:t>PATRONES</a:t>
            </a:r>
            <a:endParaRPr sz="1300">
              <a:solidFill>
                <a:schemeClr val="lt1"/>
              </a:solidFill>
              <a:latin typeface="Lato"/>
              <a:ea typeface="Lato"/>
              <a:cs typeface="Lato"/>
              <a:sym typeface="Lato"/>
            </a:endParaRPr>
          </a:p>
          <a:p>
            <a:pPr indent="-311150" lvl="0" marL="457200" rtl="0" algn="l">
              <a:lnSpc>
                <a:spcPct val="115000"/>
              </a:lnSpc>
              <a:spcBef>
                <a:spcPts val="1200"/>
              </a:spcBef>
              <a:spcAft>
                <a:spcPts val="0"/>
              </a:spcAft>
              <a:buClr>
                <a:schemeClr val="lt1"/>
              </a:buClr>
              <a:buSzPts val="1300"/>
              <a:buFont typeface="Lato"/>
              <a:buChar char="●"/>
            </a:pPr>
            <a:r>
              <a:rPr lang="es" sz="1300">
                <a:solidFill>
                  <a:schemeClr val="lt1"/>
                </a:solidFill>
                <a:latin typeface="Lato"/>
                <a:ea typeface="Lato"/>
                <a:cs typeface="Lato"/>
                <a:sym typeface="Lato"/>
              </a:rPr>
              <a:t>Todo en 0, Se prueba que toda o solo una posición de memoria sea 0</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s" sz="1300">
                <a:solidFill>
                  <a:schemeClr val="lt1"/>
                </a:solidFill>
                <a:latin typeface="Lato"/>
                <a:ea typeface="Lato"/>
                <a:cs typeface="Lato"/>
                <a:sym typeface="Lato"/>
              </a:rPr>
              <a:t>Todo en 1, Se prueba que toda o solo una posición de memoria sea 1</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s" sz="1300">
                <a:solidFill>
                  <a:schemeClr val="lt1"/>
                </a:solidFill>
                <a:latin typeface="Lato"/>
                <a:ea typeface="Lato"/>
                <a:cs typeface="Lato"/>
                <a:sym typeface="Lato"/>
              </a:rPr>
              <a:t>Checkboard, Se prueba que toda o solo una posición de memoria tenga un patron intercalado de 0 y .</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s" sz="1300">
                <a:solidFill>
                  <a:schemeClr val="lt1"/>
                </a:solidFill>
                <a:latin typeface="Lato"/>
                <a:ea typeface="Lato"/>
                <a:cs typeface="Lato"/>
                <a:sym typeface="Lato"/>
              </a:rPr>
              <a:t>LSFR, Se utiliza un generador pseudo-random con el fin de ingresar patrones aleatorios a partes o a toda la memoria</a:t>
            </a:r>
            <a:endParaRPr/>
          </a:p>
        </p:txBody>
      </p:sp>
      <p:sp>
        <p:nvSpPr>
          <p:cNvPr id="210" name="Google Shape;210;p24"/>
          <p:cNvSpPr txBox="1"/>
          <p:nvPr>
            <p:ph type="title"/>
          </p:nvPr>
        </p:nvSpPr>
        <p:spPr>
          <a:xfrm>
            <a:off x="1886100" y="7429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000"/>
              <a:t>Configuraciones</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1258450" y="149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MBIST</a:t>
            </a:r>
            <a:endParaRPr/>
          </a:p>
        </p:txBody>
      </p:sp>
      <p:pic>
        <p:nvPicPr>
          <p:cNvPr id="216" name="Google Shape;216;p25"/>
          <p:cNvPicPr preferRelativeResize="0"/>
          <p:nvPr/>
        </p:nvPicPr>
        <p:blipFill>
          <a:blip r:embed="rId3">
            <a:alphaModFix/>
          </a:blip>
          <a:stretch>
            <a:fillRect/>
          </a:stretch>
        </p:blipFill>
        <p:spPr>
          <a:xfrm>
            <a:off x="2081600" y="1333350"/>
            <a:ext cx="4980804" cy="3530850"/>
          </a:xfrm>
          <a:prstGeom prst="rect">
            <a:avLst/>
          </a:prstGeom>
          <a:noFill/>
          <a:ln>
            <a:noFill/>
          </a:ln>
        </p:spPr>
      </p:pic>
      <p:sp>
        <p:nvSpPr>
          <p:cNvPr id="217" name="Google Shape;217;p25"/>
          <p:cNvSpPr txBox="1"/>
          <p:nvPr>
            <p:ph type="title"/>
          </p:nvPr>
        </p:nvSpPr>
        <p:spPr>
          <a:xfrm>
            <a:off x="1488925" y="6535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000"/>
              <a:t>Módulos</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MBIST</a:t>
            </a:r>
            <a:endParaRPr/>
          </a:p>
        </p:txBody>
      </p:sp>
      <p:sp>
        <p:nvSpPr>
          <p:cNvPr id="223" name="Google Shape;223;p26"/>
          <p:cNvSpPr txBox="1"/>
          <p:nvPr>
            <p:ph type="title"/>
          </p:nvPr>
        </p:nvSpPr>
        <p:spPr>
          <a:xfrm>
            <a:off x="1684125" y="8096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000"/>
              <a:t>Simulación</a:t>
            </a:r>
            <a:endParaRPr sz="2000"/>
          </a:p>
        </p:txBody>
      </p:sp>
      <p:pic>
        <p:nvPicPr>
          <p:cNvPr id="224" name="Google Shape;224;p26"/>
          <p:cNvPicPr preferRelativeResize="0"/>
          <p:nvPr/>
        </p:nvPicPr>
        <p:blipFill>
          <a:blip r:embed="rId3">
            <a:alphaModFix/>
          </a:blip>
          <a:stretch>
            <a:fillRect/>
          </a:stretch>
        </p:blipFill>
        <p:spPr>
          <a:xfrm>
            <a:off x="152400" y="1651675"/>
            <a:ext cx="8839199" cy="303058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Boundary Scan</a:t>
            </a:r>
            <a:endParaRPr/>
          </a:p>
        </p:txBody>
      </p:sp>
      <p:sp>
        <p:nvSpPr>
          <p:cNvPr id="230" name="Google Shape;230;p27"/>
          <p:cNvSpPr txBox="1"/>
          <p:nvPr>
            <p:ph idx="1" type="body"/>
          </p:nvPr>
        </p:nvSpPr>
        <p:spPr>
          <a:xfrm>
            <a:off x="1257900" y="1398725"/>
            <a:ext cx="51996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a:t>Consiste en agregar diferentes celdas de Boundary Scan, con el fin de agregar patrones por medio de datos serializados en bus, controlador por comandos en el JTAG.</a:t>
            </a:r>
            <a:endParaRPr/>
          </a:p>
          <a:p>
            <a:pPr indent="-311150" lvl="0" marL="457200" rtl="0" algn="l">
              <a:spcBef>
                <a:spcPts val="0"/>
              </a:spcBef>
              <a:spcAft>
                <a:spcPts val="0"/>
              </a:spcAft>
              <a:buSzPts val="1300"/>
              <a:buChar char="●"/>
            </a:pPr>
            <a:r>
              <a:rPr lang="es"/>
              <a:t>Se necesito un bus de 253 bits</a:t>
            </a:r>
            <a:endParaRPr/>
          </a:p>
        </p:txBody>
      </p:sp>
      <p:pic>
        <p:nvPicPr>
          <p:cNvPr id="231" name="Google Shape;231;p27"/>
          <p:cNvPicPr preferRelativeResize="0"/>
          <p:nvPr/>
        </p:nvPicPr>
        <p:blipFill>
          <a:blip r:embed="rId3">
            <a:alphaModFix/>
          </a:blip>
          <a:stretch>
            <a:fillRect/>
          </a:stretch>
        </p:blipFill>
        <p:spPr>
          <a:xfrm>
            <a:off x="6457504" y="1484475"/>
            <a:ext cx="2293750" cy="3492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Extra DFX</a:t>
            </a:r>
            <a:endParaRPr/>
          </a:p>
        </p:txBody>
      </p:sp>
      <p:pic>
        <p:nvPicPr>
          <p:cNvPr id="237" name="Google Shape;237;p28"/>
          <p:cNvPicPr preferRelativeResize="0"/>
          <p:nvPr/>
        </p:nvPicPr>
        <p:blipFill>
          <a:blip r:embed="rId3">
            <a:alphaModFix/>
          </a:blip>
          <a:stretch>
            <a:fillRect/>
          </a:stretch>
        </p:blipFill>
        <p:spPr>
          <a:xfrm>
            <a:off x="1207801" y="1286475"/>
            <a:ext cx="7351526" cy="29650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type="title"/>
          </p:nvPr>
        </p:nvSpPr>
        <p:spPr>
          <a:xfrm>
            <a:off x="1322325" y="19675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Testbenches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1287575" y="21147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200"/>
              <a:t>Gracias</a:t>
            </a:r>
            <a:endParaRPr sz="3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Agenda</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a:t>Introducción</a:t>
            </a:r>
            <a:endParaRPr/>
          </a:p>
          <a:p>
            <a:pPr indent="-311150" lvl="0" marL="457200" rtl="0" algn="l">
              <a:spcBef>
                <a:spcPts val="0"/>
              </a:spcBef>
              <a:spcAft>
                <a:spcPts val="0"/>
              </a:spcAft>
              <a:buSzPts val="1300"/>
              <a:buChar char="●"/>
            </a:pPr>
            <a:r>
              <a:rPr lang="es"/>
              <a:t>JTAG</a:t>
            </a:r>
            <a:endParaRPr/>
          </a:p>
          <a:p>
            <a:pPr indent="-311150" lvl="0" marL="457200" rtl="0" algn="l">
              <a:spcBef>
                <a:spcPts val="0"/>
              </a:spcBef>
              <a:spcAft>
                <a:spcPts val="0"/>
              </a:spcAft>
              <a:buSzPts val="1300"/>
              <a:buChar char="●"/>
            </a:pPr>
            <a:r>
              <a:rPr lang="es"/>
              <a:t>MBIST</a:t>
            </a:r>
            <a:endParaRPr/>
          </a:p>
          <a:p>
            <a:pPr indent="-311150" lvl="0" marL="457200" rtl="0" algn="l">
              <a:spcBef>
                <a:spcPts val="0"/>
              </a:spcBef>
              <a:spcAft>
                <a:spcPts val="0"/>
              </a:spcAft>
              <a:buSzPts val="1300"/>
              <a:buChar char="●"/>
            </a:pPr>
            <a:r>
              <a:rPr lang="es"/>
              <a:t>Boundary SCAN</a:t>
            </a:r>
            <a:endParaRPr/>
          </a:p>
          <a:p>
            <a:pPr indent="-311150" lvl="0" marL="457200" rtl="0" algn="l">
              <a:spcBef>
                <a:spcPts val="0"/>
              </a:spcBef>
              <a:spcAft>
                <a:spcPts val="0"/>
              </a:spcAft>
              <a:buSzPts val="1300"/>
              <a:buChar char="●"/>
            </a:pPr>
            <a:r>
              <a:rPr lang="es"/>
              <a:t>Testbench</a:t>
            </a:r>
            <a:endParaRPr/>
          </a:p>
          <a:p>
            <a:pPr indent="-311150" lvl="0" marL="457200" rtl="0" algn="l">
              <a:spcBef>
                <a:spcPts val="0"/>
              </a:spcBef>
              <a:spcAft>
                <a:spcPts val="0"/>
              </a:spcAft>
              <a:buSzPts val="1300"/>
              <a:buChar char="●"/>
            </a:pPr>
            <a:r>
              <a:rPr lang="es"/>
              <a:t>Conclusiones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DUV a verificar</a:t>
            </a:r>
            <a:endParaRPr/>
          </a:p>
        </p:txBody>
      </p:sp>
      <p:pic>
        <p:nvPicPr>
          <p:cNvPr id="148" name="Google Shape;148;p15"/>
          <p:cNvPicPr preferRelativeResize="0"/>
          <p:nvPr/>
        </p:nvPicPr>
        <p:blipFill>
          <a:blip r:embed="rId3">
            <a:alphaModFix/>
          </a:blip>
          <a:stretch>
            <a:fillRect/>
          </a:stretch>
        </p:blipFill>
        <p:spPr>
          <a:xfrm>
            <a:off x="4180375" y="196875"/>
            <a:ext cx="4459386" cy="4749750"/>
          </a:xfrm>
          <a:prstGeom prst="rect">
            <a:avLst/>
          </a:prstGeom>
          <a:noFill/>
          <a:ln>
            <a:noFill/>
          </a:ln>
        </p:spPr>
      </p:pic>
      <p:sp>
        <p:nvSpPr>
          <p:cNvPr id="149" name="Google Shape;149;p15"/>
          <p:cNvSpPr txBox="1"/>
          <p:nvPr/>
        </p:nvSpPr>
        <p:spPr>
          <a:xfrm>
            <a:off x="748675" y="1781900"/>
            <a:ext cx="3000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rPr>
              <a:t>El DUV a verificar consiste en dos módulos o capas: (1) el adaptador de memoria o el controlador de memoria, y (2) el adaptador de Wishbone.</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Descripción de la jerarquía de verificación</a:t>
            </a:r>
            <a:endParaRPr/>
          </a:p>
        </p:txBody>
      </p:sp>
      <p:sp>
        <p:nvSpPr>
          <p:cNvPr id="155" name="Google Shape;155;p16"/>
          <p:cNvSpPr txBox="1"/>
          <p:nvPr/>
        </p:nvSpPr>
        <p:spPr>
          <a:xfrm>
            <a:off x="1452450" y="1692075"/>
            <a:ext cx="3000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rPr>
              <a:t>Para efectos de verificación, se seguirá una verificación de unidad, dado que el DUV a verificar generalmente se localiza en algún subsistema y se comunica a nivel de bus. Por ende, se debe seguir la verificación del módulo de SDRAM como una unidad. </a:t>
            </a:r>
            <a:endParaRPr>
              <a:solidFill>
                <a:schemeClr val="lt1"/>
              </a:solidFill>
            </a:endParaRPr>
          </a:p>
        </p:txBody>
      </p:sp>
      <p:pic>
        <p:nvPicPr>
          <p:cNvPr id="156" name="Google Shape;156;p16"/>
          <p:cNvPicPr preferRelativeResize="0"/>
          <p:nvPr/>
        </p:nvPicPr>
        <p:blipFill>
          <a:blip r:embed="rId3">
            <a:alphaModFix/>
          </a:blip>
          <a:stretch>
            <a:fillRect/>
          </a:stretch>
        </p:blipFill>
        <p:spPr>
          <a:xfrm>
            <a:off x="5870125" y="1307850"/>
            <a:ext cx="2101696" cy="3530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JTAG</a:t>
            </a:r>
            <a:endParaRPr/>
          </a:p>
        </p:txBody>
      </p:sp>
      <p:sp>
        <p:nvSpPr>
          <p:cNvPr id="162" name="Google Shape;162;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a:t>Controlador TAP: Este módulo dirige las acciones necesarias para ejecutar en el registro de instrucciones, esto por medio de datos serializados en los pines:</a:t>
            </a:r>
            <a:endParaRPr/>
          </a:p>
          <a:p>
            <a:pPr indent="0" lvl="0" marL="0" rtl="0" algn="l">
              <a:spcBef>
                <a:spcPts val="1200"/>
              </a:spcBef>
              <a:spcAft>
                <a:spcPts val="0"/>
              </a:spcAft>
              <a:buNone/>
            </a:pPr>
            <a:r>
              <a:rPr lang="es"/>
              <a:t>TDI (Test Data Input)</a:t>
            </a:r>
            <a:endParaRPr/>
          </a:p>
          <a:p>
            <a:pPr indent="0" lvl="0" marL="0" rtl="0" algn="l">
              <a:spcBef>
                <a:spcPts val="1200"/>
              </a:spcBef>
              <a:spcAft>
                <a:spcPts val="0"/>
              </a:spcAft>
              <a:buNone/>
            </a:pPr>
            <a:r>
              <a:rPr lang="es"/>
              <a:t>TDO (Test Data Output)</a:t>
            </a:r>
            <a:endParaRPr/>
          </a:p>
          <a:p>
            <a:pPr indent="0" lvl="0" marL="0" rtl="0" algn="l">
              <a:spcBef>
                <a:spcPts val="1200"/>
              </a:spcBef>
              <a:spcAft>
                <a:spcPts val="0"/>
              </a:spcAft>
              <a:buNone/>
            </a:pPr>
            <a:r>
              <a:rPr lang="es"/>
              <a:t>TCK (Test Clock)</a:t>
            </a:r>
            <a:endParaRPr/>
          </a:p>
          <a:p>
            <a:pPr indent="0" lvl="0" marL="0" rtl="0" algn="l">
              <a:spcBef>
                <a:spcPts val="1200"/>
              </a:spcBef>
              <a:spcAft>
                <a:spcPts val="0"/>
              </a:spcAft>
              <a:buNone/>
            </a:pPr>
            <a:r>
              <a:rPr lang="es"/>
              <a:t>TMS (Test Mode)</a:t>
            </a:r>
            <a:endParaRPr/>
          </a:p>
          <a:p>
            <a:pPr indent="0" lvl="0" marL="0" rtl="0" algn="l">
              <a:spcBef>
                <a:spcPts val="1200"/>
              </a:spcBef>
              <a:spcAft>
                <a:spcPts val="0"/>
              </a:spcAft>
              <a:buNone/>
            </a:pPr>
            <a:r>
              <a:rPr lang="es"/>
              <a:t>TRST( Test Reset) *Opcional</a:t>
            </a:r>
            <a:endParaRPr/>
          </a:p>
          <a:p>
            <a:pPr indent="0" lvl="0" marL="0" rtl="0" algn="l">
              <a:spcBef>
                <a:spcPts val="1200"/>
              </a:spcBef>
              <a:spcAft>
                <a:spcPts val="0"/>
              </a:spcAft>
              <a:buNone/>
            </a:pPr>
            <a:r>
              <a:rPr lang="es"/>
              <a:t>	El controlador, es una máquina de estados, la cual dependiendo de por ejemplo el pin TMS, se pasa de un modo a otro.</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JTAG</a:t>
            </a:r>
            <a:endParaRPr/>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18"/>
          <p:cNvPicPr preferRelativeResize="0"/>
          <p:nvPr/>
        </p:nvPicPr>
        <p:blipFill>
          <a:blip r:embed="rId3">
            <a:alphaModFix/>
          </a:blip>
          <a:stretch>
            <a:fillRect/>
          </a:stretch>
        </p:blipFill>
        <p:spPr>
          <a:xfrm>
            <a:off x="1297500" y="1714525"/>
            <a:ext cx="2741300" cy="2120800"/>
          </a:xfrm>
          <a:prstGeom prst="rect">
            <a:avLst/>
          </a:prstGeom>
          <a:noFill/>
          <a:ln>
            <a:noFill/>
          </a:ln>
        </p:spPr>
      </p:pic>
      <p:pic>
        <p:nvPicPr>
          <p:cNvPr id="170" name="Google Shape;170;p18"/>
          <p:cNvPicPr preferRelativeResize="0"/>
          <p:nvPr/>
        </p:nvPicPr>
        <p:blipFill>
          <a:blip r:embed="rId4">
            <a:alphaModFix/>
          </a:blip>
          <a:stretch>
            <a:fillRect/>
          </a:stretch>
        </p:blipFill>
        <p:spPr>
          <a:xfrm>
            <a:off x="4656969" y="1714519"/>
            <a:ext cx="3220281" cy="2120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JTAG</a:t>
            </a:r>
            <a:endParaRPr/>
          </a:p>
        </p:txBody>
      </p:sp>
      <p:sp>
        <p:nvSpPr>
          <p:cNvPr id="176" name="Google Shape;176;p19"/>
          <p:cNvSpPr txBox="1"/>
          <p:nvPr>
            <p:ph idx="1" type="body"/>
          </p:nvPr>
        </p:nvSpPr>
        <p:spPr>
          <a:xfrm>
            <a:off x="1170225" y="1425300"/>
            <a:ext cx="34866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La máquina de estados de este módulo se comporta como la figura, donde se observa que el mismo consisten 16 estados diferentes, en donde toda la instrucción se recibe en el TDI, y esto por medio de corrimientos ingresa al registro de instrucciones. Luego la instrucción es decodificada, para poder ser ejecutada. De igual manera en por medio del TDI, se puede agregar el patrón de prueba. Cuando se ejecuta la prueba los resultados son guardados en el registro de datos y expuestos en el pin TDO.</a:t>
            </a:r>
            <a:endParaRPr/>
          </a:p>
          <a:p>
            <a:pPr indent="0" lvl="0" marL="0" rtl="0" algn="l">
              <a:spcBef>
                <a:spcPts val="1200"/>
              </a:spcBef>
              <a:spcAft>
                <a:spcPts val="1200"/>
              </a:spcAft>
              <a:buNone/>
            </a:pPr>
            <a:r>
              <a:t/>
            </a:r>
            <a:endParaRPr/>
          </a:p>
        </p:txBody>
      </p:sp>
      <p:pic>
        <p:nvPicPr>
          <p:cNvPr id="177" name="Google Shape;177;p19"/>
          <p:cNvPicPr preferRelativeResize="0"/>
          <p:nvPr/>
        </p:nvPicPr>
        <p:blipFill>
          <a:blip r:embed="rId3">
            <a:alphaModFix/>
          </a:blip>
          <a:stretch>
            <a:fillRect/>
          </a:stretch>
        </p:blipFill>
        <p:spPr>
          <a:xfrm>
            <a:off x="4797525" y="1133563"/>
            <a:ext cx="3966250" cy="2876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JTAG</a:t>
            </a:r>
            <a:endParaRPr/>
          </a:p>
        </p:txBody>
      </p:sp>
      <p:pic>
        <p:nvPicPr>
          <p:cNvPr id="183" name="Google Shape;183;p20"/>
          <p:cNvPicPr preferRelativeResize="0"/>
          <p:nvPr/>
        </p:nvPicPr>
        <p:blipFill>
          <a:blip r:embed="rId3">
            <a:alphaModFix/>
          </a:blip>
          <a:stretch>
            <a:fillRect/>
          </a:stretch>
        </p:blipFill>
        <p:spPr>
          <a:xfrm>
            <a:off x="1924400" y="1158450"/>
            <a:ext cx="5227501" cy="3531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JTAG</a:t>
            </a:r>
            <a:endParaRPr/>
          </a:p>
        </p:txBody>
      </p:sp>
      <p:pic>
        <p:nvPicPr>
          <p:cNvPr id="189" name="Google Shape;189;p21"/>
          <p:cNvPicPr preferRelativeResize="0"/>
          <p:nvPr/>
        </p:nvPicPr>
        <p:blipFill>
          <a:blip r:embed="rId3">
            <a:alphaModFix/>
          </a:blip>
          <a:stretch>
            <a:fillRect/>
          </a:stretch>
        </p:blipFill>
        <p:spPr>
          <a:xfrm>
            <a:off x="2236400" y="870475"/>
            <a:ext cx="5215126" cy="3944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