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sldIdLst>
    <p:sldId id="256" r:id="rId5"/>
    <p:sldId id="278" r:id="rId6"/>
    <p:sldId id="280" r:id="rId7"/>
    <p:sldId id="281" r:id="rId8"/>
    <p:sldId id="282" r:id="rId9"/>
    <p:sldId id="283" r:id="rId10"/>
    <p:sldId id="284" r:id="rId11"/>
    <p:sldId id="285" r:id="rId12"/>
    <p:sldId id="277" r:id="rId13"/>
    <p:sldId id="302" r:id="rId14"/>
    <p:sldId id="301" r:id="rId15"/>
    <p:sldId id="303" r:id="rId16"/>
    <p:sldId id="304" r:id="rId17"/>
    <p:sldId id="305" r:id="rId18"/>
    <p:sldId id="292" r:id="rId19"/>
    <p:sldId id="306" r:id="rId20"/>
    <p:sldId id="307" r:id="rId21"/>
    <p:sldId id="308" r:id="rId22"/>
    <p:sldId id="309" r:id="rId23"/>
    <p:sldId id="310" r:id="rId24"/>
    <p:sldId id="286" r:id="rId25"/>
    <p:sldId id="298" r:id="rId26"/>
    <p:sldId id="312" r:id="rId27"/>
    <p:sldId id="299" r:id="rId28"/>
    <p:sldId id="314" r:id="rId29"/>
    <p:sldId id="316" r:id="rId30"/>
    <p:sldId id="317" r:id="rId31"/>
    <p:sldId id="318"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F097E-5FDE-49EC-B99D-AFEC4A2E340E}" v="2179" dt="2024-06-07T02:09:48.206"/>
    <p1510:client id="{315B67F8-0C5B-4DF3-88F7-A4B16348124C}" v="5" dt="2024-06-07T15:16:16.931"/>
    <p1510:client id="{774BF48C-AF73-0BC9-CB3B-169674171951}" v="129" dt="2024-06-06T18:55:03.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576"/>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487F4A-BE62-8A93-131A-C9B34AEB9BF6}"/>
              </a:ext>
            </a:extLst>
          </p:cNvPr>
          <p:cNvSpPr>
            <a:spLocks noGrp="1"/>
          </p:cNvSpPr>
          <p:nvPr>
            <p:ph type="ctrTitle"/>
          </p:nvPr>
        </p:nvSpPr>
        <p:spPr>
          <a:xfrm>
            <a:off x="637155" y="423193"/>
            <a:ext cx="6729474" cy="1984556"/>
          </a:xfrm>
        </p:spPr>
        <p:txBody>
          <a:bodyPr vert="horz" lIns="91440" tIns="45720" rIns="91440" bIns="45720" rtlCol="0" anchor="b">
            <a:normAutofit/>
          </a:bodyPr>
          <a:lstStyle/>
          <a:p>
            <a:pPr marL="57150"/>
            <a:br>
              <a:rPr lang="en-US" sz="1900" b="1" kern="1200" dirty="0"/>
            </a:br>
            <a:r>
              <a:rPr lang="en-US" sz="2400" b="1" dirty="0">
                <a:solidFill>
                  <a:schemeClr val="tx1"/>
                </a:solidFill>
              </a:rPr>
              <a:t>Churn Shield</a:t>
            </a:r>
            <a:r>
              <a:rPr lang="en-US" sz="2400" b="1" kern="1200" dirty="0">
                <a:solidFill>
                  <a:schemeClr val="tx1"/>
                </a:solidFill>
                <a:latin typeface="+mj-lt"/>
                <a:ea typeface="+mj-ea"/>
                <a:cs typeface="+mj-cs"/>
              </a:rPr>
              <a:t>: Protecting Customer Relationships Through Predictive Intelligence.</a:t>
            </a:r>
            <a:br>
              <a:rPr lang="en-US" sz="2400" b="1" kern="1200" dirty="0"/>
            </a:br>
            <a:br>
              <a:rPr lang="en-US" sz="2400" b="1" kern="1200" dirty="0"/>
            </a:br>
            <a:r>
              <a:rPr lang="en-US" sz="1900" b="1" u="sng" kern="1200" dirty="0">
                <a:solidFill>
                  <a:schemeClr val="tx1"/>
                </a:solidFill>
                <a:latin typeface="+mj-lt"/>
                <a:ea typeface="+mj-ea"/>
                <a:cs typeface="+mj-cs"/>
              </a:rPr>
              <a:t>HORIZON TRUST BANK</a:t>
            </a:r>
            <a:endParaRPr lang="en-US" sz="1900" u="sng" kern="1200" dirty="0">
              <a:solidFill>
                <a:schemeClr val="tx1"/>
              </a:solidFill>
              <a:latin typeface="+mj-lt"/>
              <a:ea typeface="+mj-ea"/>
              <a:cs typeface="+mj-cs"/>
            </a:endParaRPr>
          </a:p>
          <a:p>
            <a:endParaRPr lang="en-US" sz="1900" b="1" kern="1200">
              <a:solidFill>
                <a:schemeClr val="tx1"/>
              </a:solidFill>
              <a:latin typeface="+mj-lt"/>
              <a:ea typeface="+mj-ea"/>
              <a:cs typeface="+mj-cs"/>
            </a:endParaRPr>
          </a:p>
          <a:p>
            <a:endParaRPr lang="en-US" sz="19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32544" y="2405894"/>
            <a:ext cx="5643637" cy="3535083"/>
          </a:xfrm>
        </p:spPr>
        <p:txBody>
          <a:bodyPr vert="horz" lIns="91440" tIns="45720" rIns="91440" bIns="45720" rtlCol="0" anchor="t">
            <a:normAutofit/>
          </a:bodyPr>
          <a:lstStyle/>
          <a:p>
            <a:pPr indent="-228600">
              <a:buFont typeface="Arial" panose="020B0604020202020204" pitchFamily="34" charset="0"/>
              <a:buChar char="•"/>
            </a:pPr>
            <a:r>
              <a:rPr lang="en-US" sz="2000" b="1" dirty="0">
                <a:solidFill>
                  <a:schemeClr val="tx1"/>
                </a:solidFill>
              </a:rPr>
              <a:t>Machine Learning Engineer:</a:t>
            </a:r>
          </a:p>
          <a:p>
            <a:pPr indent="-228600">
              <a:buFont typeface="Arial" panose="020B0604020202020204" pitchFamily="34" charset="0"/>
              <a:buChar char="•"/>
            </a:pPr>
            <a:r>
              <a:rPr lang="en-US" sz="2000" b="1" dirty="0">
                <a:solidFill>
                  <a:schemeClr val="tx1"/>
                </a:solidFill>
              </a:rPr>
              <a:t>Rono Kipkirui Henry.</a:t>
            </a:r>
            <a:endParaRPr lang="en-US" sz="2000" b="1" dirty="0">
              <a:solidFill>
                <a:schemeClr val="tx1"/>
              </a:solidFill>
              <a:ea typeface="Source Sans Pro Light"/>
            </a:endParaRPr>
          </a:p>
          <a:p>
            <a:endParaRPr lang="en-US" sz="2000" b="1">
              <a:solidFill>
                <a:schemeClr val="tx1"/>
              </a:solidFill>
              <a:ea typeface="Source Sans Pro Light"/>
            </a:endParaRPr>
          </a:p>
          <a:p>
            <a:pPr indent="-228600">
              <a:buFont typeface="Arial" panose="020B0604020202020204" pitchFamily="34" charset="0"/>
              <a:buChar char="•"/>
            </a:pPr>
            <a:r>
              <a:rPr lang="en-US" sz="2000" b="1" u="sng" dirty="0">
                <a:solidFill>
                  <a:schemeClr val="tx1"/>
                </a:solidFill>
              </a:rPr>
              <a:t>Date:6/7/2024</a:t>
            </a:r>
            <a:endParaRPr lang="en-US" sz="2000" b="1" u="sng" dirty="0">
              <a:solidFill>
                <a:schemeClr val="tx1"/>
              </a:solidFill>
              <a:ea typeface="Source Sans Pro Light"/>
            </a:endParaRPr>
          </a:p>
          <a:p>
            <a:pPr indent="-228600">
              <a:buFont typeface="Arial" panose="020B0604020202020204" pitchFamily="34" charset="0"/>
              <a:buChar char="•"/>
            </a:pPr>
            <a:endParaRPr lang="en-US" sz="2000">
              <a:solidFill>
                <a:schemeClr val="tx1"/>
              </a:solidFill>
            </a:endParaRPr>
          </a:p>
        </p:txBody>
      </p:sp>
      <p:sp>
        <p:nvSpPr>
          <p:cNvPr id="35" name="Rectangle 3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Placeholder 12" descr="Two bald eagles against snowy mountains">
            <a:extLst>
              <a:ext uri="{FF2B5EF4-FFF2-40B4-BE49-F238E27FC236}">
                <a16:creationId xmlns:a16="http://schemas.microsoft.com/office/drawing/2014/main" id="{406A88D8-3B8F-CD7C-1583-BF8555BACBD9}"/>
              </a:ext>
            </a:extLst>
          </p:cNvPr>
          <p:cNvPicPr>
            <a:picLocks noGrp="1" noChangeAspect="1"/>
          </p:cNvPicPr>
          <p:nvPr>
            <p:ph type="pic" sz="quarter" idx="10"/>
          </p:nvPr>
        </p:nvPicPr>
        <p:blipFill>
          <a:blip r:embed="rId3"/>
          <a:srcRect t="9692" b="9692"/>
          <a:stretch/>
        </p:blipFill>
        <p:spPr>
          <a:xfrm>
            <a:off x="6285213" y="3060288"/>
            <a:ext cx="5450113" cy="337558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dirty="0">
                <a:solidFill>
                  <a:schemeClr val="tx1"/>
                </a:solidFill>
              </a:rPr>
              <a:t>This</a:t>
            </a:r>
            <a:r>
              <a:rPr lang="en-US" sz="1800" kern="1200" dirty="0">
                <a:solidFill>
                  <a:schemeClr val="tx1"/>
                </a:solidFill>
                <a:latin typeface="+mj-lt"/>
                <a:ea typeface="+mj-ea"/>
                <a:cs typeface="+mj-cs"/>
              </a:rPr>
              <a:t> distribution plot showcases a fairly symmetrical distribution of customer ages, centered around the mean and median ages. However, there is a noticeable spike in the frequency of younger customers, indicating a larger proportion of the customer base falls within the younger age groups.</a:t>
            </a:r>
          </a:p>
        </p:txBody>
      </p:sp>
      <p:grpSp>
        <p:nvGrpSpPr>
          <p:cNvPr id="83" name="Group 8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4" name="Rectangle 8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distribution of age&#10;&#10;Description automatically generated">
            <a:extLst>
              <a:ext uri="{FF2B5EF4-FFF2-40B4-BE49-F238E27FC236}">
                <a16:creationId xmlns:a16="http://schemas.microsoft.com/office/drawing/2014/main" id="{A6997798-D0D5-776E-6D33-A17AD8D14720}"/>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176305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dirty="0">
                <a:solidFill>
                  <a:schemeClr val="tx1"/>
                </a:solidFill>
              </a:rPr>
              <a:t>This</a:t>
            </a:r>
            <a:r>
              <a:rPr lang="en-US" sz="1800" kern="1200" dirty="0">
                <a:solidFill>
                  <a:schemeClr val="tx1"/>
                </a:solidFill>
                <a:latin typeface="+mj-lt"/>
                <a:ea typeface="+mj-ea"/>
                <a:cs typeface="+mj-cs"/>
              </a:rPr>
              <a:t> distribution plot for tenure demonstrates a relatively uniform distribution across different tenure lengths, suggesting that customers have been with the bank for varying durations. However, there is a slight peak towards shorter tenure lengths, indicating a higher frequency of newer customers.</a:t>
            </a:r>
          </a:p>
        </p:txBody>
      </p:sp>
      <p:grpSp>
        <p:nvGrpSpPr>
          <p:cNvPr id="33" name="Group 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graph with blue lines&#10;&#10;Description automatically generated">
            <a:extLst>
              <a:ext uri="{FF2B5EF4-FFF2-40B4-BE49-F238E27FC236}">
                <a16:creationId xmlns:a16="http://schemas.microsoft.com/office/drawing/2014/main" id="{C98A10A8-1B2B-95DC-0B94-B41D66ED97DA}"/>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356208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exhibits a right-skewed distribution of account balances, with the majority of customers having lower balances and a long tail towards higher balances. This indicates a substantial variation in account balances, with a few customers holding significantly higher balances compared to the majority.</a:t>
            </a:r>
          </a:p>
        </p:txBody>
      </p:sp>
      <p:grpSp>
        <p:nvGrpSpPr>
          <p:cNvPr id="47" name="Group 4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diagram of a distribution of balance&#10;&#10;Description automatically generated">
            <a:extLst>
              <a:ext uri="{FF2B5EF4-FFF2-40B4-BE49-F238E27FC236}">
                <a16:creationId xmlns:a16="http://schemas.microsoft.com/office/drawing/2014/main" id="{85626E35-49C5-AE50-C6BE-E8DDD0948840}"/>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190404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displays a discrete distribution of the number of bank products held by customers, with peaks at certain product counts. There is a higher frequency of customers holding either one or two bank products, indicating a tendency towards simplicity in banking needs among the customer base.</a:t>
            </a:r>
          </a:p>
        </p:txBody>
      </p:sp>
      <p:grpSp>
        <p:nvGrpSpPr>
          <p:cNvPr id="61" name="Group 6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2" name="Rectangle 6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distribution of products&#10;&#10;Description automatically generated">
            <a:extLst>
              <a:ext uri="{FF2B5EF4-FFF2-40B4-BE49-F238E27FC236}">
                <a16:creationId xmlns:a16="http://schemas.microsoft.com/office/drawing/2014/main" id="{2C6A0BE0-A7F7-2E8D-D16F-424CB39E407C}"/>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338151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illustrates a relatively uniform distribution of estimated salaries across the customer base, with no discernible pattern or skew. This suggests that salaries are evenly distributed across different ranges, without any significant concentration towards higher or lower salary brackets.</a:t>
            </a:r>
          </a:p>
        </p:txBody>
      </p:sp>
      <p:grpSp>
        <p:nvGrpSpPr>
          <p:cNvPr id="75" name="Group 7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showing the amount of salary&#10;&#10;Description automatically generated">
            <a:extLst>
              <a:ext uri="{FF2B5EF4-FFF2-40B4-BE49-F238E27FC236}">
                <a16:creationId xmlns:a16="http://schemas.microsoft.com/office/drawing/2014/main" id="{143AF159-41B5-36D1-2021-49C7FC39EDD9}"/>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414728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15</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pPr marL="285750" indent="-285750">
              <a:buFont typeface="Arial"/>
              <a:buChar char="•"/>
            </a:pPr>
            <a:r>
              <a:rPr lang="en-US" sz="1800" b="1" u="sng" dirty="0">
                <a:solidFill>
                  <a:srgbClr val="0D0D0D"/>
                </a:solidFill>
                <a:ea typeface="+mn-lt"/>
                <a:cs typeface="+mn-lt"/>
              </a:rPr>
              <a:t>Statistical Summary</a:t>
            </a:r>
            <a:r>
              <a:rPr lang="en-US" sz="1800" b="1" dirty="0">
                <a:solidFill>
                  <a:srgbClr val="0D0D0D"/>
                </a:solidFill>
                <a:ea typeface="+mn-lt"/>
                <a:cs typeface="+mn-lt"/>
              </a:rPr>
              <a:t>:</a:t>
            </a:r>
            <a:r>
              <a:rPr lang="en-US" sz="1800" dirty="0">
                <a:solidFill>
                  <a:srgbClr val="0D0D0D"/>
                </a:solidFill>
                <a:ea typeface="+mn-lt"/>
                <a:cs typeface="+mn-lt"/>
              </a:rPr>
              <a:t> </a:t>
            </a:r>
            <a:r>
              <a:rPr lang="en-US" sz="1800" b="1" dirty="0">
                <a:solidFill>
                  <a:srgbClr val="0D0D0D"/>
                </a:solidFill>
                <a:ea typeface="+mn-lt"/>
                <a:cs typeface="+mn-lt"/>
              </a:rPr>
              <a:t>Calculating descriptive statistics (mean, median, std, min, max) for each numerical feature offers a summary of their central tendency, dispersion, and range. This provides a quantitative understanding of the dataset's characteristics, facilitating data interpretation and comparison</a:t>
            </a:r>
            <a:r>
              <a:rPr lang="en-US" sz="1800" dirty="0">
                <a:solidFill>
                  <a:srgbClr val="0D0D0D"/>
                </a:solidFill>
                <a:ea typeface="+mn-lt"/>
                <a:cs typeface="+mn-lt"/>
              </a:rPr>
              <a:t>.</a:t>
            </a:r>
            <a:endParaRPr lang="en-US" sz="1800" dirty="0">
              <a:ea typeface="Source Sans Pro Light"/>
            </a:endParaRPr>
          </a:p>
          <a:p>
            <a:endParaRPr lang="en-US" sz="2000" b="1" dirty="0">
              <a:solidFill>
                <a:srgbClr val="0D0D0D"/>
              </a:solidFill>
              <a:ea typeface="Source Sans Pro Light"/>
            </a:endParaRPr>
          </a:p>
          <a:p>
            <a:endParaRPr lang="en-US" sz="1800" dirty="0">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328430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000" kern="1200">
                <a:solidFill>
                  <a:schemeClr val="tx1"/>
                </a:solidFill>
                <a:latin typeface="+mj-lt"/>
                <a:ea typeface="+mj-ea"/>
                <a:cs typeface="+mj-cs"/>
              </a:rPr>
              <a:t>The count plot displays the frequency distribution of customers across different geographical locations. Majority of customers are from France, followed by Germany and Spain. However, there is a notable discrepancy in the number of customers between France and the other two countries, suggesting a potential variation in market penetration or customer acquisition strategies across regions.</a:t>
            </a:r>
          </a:p>
        </p:txBody>
      </p:sp>
      <p:grpSp>
        <p:nvGrpSpPr>
          <p:cNvPr id="100" name="Group 9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90" name="Straight Connector 8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graph showing different colored squares&#10;&#10;Description automatically generated">
            <a:extLst>
              <a:ext uri="{FF2B5EF4-FFF2-40B4-BE49-F238E27FC236}">
                <a16:creationId xmlns:a16="http://schemas.microsoft.com/office/drawing/2014/main" id="{0FDD8EE0-27A7-8270-4622-2B78DD34ACA4}"/>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7093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kern="1200">
                <a:solidFill>
                  <a:schemeClr val="tx1"/>
                </a:solidFill>
                <a:latin typeface="+mj-lt"/>
                <a:ea typeface="+mj-ea"/>
                <a:cs typeface="+mj-cs"/>
              </a:rPr>
              <a:t>There is a relatively balanced representation of both genders within the customer base, suggesting no significant gender imbalance. This indicates that the bank caters to a diverse clientele without any gender bias in its services or offerings.</a:t>
            </a:r>
          </a:p>
        </p:txBody>
      </p:sp>
      <p:grpSp>
        <p:nvGrpSpPr>
          <p:cNvPr id="122" name="Group 1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3" name="Straight Connector 1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number of people&#10;&#10;Description automatically generated">
            <a:extLst>
              <a:ext uri="{FF2B5EF4-FFF2-40B4-BE49-F238E27FC236}">
                <a16:creationId xmlns:a16="http://schemas.microsoft.com/office/drawing/2014/main" id="{2860280C-F05D-0FEC-106D-C4A7C1DCBFBE}"/>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130397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kern="1200">
                <a:solidFill>
                  <a:schemeClr val="tx1"/>
                </a:solidFill>
                <a:latin typeface="+mj-lt"/>
                <a:ea typeface="+mj-ea"/>
                <a:cs typeface="+mj-cs"/>
              </a:rPr>
              <a:t>Majority of customers possess a credit card, indicating a high prevalence of credit card usage among the customer base. This suggests that credit card services are popular among customers and play a significant role in their banking activities and transactions.</a:t>
            </a:r>
          </a:p>
        </p:txBody>
      </p:sp>
      <p:grpSp>
        <p:nvGrpSpPr>
          <p:cNvPr id="122" name="Group 1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3" name="Straight Connector 1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number of colored squares&#10;&#10;Description automatically generated">
            <a:extLst>
              <a:ext uri="{FF2B5EF4-FFF2-40B4-BE49-F238E27FC236}">
                <a16:creationId xmlns:a16="http://schemas.microsoft.com/office/drawing/2014/main" id="{542EE56C-10CC-4F59-8DA1-AD44402594BA}"/>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81513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dirty="0">
                <a:solidFill>
                  <a:schemeClr val="tx1"/>
                </a:solidFill>
              </a:rPr>
              <a:t>A</a:t>
            </a:r>
            <a:r>
              <a:rPr lang="en-US" sz="2400" kern="1200" dirty="0">
                <a:solidFill>
                  <a:schemeClr val="tx1"/>
                </a:solidFill>
                <a:latin typeface="+mj-lt"/>
                <a:ea typeface="+mj-ea"/>
                <a:cs typeface="+mj-cs"/>
              </a:rPr>
              <a:t> substantial portion of customers are active members, indicating their engagement with the bank's services and offerings. However, there is also a notable proportion of inactive members, highlighting the need for targeted strategies to encourage customer engagement and retention.</a:t>
            </a:r>
          </a:p>
        </p:txBody>
      </p:sp>
      <p:grpSp>
        <p:nvGrpSpPr>
          <p:cNvPr id="133" name="Group 13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4" name="Straight Connector 1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number of blue and orange squares&#10;&#10;Description automatically generated">
            <a:extLst>
              <a:ext uri="{FF2B5EF4-FFF2-40B4-BE49-F238E27FC236}">
                <a16:creationId xmlns:a16="http://schemas.microsoft.com/office/drawing/2014/main" id="{570AF1D4-4EE4-9488-52BE-375B9CEACC02}"/>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423021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D58013C-1D85-C324-E73C-DB4E044C0638}"/>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solidFill>
                  <a:schemeClr val="tx1"/>
                </a:solidFill>
              </a:rPr>
              <a:t>Business Understanding</a:t>
            </a:r>
            <a:endParaRPr lang="en-US" sz="3700">
              <a:solidFill>
                <a:schemeClr val="tx1"/>
              </a:solidFill>
            </a:endParaRPr>
          </a:p>
          <a:p>
            <a:endParaRPr lang="en-US" sz="3700">
              <a:solidFill>
                <a:schemeClr val="tx1"/>
              </a:solidFill>
            </a:endParaRPr>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b="1" u="sng">
                <a:solidFill>
                  <a:schemeClr val="tx1"/>
                </a:solidFill>
              </a:rPr>
              <a:t>Introduction</a:t>
            </a:r>
          </a:p>
          <a:p>
            <a:pPr indent="-228600">
              <a:lnSpc>
                <a:spcPct val="90000"/>
              </a:lnSpc>
              <a:buFont typeface="Arial" panose="020B0604020202020204" pitchFamily="34" charset="0"/>
              <a:buChar char="•"/>
            </a:pPr>
            <a:r>
              <a:rPr lang="en-US" sz="2000" b="1">
                <a:solidFill>
                  <a:schemeClr val="tx1"/>
                </a:solidFill>
              </a:rPr>
              <a:t>Horizon Trust Bank is a prominent financial institution offering diverse banking services. Retaining customers is pivotal for market presence and profitability. Identifying potential churners helps target strategies and retain valuable clients. This project aims to construct a predictive model to anticipate customer churn, providing actionable insights for enhancing retention strategies.</a:t>
            </a:r>
          </a:p>
          <a:p>
            <a:pPr indent="-228600">
              <a:lnSpc>
                <a:spcPct val="90000"/>
              </a:lnSpc>
              <a:buFont typeface="Arial" panose="020B0604020202020204" pitchFamily="34" charset="0"/>
              <a:buChar char="•"/>
            </a:pPr>
            <a:endParaRPr lang="en-US" sz="2000">
              <a:solidFill>
                <a:schemeClr val="tx1"/>
              </a:solidFill>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4308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dirty="0">
                <a:solidFill>
                  <a:schemeClr val="tx1"/>
                </a:solidFill>
              </a:rPr>
              <a:t>There is a higher</a:t>
            </a:r>
            <a:r>
              <a:rPr lang="en-US" sz="2400" kern="1200" dirty="0">
                <a:solidFill>
                  <a:schemeClr val="tx1"/>
                </a:solidFill>
                <a:latin typeface="+mj-lt"/>
                <a:ea typeface="+mj-ea"/>
                <a:cs typeface="+mj-cs"/>
              </a:rPr>
              <a:t> number of non-churned customers compared to churned customers, suggesting a relatively lower churn rate. This underscores the importance of understanding churn patterns and implementing effective retention strategies to minimize customer attrition.</a:t>
            </a:r>
          </a:p>
        </p:txBody>
      </p:sp>
      <p:grpSp>
        <p:nvGrpSpPr>
          <p:cNvPr id="144" name="Group 1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5" name="Straight Connector 1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number of people&#10;&#10;Description automatically generated">
            <a:extLst>
              <a:ext uri="{FF2B5EF4-FFF2-40B4-BE49-F238E27FC236}">
                <a16:creationId xmlns:a16="http://schemas.microsoft.com/office/drawing/2014/main" id="{497DC4FF-2C94-2817-213D-08AE59B7E7CC}"/>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362433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21</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r>
              <a:rPr lang="en-US" sz="2000" b="1" dirty="0">
                <a:solidFill>
                  <a:srgbClr val="0D0D0D"/>
                </a:solidFill>
              </a:rPr>
              <a:t>Bivariate Analysis</a:t>
            </a:r>
            <a:endParaRPr lang="en-US" sz="2000" dirty="0"/>
          </a:p>
          <a:p>
            <a:pPr marL="285750" indent="-285750">
              <a:buFont typeface="Arial"/>
              <a:buChar char="•"/>
            </a:pPr>
            <a:r>
              <a:rPr lang="en-US" sz="1800" b="1" dirty="0">
                <a:solidFill>
                  <a:srgbClr val="0D0D0D"/>
                </a:solidFill>
                <a:ea typeface="+mn-lt"/>
                <a:cs typeface="+mn-lt"/>
              </a:rPr>
              <a:t>Correlation Analysis: Visualized using a heatmap to identify relationships between numerical features.</a:t>
            </a:r>
            <a:endParaRPr lang="en-US" sz="1800" b="1">
              <a:ea typeface="Source Sans Pro Light"/>
            </a:endParaRPr>
          </a:p>
          <a:p>
            <a:pPr marL="285750" indent="-285750">
              <a:buFont typeface="Arial"/>
              <a:buChar char="•"/>
            </a:pPr>
            <a:r>
              <a:rPr lang="en-US" sz="1800" b="1" dirty="0">
                <a:solidFill>
                  <a:srgbClr val="0D0D0D"/>
                </a:solidFill>
                <a:ea typeface="+mn-lt"/>
                <a:cs typeface="+mn-lt"/>
              </a:rPr>
              <a:t>Scatter Plots: Explored relationships between pairs of numerical features.</a:t>
            </a:r>
            <a:endParaRPr lang="en-US" sz="1800" b="1">
              <a:ea typeface="Source Sans Pro Light"/>
            </a:endParaRPr>
          </a:p>
          <a:p>
            <a:pPr marL="285750" indent="-285750">
              <a:buFont typeface="Arial"/>
              <a:buChar char="•"/>
            </a:pPr>
            <a:r>
              <a:rPr lang="en-US" sz="1800" b="1" dirty="0">
                <a:solidFill>
                  <a:srgbClr val="0D0D0D"/>
                </a:solidFill>
                <a:ea typeface="+mn-lt"/>
                <a:cs typeface="+mn-lt"/>
              </a:rPr>
              <a:t>Boxplots/</a:t>
            </a:r>
            <a:r>
              <a:rPr lang="en-US" sz="1800" b="1" err="1">
                <a:solidFill>
                  <a:srgbClr val="0D0D0D"/>
                </a:solidFill>
                <a:ea typeface="+mn-lt"/>
                <a:cs typeface="+mn-lt"/>
              </a:rPr>
              <a:t>Barplots</a:t>
            </a:r>
            <a:r>
              <a:rPr lang="en-US" sz="1800" b="1" dirty="0">
                <a:solidFill>
                  <a:srgbClr val="0D0D0D"/>
                </a:solidFill>
                <a:ea typeface="+mn-lt"/>
                <a:cs typeface="+mn-lt"/>
              </a:rPr>
              <a:t>: Compared distributions across different categories.</a:t>
            </a:r>
            <a:endParaRPr lang="en-US" sz="1800" b="1">
              <a:ea typeface="Source Sans Pro Light"/>
            </a:endParaRPr>
          </a:p>
          <a:p>
            <a:endParaRPr lang="en-US" sz="2400" b="1" dirty="0">
              <a:solidFill>
                <a:srgbClr val="0D0D0D"/>
              </a:solidFill>
              <a:ea typeface="Source Sans Pro Light"/>
            </a:endParaRPr>
          </a:p>
          <a:p>
            <a:endParaRPr lang="en-US" sz="1800" dirty="0">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417275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graph&#10;&#10;Description automatically generated">
            <a:extLst>
              <a:ext uri="{FF2B5EF4-FFF2-40B4-BE49-F238E27FC236}">
                <a16:creationId xmlns:a16="http://schemas.microsoft.com/office/drawing/2014/main" id="{A9EBC6CE-1F84-0451-00EB-6DADD0B64A84}"/>
              </a:ext>
            </a:extLst>
          </p:cNvPr>
          <p:cNvPicPr>
            <a:picLocks noGrp="1" noChangeAspect="1"/>
          </p:cNvPicPr>
          <p:nvPr>
            <p:ph type="pic" sz="quarter" idx="10"/>
          </p:nvPr>
        </p:nvPicPr>
        <p:blipFill rotWithShape="1">
          <a:blip r:embed="rId2"/>
          <a:srcRect t="10637" b="20244"/>
          <a:stretch/>
        </p:blipFill>
        <p:spPr>
          <a:xfrm>
            <a:off x="457200" y="457200"/>
            <a:ext cx="11277600" cy="5943600"/>
          </a:xfrm>
          <a:prstGeom prst="rect">
            <a:avLst/>
          </a:prstGeom>
        </p:spPr>
      </p:pic>
    </p:spTree>
    <p:extLst>
      <p:ext uri="{BB962C8B-B14F-4D97-AF65-F5344CB8AC3E}">
        <p14:creationId xmlns:p14="http://schemas.microsoft.com/office/powerpoint/2010/main" val="230140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643468" y="643467"/>
            <a:ext cx="4620584" cy="4567137"/>
          </a:xfrm>
        </p:spPr>
        <p:txBody>
          <a:bodyPr vert="horz" lIns="91440" tIns="45720" rIns="91440" bIns="45720" rtlCol="0" anchor="b">
            <a:normAutofit/>
          </a:bodyPr>
          <a:lstStyle/>
          <a:p>
            <a:r>
              <a:rPr lang="en-US" sz="2400">
                <a:solidFill>
                  <a:schemeClr val="tx1"/>
                </a:solidFill>
              </a:rPr>
              <a:t>There is a higher number of non-churned customers compared to churned customers, suggesting a relatively lower churn rate. This underscores the importance of understanding churn patterns and implementing effective retention strategies to minimize customer attrition.</a:t>
            </a:r>
          </a:p>
        </p:txBody>
      </p:sp>
      <p:pic>
        <p:nvPicPr>
          <p:cNvPr id="4" name="Picture Placeholder 3" descr="The Statue of Liberty in New York">
            <a:extLst>
              <a:ext uri="{FF2B5EF4-FFF2-40B4-BE49-F238E27FC236}">
                <a16:creationId xmlns:a16="http://schemas.microsoft.com/office/drawing/2014/main" id="{1974D0C8-9C6A-D3F6-7D90-64610CA718CD}"/>
              </a:ext>
            </a:extLst>
          </p:cNvPr>
          <p:cNvPicPr>
            <a:picLocks noGrp="1" noChangeAspect="1"/>
          </p:cNvPicPr>
          <p:nvPr>
            <p:ph type="pic" sz="quarter" idx="10"/>
          </p:nvPr>
        </p:nvPicPr>
        <p:blipFill rotWithShape="1">
          <a:blip r:embed="rId2"/>
          <a:srcRect l="11789" r="338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6705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24</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r>
              <a:rPr lang="en-US" sz="2000" b="1" dirty="0">
                <a:solidFill>
                  <a:srgbClr val="0D0D0D"/>
                </a:solidFill>
              </a:rPr>
              <a:t>Bivariate Analysis</a:t>
            </a:r>
            <a:endParaRPr lang="en-US" sz="2000" dirty="0"/>
          </a:p>
          <a:p>
            <a:pPr marL="285750" indent="-285750">
              <a:buFont typeface="Arial"/>
              <a:buChar char="•"/>
            </a:pPr>
            <a:r>
              <a:rPr lang="en-US" sz="2000" b="1" u="sng" dirty="0">
                <a:solidFill>
                  <a:srgbClr val="0D0D0D"/>
                </a:solidFill>
                <a:ea typeface="+mn-lt"/>
                <a:cs typeface="+mn-lt"/>
              </a:rPr>
              <a:t>Scatter Plots:</a:t>
            </a:r>
            <a:r>
              <a:rPr lang="en-US" sz="1800" dirty="0">
                <a:solidFill>
                  <a:srgbClr val="0D0D0D"/>
                </a:solidFill>
                <a:ea typeface="+mn-lt"/>
                <a:cs typeface="+mn-lt"/>
              </a:rPr>
              <a:t> </a:t>
            </a:r>
            <a:r>
              <a:rPr lang="en-US" sz="1800" b="1" dirty="0">
                <a:solidFill>
                  <a:srgbClr val="0D0D0D"/>
                </a:solidFill>
                <a:ea typeface="+mn-lt"/>
                <a:cs typeface="+mn-lt"/>
              </a:rPr>
              <a:t>Scatter plots explore the relationships between pairs of numerical features, particularly focusing on their correlation with the target variable (Exited). They help identify potential trends, clusters, or outliers in the data, aiding in feature engineering and understanding feature interactions.</a:t>
            </a:r>
            <a:endParaRPr lang="en-US" sz="1800" b="1" dirty="0">
              <a:ea typeface="Source Sans Pro Light"/>
            </a:endParaRPr>
          </a:p>
          <a:p>
            <a:endParaRPr lang="en-US" sz="2000" b="1" dirty="0">
              <a:solidFill>
                <a:srgbClr val="0D0D0D"/>
              </a:solidFill>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142408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 name="Rectangle 244">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endParaRPr lang="en-US" sz="1500" kern="1200">
              <a:solidFill>
                <a:schemeClr val="tx1"/>
              </a:solidFill>
              <a:latin typeface="+mj-lt"/>
              <a:ea typeface="+mj-ea"/>
              <a:cs typeface="+mj-cs"/>
            </a:endParaRPr>
          </a:p>
          <a:p>
            <a:pPr marL="285750" lvl="1" indent="-285750" algn="l" rtl="0">
              <a:lnSpc>
                <a:spcPct val="90000"/>
              </a:lnSpc>
              <a:spcBef>
                <a:spcPct val="0"/>
              </a:spcBef>
            </a:pPr>
            <a:r>
              <a:rPr lang="en-US" sz="1500" b="1" kern="1200" dirty="0">
                <a:solidFill>
                  <a:schemeClr val="tx1"/>
                </a:solidFill>
                <a:latin typeface="+mj-lt"/>
                <a:ea typeface="+mj-ea"/>
                <a:cs typeface="+mj-cs"/>
              </a:rPr>
              <a:t>General Trend:</a:t>
            </a:r>
            <a:r>
              <a:rPr lang="en-US" sz="1500" kern="1200" dirty="0">
                <a:solidFill>
                  <a:schemeClr val="tx1"/>
                </a:solidFill>
                <a:latin typeface="+mj-lt"/>
                <a:ea typeface="+mj-ea"/>
                <a:cs typeface="+mj-cs"/>
              </a:rPr>
              <a:t> There is no clear linear relationship between credit score and age.</a:t>
            </a:r>
          </a:p>
          <a:p>
            <a:pPr marL="285750" lvl="1" indent="-285750" algn="l" rtl="0">
              <a:lnSpc>
                <a:spcPct val="90000"/>
              </a:lnSpc>
              <a:spcBef>
                <a:spcPct val="0"/>
              </a:spcBef>
            </a:pPr>
            <a:r>
              <a:rPr lang="en-US" sz="1500" b="1" kern="1200" dirty="0">
                <a:solidFill>
                  <a:schemeClr val="tx1"/>
                </a:solidFill>
                <a:latin typeface="+mj-lt"/>
                <a:ea typeface="+mj-ea"/>
                <a:cs typeface="+mj-cs"/>
              </a:rPr>
              <a:t>Churn Pattern:</a:t>
            </a:r>
            <a:r>
              <a:rPr lang="en-US" sz="1500" kern="1200" dirty="0">
                <a:solidFill>
                  <a:schemeClr val="tx1"/>
                </a:solidFill>
                <a:latin typeface="+mj-lt"/>
                <a:ea typeface="+mj-ea"/>
                <a:cs typeface="+mj-cs"/>
              </a:rPr>
              <a:t> Churned customers (Exited = 1) seem to be more dispersed across different ages and credit scores, whereas non-churned customers (Exited = 0) appear to have slightly higher credit scores in general.</a:t>
            </a:r>
          </a:p>
          <a:p>
            <a:pPr marL="285750" indent="-285750"/>
            <a:endParaRPr lang="en-US" sz="1500" kern="1200">
              <a:solidFill>
                <a:schemeClr val="tx1"/>
              </a:solidFill>
              <a:latin typeface="+mj-lt"/>
              <a:ea typeface="+mj-ea"/>
              <a:cs typeface="+mj-cs"/>
            </a:endParaRPr>
          </a:p>
          <a:p>
            <a:pPr marL="285750" indent="-285750"/>
            <a:br>
              <a:rPr lang="en-US" sz="1500" kern="1200">
                <a:solidFill>
                  <a:schemeClr val="tx1"/>
                </a:solidFill>
                <a:latin typeface="+mj-lt"/>
                <a:ea typeface="+mj-ea"/>
                <a:cs typeface="+mj-cs"/>
              </a:rPr>
            </a:br>
            <a:r>
              <a:rPr lang="en-US" sz="1500" kern="1200" dirty="0">
                <a:solidFill>
                  <a:schemeClr val="tx1"/>
                </a:solidFill>
                <a:latin typeface="+mj-lt"/>
                <a:ea typeface="+mj-ea"/>
                <a:cs typeface="+mj-cs"/>
              </a:rPr>
              <a:t>.</a:t>
            </a:r>
          </a:p>
          <a:p>
            <a:br>
              <a:rPr lang="en-US" sz="1500" kern="1200">
                <a:solidFill>
                  <a:schemeClr val="tx1"/>
                </a:solidFill>
                <a:latin typeface="+mj-lt"/>
                <a:ea typeface="+mj-ea"/>
                <a:cs typeface="+mj-cs"/>
              </a:rPr>
            </a:br>
            <a:r>
              <a:rPr lang="en-US" sz="1500" kern="1200" dirty="0">
                <a:solidFill>
                  <a:schemeClr val="tx1"/>
                </a:solidFill>
                <a:latin typeface="+mj-lt"/>
                <a:ea typeface="+mj-ea"/>
                <a:cs typeface="+mj-cs"/>
              </a:rPr>
              <a:t>.</a:t>
            </a:r>
          </a:p>
        </p:txBody>
      </p:sp>
      <p:grpSp>
        <p:nvGrpSpPr>
          <p:cNvPr id="246" name="Group 24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0" name="Straight Connector 23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7" name="Rectangle 2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diagram of a scatter plot&#10;&#10;Description automatically generated">
            <a:extLst>
              <a:ext uri="{FF2B5EF4-FFF2-40B4-BE49-F238E27FC236}">
                <a16:creationId xmlns:a16="http://schemas.microsoft.com/office/drawing/2014/main" id="{302DCABF-3557-B39A-A748-731789EC63CB}"/>
              </a:ext>
            </a:extLst>
          </p:cNvPr>
          <p:cNvPicPr>
            <a:picLocks noGrp="1" noChangeAspect="1"/>
          </p:cNvPicPr>
          <p:nvPr>
            <p:ph type="pic" sz="quarter" idx="10"/>
          </p:nvPr>
        </p:nvPicPr>
        <p:blipFill rotWithShape="1">
          <a:blip r:embed="rId2"/>
          <a:srcRect l="11290" r="11292" b="2"/>
          <a:stretch/>
        </p:blipFill>
        <p:spPr>
          <a:xfrm>
            <a:off x="5640572" y="557360"/>
            <a:ext cx="5608830" cy="5632704"/>
          </a:xfrm>
          <a:prstGeom prst="rect">
            <a:avLst/>
          </a:prstGeom>
        </p:spPr>
      </p:pic>
    </p:spTree>
    <p:extLst>
      <p:ext uri="{BB962C8B-B14F-4D97-AF65-F5344CB8AC3E}">
        <p14:creationId xmlns:p14="http://schemas.microsoft.com/office/powerpoint/2010/main" val="167942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dirty="0">
                <a:solidFill>
                  <a:schemeClr val="tx1"/>
                </a:solidFill>
              </a:rPr>
              <a:t>General Trend:</a:t>
            </a:r>
            <a:r>
              <a:rPr lang="en-US" sz="1500" dirty="0">
                <a:solidFill>
                  <a:schemeClr val="tx1"/>
                </a:solidFill>
              </a:rPr>
              <a:t> Customers with higher credit scores tend to have a wide range of balances, but there is no distinct pattern indicating a relationship between these two features.</a:t>
            </a:r>
          </a:p>
          <a:p>
            <a:pPr marL="285750" indent="-285750"/>
            <a:r>
              <a:rPr lang="en-US" sz="1500" b="1" dirty="0">
                <a:solidFill>
                  <a:schemeClr val="tx1"/>
                </a:solidFill>
              </a:rPr>
              <a:t>Churn Pattern:</a:t>
            </a:r>
            <a:r>
              <a:rPr lang="en-US" sz="1500" dirty="0">
                <a:solidFill>
                  <a:schemeClr val="tx1"/>
                </a:solidFill>
              </a:rPr>
              <a:t> Churned customers appear to have a higher concentration at certain balance levels, particularly at the lower end. Non-churned customers are more evenly distributed across different credit scores and balances.</a:t>
            </a:r>
          </a:p>
          <a:p>
            <a:pPr marL="285750" indent="-285750"/>
            <a:br>
              <a:rPr lang="en-US" sz="1500">
                <a:solidFill>
                  <a:schemeClr val="tx1"/>
                </a:solidFill>
              </a:rPr>
            </a:br>
            <a:r>
              <a:rPr lang="en-US" sz="1500" dirty="0">
                <a:solidFill>
                  <a:schemeClr val="tx1"/>
                </a:solidFill>
              </a:rPr>
              <a:t>.</a:t>
            </a:r>
          </a:p>
          <a:p>
            <a:br>
              <a:rPr lang="en-US" sz="1500">
                <a:solidFill>
                  <a:schemeClr val="tx1"/>
                </a:solidFill>
              </a:rPr>
            </a:br>
            <a:r>
              <a:rPr lang="en-US" sz="1500" dirty="0">
                <a:solidFill>
                  <a:schemeClr val="tx1"/>
                </a:solidFill>
              </a:rPr>
              <a:t>.</a:t>
            </a:r>
          </a:p>
        </p:txBody>
      </p:sp>
      <p:grpSp>
        <p:nvGrpSpPr>
          <p:cNvPr id="239" name="Group 23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0" name="Straight Connector 23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3" name="Rectangle 2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diagram of a scatter plot&#10;&#10;Description automatically generated">
            <a:extLst>
              <a:ext uri="{FF2B5EF4-FFF2-40B4-BE49-F238E27FC236}">
                <a16:creationId xmlns:a16="http://schemas.microsoft.com/office/drawing/2014/main" id="{9557C666-4588-2620-308A-48845CC38497}"/>
              </a:ext>
            </a:extLst>
          </p:cNvPr>
          <p:cNvPicPr>
            <a:picLocks noGrp="1" noChangeAspect="1"/>
          </p:cNvPicPr>
          <p:nvPr>
            <p:ph type="pic" sz="quarter" idx="10"/>
          </p:nvPr>
        </p:nvPicPr>
        <p:blipFill rotWithShape="1">
          <a:blip r:embed="rId2"/>
          <a:srcRect l="12908" r="12909" b="2"/>
          <a:stretch/>
        </p:blipFill>
        <p:spPr>
          <a:xfrm>
            <a:off x="5640572" y="557360"/>
            <a:ext cx="5608830" cy="5632704"/>
          </a:xfrm>
          <a:prstGeom prst="rect">
            <a:avLst/>
          </a:prstGeom>
        </p:spPr>
      </p:pic>
    </p:spTree>
    <p:extLst>
      <p:ext uri="{BB962C8B-B14F-4D97-AF65-F5344CB8AC3E}">
        <p14:creationId xmlns:p14="http://schemas.microsoft.com/office/powerpoint/2010/main" val="1811143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a:solidFill>
                  <a:schemeClr val="tx1"/>
                </a:solidFill>
              </a:rPr>
              <a:t>General Trend:</a:t>
            </a:r>
            <a:r>
              <a:rPr lang="en-US" sz="1500">
                <a:solidFill>
                  <a:schemeClr val="tx1"/>
                </a:solidFill>
              </a:rPr>
              <a:t> There is no obvious linear relationship between age and balance. Customers of all ages have a wide range of balances.</a:t>
            </a:r>
          </a:p>
          <a:p>
            <a:pPr marL="285750" indent="-285750"/>
            <a:r>
              <a:rPr lang="en-US" sz="1500" b="1">
                <a:solidFill>
                  <a:schemeClr val="tx1"/>
                </a:solidFill>
              </a:rPr>
              <a:t>Churn Pattern:</a:t>
            </a:r>
            <a:r>
              <a:rPr lang="en-US" sz="1500">
                <a:solidFill>
                  <a:schemeClr val="tx1"/>
                </a:solidFill>
              </a:rPr>
              <a:t> Churned customers seem to be concentrated at certain balance levels, with younger customers (below 30) having lower balances. Older customers who churn often have higher balances.</a:t>
            </a:r>
          </a:p>
          <a:p>
            <a:pPr marL="285750" indent="-285750"/>
            <a:br>
              <a:rPr lang="en-US" sz="1500">
                <a:solidFill>
                  <a:schemeClr val="tx1"/>
                </a:solidFill>
              </a:rPr>
            </a:br>
            <a:r>
              <a:rPr lang="en-US" sz="1500" dirty="0">
                <a:solidFill>
                  <a:schemeClr val="tx1"/>
                </a:solidFill>
              </a:rPr>
              <a:t>.</a:t>
            </a:r>
            <a:endParaRPr lang="en-US" sz="1500">
              <a:solidFill>
                <a:schemeClr val="tx1"/>
              </a:solidFill>
            </a:endParaRPr>
          </a:p>
          <a:p>
            <a:br>
              <a:rPr lang="en-US" sz="1500">
                <a:solidFill>
                  <a:schemeClr val="tx1"/>
                </a:solidFill>
              </a:rPr>
            </a:br>
            <a:r>
              <a:rPr lang="en-US" sz="1500" dirty="0">
                <a:solidFill>
                  <a:schemeClr val="tx1"/>
                </a:solidFill>
              </a:rPr>
              <a:t>.</a:t>
            </a:r>
          </a:p>
        </p:txBody>
      </p:sp>
      <p:grpSp>
        <p:nvGrpSpPr>
          <p:cNvPr id="250" name="Group 24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51" name="Straight Connector 25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2" name="Rectangle 2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4" name="Rectangle 2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diagram of a scatter plot of age and balance&#10;&#10;Description automatically generated">
            <a:extLst>
              <a:ext uri="{FF2B5EF4-FFF2-40B4-BE49-F238E27FC236}">
                <a16:creationId xmlns:a16="http://schemas.microsoft.com/office/drawing/2014/main" id="{EEF394A5-C17B-7133-5C37-30427E1C0075}"/>
              </a:ext>
            </a:extLst>
          </p:cNvPr>
          <p:cNvPicPr>
            <a:picLocks noGrp="1" noChangeAspect="1"/>
          </p:cNvPicPr>
          <p:nvPr>
            <p:ph type="pic" sz="quarter" idx="10"/>
          </p:nvPr>
        </p:nvPicPr>
        <p:blipFill rotWithShape="1">
          <a:blip r:embed="rId2"/>
          <a:srcRect l="7431" r="18386" b="2"/>
          <a:stretch/>
        </p:blipFill>
        <p:spPr>
          <a:xfrm>
            <a:off x="5640572" y="557360"/>
            <a:ext cx="5608830" cy="5632704"/>
          </a:xfrm>
          <a:prstGeom prst="rect">
            <a:avLst/>
          </a:prstGeom>
        </p:spPr>
      </p:pic>
    </p:spTree>
    <p:extLst>
      <p:ext uri="{BB962C8B-B14F-4D97-AF65-F5344CB8AC3E}">
        <p14:creationId xmlns:p14="http://schemas.microsoft.com/office/powerpoint/2010/main" val="210267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9" name="Rectangle 258">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a:solidFill>
                  <a:schemeClr val="tx1"/>
                </a:solidFill>
              </a:rPr>
              <a:t>General Trend:</a:t>
            </a:r>
            <a:r>
              <a:rPr lang="en-US" sz="1500">
                <a:solidFill>
                  <a:schemeClr val="tx1"/>
                </a:solidFill>
              </a:rPr>
              <a:t> There is no clear relationship between tenure and balance. Customers with different lengths of tenure have a wide range of balances.</a:t>
            </a:r>
          </a:p>
          <a:p>
            <a:pPr marL="285750" indent="-285750"/>
            <a:r>
              <a:rPr lang="en-US" sz="1500" b="1">
                <a:solidFill>
                  <a:schemeClr val="tx1"/>
                </a:solidFill>
              </a:rPr>
              <a:t>Churn Pattern:</a:t>
            </a:r>
            <a:r>
              <a:rPr lang="en-US" sz="1500">
                <a:solidFill>
                  <a:schemeClr val="tx1"/>
                </a:solidFill>
              </a:rPr>
              <a:t> Churned customers are distributed across different tenure lengths, with some concentration at certain balance levels. Longer tenure customers with higher balances also show instances of churn</a:t>
            </a:r>
          </a:p>
          <a:p>
            <a:pPr marL="285750" indent="-285750"/>
            <a:br>
              <a:rPr lang="en-US" sz="1500">
                <a:solidFill>
                  <a:schemeClr val="tx1"/>
                </a:solidFill>
              </a:rPr>
            </a:br>
            <a:r>
              <a:rPr lang="en-US" sz="1500" dirty="0">
                <a:solidFill>
                  <a:schemeClr val="tx1"/>
                </a:solidFill>
              </a:rPr>
              <a:t>.</a:t>
            </a:r>
          </a:p>
          <a:p>
            <a:br>
              <a:rPr lang="en-US" sz="1500">
                <a:solidFill>
                  <a:schemeClr val="tx1"/>
                </a:solidFill>
              </a:rPr>
            </a:br>
            <a:r>
              <a:rPr lang="en-US" sz="1500" dirty="0">
                <a:solidFill>
                  <a:schemeClr val="tx1"/>
                </a:solidFill>
              </a:rPr>
              <a:t>.</a:t>
            </a:r>
          </a:p>
        </p:txBody>
      </p:sp>
      <p:grpSp>
        <p:nvGrpSpPr>
          <p:cNvPr id="261" name="Group 26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62" name="Straight Connector 26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3" name="Rectangle 2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5" name="Rectangle 2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CBB1907D-E4C2-E13F-52B4-6C6513AE776B}"/>
              </a:ext>
            </a:extLst>
          </p:cNvPr>
          <p:cNvPicPr>
            <a:picLocks noGrp="1" noChangeAspect="1"/>
          </p:cNvPicPr>
          <p:nvPr>
            <p:ph type="pic" sz="quarter" idx="10"/>
          </p:nvPr>
        </p:nvPicPr>
        <p:blipFill rotWithShape="1">
          <a:blip r:embed="rId2"/>
          <a:srcRect l="17405" r="8412" b="2"/>
          <a:stretch/>
        </p:blipFill>
        <p:spPr>
          <a:xfrm>
            <a:off x="5640572" y="557360"/>
            <a:ext cx="5608830" cy="5632704"/>
          </a:xfrm>
          <a:prstGeom prst="rect">
            <a:avLst/>
          </a:prstGeom>
        </p:spPr>
      </p:pic>
    </p:spTree>
    <p:extLst>
      <p:ext uri="{BB962C8B-B14F-4D97-AF65-F5344CB8AC3E}">
        <p14:creationId xmlns:p14="http://schemas.microsoft.com/office/powerpoint/2010/main" val="228177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1800" b="1" kern="1200" dirty="0">
                <a:solidFill>
                  <a:schemeClr val="tx1"/>
                </a:solidFill>
                <a:latin typeface="+mj-lt"/>
                <a:ea typeface="+mj-ea"/>
                <a:cs typeface="+mj-cs"/>
              </a:rPr>
              <a:t>Gender</a:t>
            </a:r>
            <a:r>
              <a:rPr lang="en-US" sz="1800" kern="1200" dirty="0">
                <a:solidFill>
                  <a:schemeClr val="tx1"/>
                </a:solidFill>
                <a:latin typeface="+mj-lt"/>
                <a:ea typeface="+mj-ea"/>
                <a:cs typeface="+mj-cs"/>
              </a:rPr>
              <a:t>:</a:t>
            </a:r>
          </a:p>
          <a:p>
            <a:pPr marL="285750" lvl="1" indent="-285750" algn="l" rtl="0">
              <a:lnSpc>
                <a:spcPct val="90000"/>
              </a:lnSpc>
              <a:spcBef>
                <a:spcPct val="0"/>
              </a:spcBef>
            </a:pPr>
            <a:r>
              <a:rPr lang="en-US" kern="1200" dirty="0">
                <a:solidFill>
                  <a:schemeClr val="tx1"/>
                </a:solidFill>
                <a:latin typeface="+mj-lt"/>
                <a:ea typeface="+mj-ea"/>
                <a:cs typeface="+mj-cs"/>
              </a:rPr>
              <a:t>There is a slightly higher churn rate among female customers compared to male customers. This suggests that gender might play a role in customer retention, albeit a smaller one compared to other factors .</a:t>
            </a:r>
          </a:p>
          <a:p>
            <a:pPr marL="285750" indent="-285750"/>
            <a:br>
              <a:rPr lang="en-US" sz="1800" kern="1200">
                <a:solidFill>
                  <a:schemeClr val="tx1"/>
                </a:solidFill>
                <a:latin typeface="+mj-lt"/>
                <a:ea typeface="+mj-ea"/>
                <a:cs typeface="+mj-cs"/>
              </a:rPr>
            </a:br>
            <a:r>
              <a:rPr lang="en-US" sz="1800" kern="1200" dirty="0">
                <a:solidFill>
                  <a:schemeClr val="tx1"/>
                </a:solidFill>
                <a:latin typeface="+mj-lt"/>
                <a:ea typeface="+mj-ea"/>
                <a:cs typeface="+mj-cs"/>
              </a:rPr>
              <a:t>.</a:t>
            </a:r>
            <a:endParaRPr lang="en-US" sz="1800" kern="1200">
              <a:solidFill>
                <a:schemeClr val="tx1"/>
              </a:solidFill>
              <a:latin typeface="+mj-lt"/>
              <a:ea typeface="+mj-ea"/>
              <a:cs typeface="+mj-cs"/>
            </a:endParaRPr>
          </a:p>
        </p:txBody>
      </p:sp>
      <p:grpSp>
        <p:nvGrpSpPr>
          <p:cNvPr id="286" name="Group 28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87" name="Rectangle 28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1" name="Rectangle 29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bar graph with blue and orange squares&#10;&#10;Description automatically generated">
            <a:extLst>
              <a:ext uri="{FF2B5EF4-FFF2-40B4-BE49-F238E27FC236}">
                <a16:creationId xmlns:a16="http://schemas.microsoft.com/office/drawing/2014/main" id="{CB42C40C-C8BA-7682-67F7-AA53B49F7B01}"/>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375837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Char char="•"/>
            </a:pPr>
            <a:r>
              <a:rPr lang="en-US" sz="2000" b="1" u="sng" dirty="0">
                <a:solidFill>
                  <a:srgbClr val="0D0D0D"/>
                </a:solidFill>
              </a:rPr>
              <a:t>Problem Statement</a:t>
            </a:r>
            <a:endParaRPr lang="en-US" sz="2000" b="1" u="sng">
              <a:solidFill>
                <a:schemeClr val="tx1"/>
              </a:solidFill>
              <a:ea typeface="Source Sans Pro Light"/>
            </a:endParaRPr>
          </a:p>
          <a:p>
            <a:pPr>
              <a:buChar char="•"/>
            </a:pPr>
            <a:r>
              <a:rPr lang="en-US" sz="1800" b="1" dirty="0">
                <a:solidFill>
                  <a:srgbClr val="0D0D0D"/>
                </a:solidFill>
                <a:ea typeface="+mn-lt"/>
                <a:cs typeface="+mn-lt"/>
              </a:rPr>
              <a:t>Horizon Trust Bank faces uncertainty about customer churn, hindering decision-making and customer retention efforts.</a:t>
            </a:r>
            <a:endParaRPr lang="en-US" sz="1800" b="1">
              <a:ea typeface="Source Sans Pro Light"/>
            </a:endParaRPr>
          </a:p>
          <a:p>
            <a:pPr>
              <a:buChar char="•"/>
            </a:pPr>
            <a:r>
              <a:rPr lang="en-US" sz="2000" b="1" u="sng" dirty="0">
                <a:solidFill>
                  <a:srgbClr val="0D0D0D"/>
                </a:solidFill>
              </a:rPr>
              <a:t>Metric of Success</a:t>
            </a:r>
            <a:endParaRPr lang="en-US" sz="2000" b="1" u="sng">
              <a:ea typeface="Source Sans Pro Light"/>
            </a:endParaRPr>
          </a:p>
          <a:p>
            <a:pPr>
              <a:buChar char="•"/>
            </a:pPr>
            <a:r>
              <a:rPr lang="en-US" sz="1800" b="1" dirty="0">
                <a:solidFill>
                  <a:srgbClr val="0D0D0D"/>
                </a:solidFill>
                <a:ea typeface="+mn-lt"/>
                <a:cs typeface="+mn-lt"/>
              </a:rPr>
              <a:t>Success is measured by the model's ability to accurately predict customer churn based on historical behavior and demographic information.</a:t>
            </a:r>
            <a:endParaRPr lang="en-US" sz="1800" b="1">
              <a:ea typeface="Source Sans Pro Light"/>
            </a:endParaRPr>
          </a:p>
          <a:p>
            <a:pPr indent="-228600">
              <a:lnSpc>
                <a:spcPct val="90000"/>
              </a:lnSpc>
              <a:buChar char="•"/>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4000904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8" name="Rectangle 29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1800" b="1" kern="1200">
                <a:solidFill>
                  <a:schemeClr val="tx1"/>
                </a:solidFill>
                <a:latin typeface="+mj-lt"/>
                <a:ea typeface="+mj-ea"/>
                <a:cs typeface="+mj-cs"/>
              </a:rPr>
              <a:t>Geography</a:t>
            </a:r>
            <a:r>
              <a:rPr lang="en-US" sz="1800" kern="1200">
                <a:solidFill>
                  <a:schemeClr val="tx1"/>
                </a:solidFill>
                <a:latin typeface="+mj-lt"/>
                <a:ea typeface="+mj-ea"/>
                <a:cs typeface="+mj-cs"/>
              </a:rPr>
              <a:t>:</a:t>
            </a:r>
          </a:p>
          <a:p>
            <a:pPr marL="285750" lvl="1" indent="-285750" algn="l" rtl="0">
              <a:lnSpc>
                <a:spcPct val="90000"/>
              </a:lnSpc>
              <a:spcBef>
                <a:spcPct val="0"/>
              </a:spcBef>
            </a:pPr>
            <a:r>
              <a:rPr lang="en-US" kern="1200">
                <a:solidFill>
                  <a:schemeClr val="tx1"/>
                </a:solidFill>
                <a:latin typeface="+mj-lt"/>
                <a:ea typeface="+mj-ea"/>
                <a:cs typeface="+mj-cs"/>
              </a:rPr>
              <a:t>Customers from Germany exhibit a higher churn rate compared to those from France and Spain. This indicates that geographical location has a significant impact on customer churn, with Germany showing a distinct trend .</a:t>
            </a:r>
          </a:p>
          <a:p>
            <a:pPr marL="285750" indent="-285750"/>
            <a:endParaRPr lang="en-US" sz="1800" kern="1200">
              <a:solidFill>
                <a:schemeClr val="tx1"/>
              </a:solidFill>
              <a:latin typeface="+mj-lt"/>
              <a:ea typeface="+mj-ea"/>
              <a:cs typeface="+mj-cs"/>
            </a:endParaRPr>
          </a:p>
        </p:txBody>
      </p:sp>
      <p:grpSp>
        <p:nvGrpSpPr>
          <p:cNvPr id="300" name="Group 29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1" name="Rectangle 30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5" name="Rectangle 30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1000FFF2-FEF1-A0B3-9E9F-DF953ECBEDBA}"/>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369992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6" name="Rectangle 32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endParaRPr lang="en-US" sz="1800" kern="1200">
              <a:solidFill>
                <a:schemeClr val="tx1"/>
              </a:solidFill>
              <a:latin typeface="+mj-lt"/>
              <a:ea typeface="+mj-ea"/>
              <a:cs typeface="+mj-cs"/>
            </a:endParaRPr>
          </a:p>
          <a:p>
            <a:pPr marL="285750" indent="-285750"/>
            <a:endParaRPr lang="en-US" sz="1800" kern="1200">
              <a:solidFill>
                <a:schemeClr val="tx1"/>
              </a:solidFill>
              <a:latin typeface="+mj-lt"/>
              <a:ea typeface="+mj-ea"/>
              <a:cs typeface="+mj-cs"/>
            </a:endParaRPr>
          </a:p>
          <a:p>
            <a:pPr marL="285750" indent="-285750"/>
            <a:br>
              <a:rPr lang="en-US" sz="1800" kern="1200">
                <a:solidFill>
                  <a:schemeClr val="tx1"/>
                </a:solidFill>
                <a:latin typeface="+mj-lt"/>
                <a:ea typeface="+mj-ea"/>
                <a:cs typeface="+mj-cs"/>
              </a:rPr>
            </a:br>
            <a:r>
              <a:rPr lang="en-US" sz="1800" b="1" kern="1200">
                <a:solidFill>
                  <a:schemeClr val="tx1"/>
                </a:solidFill>
                <a:latin typeface="+mj-lt"/>
                <a:ea typeface="+mj-ea"/>
                <a:cs typeface="+mj-cs"/>
              </a:rPr>
              <a:t>IsActiveMember</a:t>
            </a:r>
            <a:r>
              <a:rPr lang="en-US" sz="1800" kern="1200">
                <a:solidFill>
                  <a:schemeClr val="tx1"/>
                </a:solidFill>
                <a:latin typeface="+mj-lt"/>
                <a:ea typeface="+mj-ea"/>
                <a:cs typeface="+mj-cs"/>
              </a:rPr>
              <a:t>:</a:t>
            </a:r>
          </a:p>
          <a:p>
            <a:pPr marL="285750" lvl="1" indent="-285750" algn="l" rtl="0">
              <a:lnSpc>
                <a:spcPct val="90000"/>
              </a:lnSpc>
              <a:spcBef>
                <a:spcPct val="0"/>
              </a:spcBef>
            </a:pPr>
            <a:r>
              <a:rPr lang="en-US" kern="1200">
                <a:solidFill>
                  <a:schemeClr val="tx1"/>
                </a:solidFill>
                <a:latin typeface="+mj-lt"/>
                <a:ea typeface="+mj-ea"/>
                <a:cs typeface="+mj-cs"/>
              </a:rPr>
              <a:t>Inactive members show a significantly higher churn rate compared to active members. This highlights the importance of customer engagement and activity in reducing churn rates .</a:t>
            </a:r>
          </a:p>
          <a:p>
            <a:pPr marL="285750" indent="-285750"/>
            <a:endParaRPr lang="en-US" sz="1800" kern="1200">
              <a:solidFill>
                <a:schemeClr val="tx1"/>
              </a:solidFill>
              <a:latin typeface="+mj-lt"/>
              <a:ea typeface="+mj-ea"/>
              <a:cs typeface="+mj-cs"/>
            </a:endParaRPr>
          </a:p>
        </p:txBody>
      </p:sp>
      <p:grpSp>
        <p:nvGrpSpPr>
          <p:cNvPr id="328" name="Group 3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29" name="Rectangle 3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3" name="Rectangle 33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graph of a bar chart&#10;&#10;Description automatically generated">
            <a:extLst>
              <a:ext uri="{FF2B5EF4-FFF2-40B4-BE49-F238E27FC236}">
                <a16:creationId xmlns:a16="http://schemas.microsoft.com/office/drawing/2014/main" id="{D4AA950A-7898-416C-CE7B-567C4CD41136}"/>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1027668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3130041"/>
            <a:ext cx="4036334" cy="2387600"/>
          </a:xfrm>
        </p:spPr>
        <p:txBody>
          <a:bodyPr vert="horz" lIns="91440" tIns="45720" rIns="91440" bIns="45720" rtlCol="0" anchor="t">
            <a:normAutofit/>
          </a:bodyPr>
          <a:lstStyle/>
          <a:p>
            <a:pPr marL="285750" indent="-285750"/>
            <a:r>
              <a:rPr lang="en-US" sz="1800" b="1" dirty="0" err="1">
                <a:solidFill>
                  <a:schemeClr val="tx1"/>
                </a:solidFill>
              </a:rPr>
              <a:t>HasCrCard</a:t>
            </a:r>
            <a:r>
              <a:rPr lang="en-US" sz="1800" dirty="0">
                <a:solidFill>
                  <a:schemeClr val="tx1"/>
                </a:solidFill>
              </a:rPr>
              <a:t>:</a:t>
            </a:r>
          </a:p>
          <a:p>
            <a:pPr marL="285750" lvl="1" indent="-285750" algn="l" rtl="0">
              <a:lnSpc>
                <a:spcPct val="90000"/>
              </a:lnSpc>
              <a:spcBef>
                <a:spcPct val="0"/>
              </a:spcBef>
            </a:pPr>
            <a:r>
              <a:rPr lang="en-US" kern="1200">
                <a:solidFill>
                  <a:schemeClr val="tx1"/>
                </a:solidFill>
                <a:latin typeface="+mj-lt"/>
                <a:ea typeface="+mj-ea"/>
                <a:cs typeface="+mj-cs"/>
              </a:rPr>
              <a:t>Customers without a credit card tend to churn at a higher rate than those with a credit card. This indicates that having a credit card may contribute to customer retention .</a:t>
            </a:r>
          </a:p>
          <a:p>
            <a:pPr marL="285750" indent="-285750"/>
            <a:endParaRPr lang="en-US" sz="1800">
              <a:solidFill>
                <a:schemeClr val="tx1"/>
              </a:solidFill>
            </a:endParaRPr>
          </a:p>
          <a:p>
            <a:pPr marL="285750" indent="-285750"/>
            <a:br>
              <a:rPr lang="en-US" sz="1800">
                <a:solidFill>
                  <a:schemeClr val="tx1"/>
                </a:solidFill>
              </a:rPr>
            </a:br>
            <a:endParaRPr lang="en-US" sz="1800">
              <a:solidFill>
                <a:schemeClr val="tx1"/>
              </a:solidFill>
            </a:endParaRPr>
          </a:p>
        </p:txBody>
      </p:sp>
      <p:grpSp>
        <p:nvGrpSpPr>
          <p:cNvPr id="314" name="Group 3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15" name="Rectangle 3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9" name="Rectangle 3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bar graph&#10;&#10;Description automatically generated">
            <a:extLst>
              <a:ext uri="{FF2B5EF4-FFF2-40B4-BE49-F238E27FC236}">
                <a16:creationId xmlns:a16="http://schemas.microsoft.com/office/drawing/2014/main" id="{EFAD2C0A-B608-89E1-3E6E-B107FE75B847}"/>
              </a:ext>
            </a:extLst>
          </p:cNvPr>
          <p:cNvPicPr>
            <a:picLocks noGrp="1" noChangeAspect="1"/>
          </p:cNvPicPr>
          <p:nvPr>
            <p:ph type="pic" sz="quarter" idx="10"/>
          </p:nvPr>
        </p:nvPicPr>
        <p:blipFill rotWithShape="1">
          <a:blip r:embed="rId2"/>
          <a:srcRect l="18349" r="18348" b="-1"/>
          <a:stretch/>
        </p:blipFill>
        <p:spPr>
          <a:xfrm>
            <a:off x="5922492" y="666728"/>
            <a:ext cx="5536001" cy="5465791"/>
          </a:xfrm>
          <a:prstGeom prst="rect">
            <a:avLst/>
          </a:prstGeom>
        </p:spPr>
      </p:pic>
    </p:spTree>
    <p:extLst>
      <p:ext uri="{BB962C8B-B14F-4D97-AF65-F5344CB8AC3E}">
        <p14:creationId xmlns:p14="http://schemas.microsoft.com/office/powerpoint/2010/main" val="190698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E8BE6CC7-9B8F-967A-2222-D28D811E4B25}"/>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marL="285750" indent="-228600">
              <a:spcBef>
                <a:spcPts val="1000"/>
              </a:spcBef>
              <a:buFont typeface="Arial,Sans-Serif"/>
              <a:buChar char="•"/>
            </a:pPr>
            <a:r>
              <a:rPr lang="en-US" sz="3600" b="1" dirty="0">
                <a:solidFill>
                  <a:schemeClr val="tx1"/>
                </a:solidFill>
                <a:latin typeface="Arial"/>
                <a:cs typeface="Arial"/>
              </a:rPr>
              <a:t>Modelling</a:t>
            </a:r>
            <a:endParaRPr lang="en-US" sz="3600" dirty="0">
              <a:solidFill>
                <a:schemeClr val="tx1"/>
              </a:solidFill>
              <a:latin typeface="Arial"/>
              <a:cs typeface="Arial"/>
            </a:endParaRPr>
          </a:p>
          <a:p>
            <a:endParaRPr lang="en-US" sz="4000" dirty="0">
              <a:solidFill>
                <a:schemeClr val="tx1"/>
              </a:solidFill>
            </a:endParaRPr>
          </a:p>
        </p:txBody>
      </p:sp>
      <p:grpSp>
        <p:nvGrpSpPr>
          <p:cNvPr id="49" name="Group 4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5"/>
          </p:nvPr>
        </p:nvSpPr>
        <p:spPr>
          <a:xfrm>
            <a:off x="590719" y="2330505"/>
            <a:ext cx="4559425" cy="3979585"/>
          </a:xfr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r>
              <a:rPr lang="en-US" sz="2000" b="1" dirty="0">
                <a:solidFill>
                  <a:schemeClr val="tx1"/>
                </a:solidFill>
              </a:rPr>
              <a:t>In this section, we delve into the heart of our predictive analytics journey: model development. We'll employ a range of machine learning algorithms, each with its own strengths and intricacies, to predict customer churn effectively.</a:t>
            </a:r>
            <a:endParaRPr lang="en-US" sz="2000" b="1" dirty="0">
              <a:solidFill>
                <a:schemeClr val="tx1"/>
              </a:solidFill>
              <a:ea typeface="Source Sans Pro Light"/>
            </a:endParaRPr>
          </a:p>
          <a:p>
            <a:pPr marL="285750"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3"/>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33</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10262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71" name="Rectangle 7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itle 62">
            <a:extLst>
              <a:ext uri="{FF2B5EF4-FFF2-40B4-BE49-F238E27FC236}">
                <a16:creationId xmlns:a16="http://schemas.microsoft.com/office/drawing/2014/main" id="{82FC7B73-90B4-F4D1-1BE0-4882EB36A4AB}"/>
              </a:ext>
            </a:extLst>
          </p:cNvPr>
          <p:cNvSpPr>
            <a:spLocks noGrp="1"/>
          </p:cNvSpPr>
          <p:nvPr>
            <p:ph type="title"/>
          </p:nvPr>
        </p:nvSpPr>
        <p:spPr>
          <a:xfrm>
            <a:off x="838200" y="365125"/>
            <a:ext cx="3822189" cy="1468592"/>
          </a:xfrm>
        </p:spPr>
        <p:txBody>
          <a:bodyPr vert="horz" lIns="91440" tIns="45720" rIns="91440" bIns="45720" rtlCol="0" anchor="ctr">
            <a:normAutofit/>
          </a:bodyPr>
          <a:lstStyle/>
          <a:p>
            <a:r>
              <a:rPr lang="en-US" b="1" u="sng" dirty="0">
                <a:solidFill>
                  <a:schemeClr val="tx1"/>
                </a:solidFill>
                <a:ea typeface="+mj-lt"/>
                <a:cs typeface="+mj-lt"/>
              </a:rPr>
              <a:t>Model Selection:</a:t>
            </a:r>
            <a:endParaRPr lang="en-US" dirty="0">
              <a:solidFill>
                <a:schemeClr val="tx1"/>
              </a:solidFill>
            </a:endParaRPr>
          </a:p>
        </p:txBody>
      </p:sp>
      <p:sp>
        <p:nvSpPr>
          <p:cNvPr id="64" name="Text Placeholder 63">
            <a:extLst>
              <a:ext uri="{FF2B5EF4-FFF2-40B4-BE49-F238E27FC236}">
                <a16:creationId xmlns:a16="http://schemas.microsoft.com/office/drawing/2014/main" id="{7B179034-7107-C37B-6411-637FD9A62D4D}"/>
              </a:ext>
            </a:extLst>
          </p:cNvPr>
          <p:cNvSpPr>
            <a:spLocks noGrp="1"/>
          </p:cNvSpPr>
          <p:nvPr>
            <p:ph type="body" sz="quarter" idx="13"/>
          </p:nvPr>
        </p:nvSpPr>
        <p:spPr>
          <a:xfrm>
            <a:off x="838200" y="1974127"/>
            <a:ext cx="3822189" cy="4202836"/>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700" b="1" u="sng" dirty="0">
              <a:solidFill>
                <a:schemeClr val="tx1"/>
              </a:solidFill>
              <a:ea typeface="Source Sans Pro Light"/>
            </a:endParaRPr>
          </a:p>
          <a:p>
            <a:pPr>
              <a:lnSpc>
                <a:spcPct val="90000"/>
              </a:lnSpc>
            </a:pPr>
            <a:r>
              <a:rPr lang="en-US" sz="1700" b="1" dirty="0">
                <a:solidFill>
                  <a:schemeClr val="tx1"/>
                </a:solidFill>
              </a:rPr>
              <a:t> </a:t>
            </a:r>
            <a:r>
              <a:rPr lang="en-US" sz="1800" b="1" dirty="0">
                <a:solidFill>
                  <a:schemeClr val="tx1"/>
                </a:solidFill>
              </a:rPr>
              <a:t>A diverse set of algorithms have been chosen to ensure robustness and flexibility in predictions:</a:t>
            </a:r>
            <a:endParaRPr lang="en-US" sz="1800" b="1">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Logistic Regression</a:t>
            </a:r>
            <a:r>
              <a:rPr lang="en-US" sz="1800" dirty="0">
                <a:solidFill>
                  <a:schemeClr val="tx1"/>
                </a:solidFill>
              </a:rPr>
              <a:t>: </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Random Forest</a:t>
            </a:r>
            <a:r>
              <a:rPr lang="en-US" sz="1800" dirty="0">
                <a:solidFill>
                  <a:schemeClr val="tx1"/>
                </a:solidFill>
              </a:rPr>
              <a:t>:</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Gradient Boosting</a:t>
            </a:r>
            <a:endParaRPr lang="en-US" sz="1800" dirty="0">
              <a:solidFill>
                <a:schemeClr val="tx1"/>
              </a:solidFill>
              <a:ea typeface="Source Sans Pro Light"/>
            </a:endParaRPr>
          </a:p>
          <a:p>
            <a:pPr indent="-228600">
              <a:lnSpc>
                <a:spcPct val="90000"/>
              </a:lnSpc>
              <a:buFont typeface="Arial" panose="020B0604020202020204" pitchFamily="34" charset="0"/>
              <a:buChar char="•"/>
            </a:pPr>
            <a:r>
              <a:rPr lang="en-US" sz="1800" b="1" err="1">
                <a:solidFill>
                  <a:schemeClr val="tx1"/>
                </a:solidFill>
              </a:rPr>
              <a:t>XGBoost</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K-Nearest Neighbors (KNN)</a:t>
            </a:r>
            <a:endParaRPr lang="en-US" sz="1800" dirty="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Decision Tree</a:t>
            </a:r>
            <a:endParaRPr lang="en-US" sz="1800" dirty="0">
              <a:solidFill>
                <a:schemeClr val="tx1"/>
              </a:solidFill>
              <a:ea typeface="Source Sans Pro Light"/>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15032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69" name="Rectangle 6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766EB1D-7B80-4029-1DEA-C2C086693489}"/>
              </a:ext>
            </a:extLst>
          </p:cNvPr>
          <p:cNvSpPr>
            <a:spLocks noGrp="1"/>
          </p:cNvSpPr>
          <p:nvPr>
            <p:ph type="title"/>
          </p:nvPr>
        </p:nvSpPr>
        <p:spPr>
          <a:xfrm>
            <a:off x="838200" y="365125"/>
            <a:ext cx="3822189" cy="1554856"/>
          </a:xfrm>
        </p:spPr>
        <p:txBody>
          <a:bodyPr vert="horz" lIns="91440" tIns="45720" rIns="91440" bIns="45720" rtlCol="0" anchor="ctr">
            <a:normAutofit/>
          </a:bodyPr>
          <a:lstStyle/>
          <a:p>
            <a:pPr marL="57150">
              <a:spcBef>
                <a:spcPts val="1000"/>
              </a:spcBef>
            </a:pPr>
            <a:r>
              <a:rPr lang="en-US" b="1" dirty="0">
                <a:solidFill>
                  <a:schemeClr val="tx1"/>
                </a:solidFill>
                <a:latin typeface="Arial"/>
                <a:cs typeface="Arial"/>
              </a:rPr>
              <a:t>Hyperparameter Tuning:</a:t>
            </a:r>
            <a:endParaRPr lang="en-US">
              <a:solidFill>
                <a:schemeClr val="tx1"/>
              </a:solidFill>
              <a:latin typeface="Arial"/>
              <a:cs typeface="Arial"/>
            </a:endParaRPr>
          </a:p>
          <a:p>
            <a:endParaRPr lang="en-US" sz="4000" dirty="0">
              <a:solidFill>
                <a:schemeClr val="tx1"/>
              </a:solidFill>
            </a:endParaRPr>
          </a:p>
        </p:txBody>
      </p:sp>
      <p:sp>
        <p:nvSpPr>
          <p:cNvPr id="4" name="Text Placeholder 3">
            <a:extLst>
              <a:ext uri="{FF2B5EF4-FFF2-40B4-BE49-F238E27FC236}">
                <a16:creationId xmlns:a16="http://schemas.microsoft.com/office/drawing/2014/main" id="{2A45D3CC-BAA3-1F58-6ED3-F5567F1BD82B}"/>
              </a:ext>
            </a:extLst>
          </p:cNvPr>
          <p:cNvSpPr>
            <a:spLocks noGrp="1"/>
          </p:cNvSpPr>
          <p:nvPr>
            <p:ph type="body" sz="quarter" idx="13"/>
          </p:nvPr>
        </p:nvSpPr>
        <p:spPr>
          <a:xfrm>
            <a:off x="838200" y="1930994"/>
            <a:ext cx="3822189" cy="4418497"/>
          </a:xfrm>
        </p:spPr>
        <p:txBody>
          <a:bodyPr vert="horz" lIns="91440" tIns="45720" rIns="91440" bIns="45720" rtlCol="0" anchor="t">
            <a:noAutofit/>
          </a:bodyPr>
          <a:lstStyle/>
          <a:p>
            <a:pPr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r>
              <a:rPr lang="en-US" sz="2000" b="1" dirty="0">
                <a:solidFill>
                  <a:schemeClr val="tx1"/>
                </a:solidFill>
              </a:rPr>
              <a:t>To ensure optimal performance, we will fine-tune the hyperparameters of each model using cross-validated grid search. This systematic approach helps us identify the best combination of hyperparameters for each algorithm, maximizing predictive accuracy and generalizatio</a:t>
            </a:r>
            <a:r>
              <a:rPr lang="en-US" sz="2000" dirty="0">
                <a:solidFill>
                  <a:schemeClr val="tx1"/>
                </a:solidFill>
              </a:rPr>
              <a:t>n.</a:t>
            </a:r>
            <a:endParaRPr lang="en-US" sz="2000">
              <a:solidFill>
                <a:schemeClr val="tx1"/>
              </a:solidFill>
              <a:ea typeface="Source Sans Pro Light"/>
            </a:endParaRPr>
          </a:p>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35</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296239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69" name="Rectangle 6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766EB1D-7B80-4029-1DEA-C2C086693489}"/>
              </a:ext>
            </a:extLst>
          </p:cNvPr>
          <p:cNvSpPr>
            <a:spLocks noGrp="1"/>
          </p:cNvSpPr>
          <p:nvPr>
            <p:ph type="title"/>
          </p:nvPr>
        </p:nvSpPr>
        <p:spPr>
          <a:xfrm>
            <a:off x="838200" y="365125"/>
            <a:ext cx="3822189" cy="1554856"/>
          </a:xfrm>
        </p:spPr>
        <p:txBody>
          <a:bodyPr vert="horz" lIns="91440" tIns="45720" rIns="91440" bIns="45720" rtlCol="0" anchor="ctr">
            <a:normAutofit/>
          </a:bodyPr>
          <a:lstStyle/>
          <a:p>
            <a:r>
              <a:rPr lang="en-US" b="1" dirty="0">
                <a:solidFill>
                  <a:srgbClr val="0D0D0D"/>
                </a:solidFill>
              </a:rPr>
              <a:t>Model Training and Evaluation:</a:t>
            </a:r>
            <a:endParaRPr lang="en-US" dirty="0"/>
          </a:p>
          <a:p>
            <a:endParaRPr lang="en-US" sz="4000" dirty="0">
              <a:solidFill>
                <a:schemeClr val="tx1"/>
              </a:solidFill>
            </a:endParaRPr>
          </a:p>
        </p:txBody>
      </p:sp>
      <p:sp>
        <p:nvSpPr>
          <p:cNvPr id="4" name="Text Placeholder 3">
            <a:extLst>
              <a:ext uri="{FF2B5EF4-FFF2-40B4-BE49-F238E27FC236}">
                <a16:creationId xmlns:a16="http://schemas.microsoft.com/office/drawing/2014/main" id="{2A45D3CC-BAA3-1F58-6ED3-F5567F1BD82B}"/>
              </a:ext>
            </a:extLst>
          </p:cNvPr>
          <p:cNvSpPr>
            <a:spLocks noGrp="1"/>
          </p:cNvSpPr>
          <p:nvPr>
            <p:ph type="body" sz="quarter" idx="13"/>
          </p:nvPr>
        </p:nvSpPr>
        <p:spPr>
          <a:xfrm>
            <a:off x="838200" y="1715334"/>
            <a:ext cx="3822189" cy="4763553"/>
          </a:xfrm>
        </p:spPr>
        <p:txBody>
          <a:bodyPr vert="horz" lIns="91440" tIns="45720" rIns="91440" bIns="45720" rtlCol="0" anchor="t">
            <a:noAutofit/>
          </a:bodyPr>
          <a:lstStyle/>
          <a:p>
            <a:pPr indent="-228600">
              <a:lnSpc>
                <a:spcPct val="90000"/>
              </a:lnSpc>
              <a:buFont typeface="Arial" panose="020B0604020202020204" pitchFamily="34" charset="0"/>
              <a:buChar char="•"/>
            </a:pPr>
            <a:r>
              <a:rPr lang="en-US" sz="2000" b="1" dirty="0">
                <a:solidFill>
                  <a:srgbClr val="0D0D0D"/>
                </a:solidFill>
                <a:ea typeface="+mn-lt"/>
                <a:cs typeface="+mn-lt"/>
              </a:rPr>
              <a:t>Each model was trained and evaluated on the balanced dataset using key performance metrics such as </a:t>
            </a:r>
            <a:r>
              <a:rPr lang="en-US" sz="2000" b="1" u="sng" dirty="0">
                <a:solidFill>
                  <a:srgbClr val="0D0D0D"/>
                </a:solidFill>
                <a:ea typeface="+mn-lt"/>
                <a:cs typeface="+mn-lt"/>
              </a:rPr>
              <a:t>accuracy</a:t>
            </a:r>
            <a:r>
              <a:rPr lang="en-US" sz="2000" b="1" dirty="0">
                <a:solidFill>
                  <a:srgbClr val="0D0D0D"/>
                </a:solidFill>
                <a:ea typeface="+mn-lt"/>
                <a:cs typeface="+mn-lt"/>
              </a:rPr>
              <a:t>, </a:t>
            </a:r>
            <a:r>
              <a:rPr lang="en-US" sz="2000" b="1" u="sng" dirty="0">
                <a:solidFill>
                  <a:srgbClr val="0D0D0D"/>
                </a:solidFill>
                <a:ea typeface="+mn-lt"/>
                <a:cs typeface="+mn-lt"/>
              </a:rPr>
              <a:t>precision</a:t>
            </a:r>
            <a:r>
              <a:rPr lang="en-US" sz="2000" b="1" dirty="0">
                <a:solidFill>
                  <a:srgbClr val="0D0D0D"/>
                </a:solidFill>
                <a:ea typeface="+mn-lt"/>
                <a:cs typeface="+mn-lt"/>
              </a:rPr>
              <a:t>, </a:t>
            </a:r>
            <a:r>
              <a:rPr lang="en-US" sz="2000" b="1" u="sng" dirty="0">
                <a:solidFill>
                  <a:srgbClr val="0D0D0D"/>
                </a:solidFill>
                <a:ea typeface="+mn-lt"/>
                <a:cs typeface="+mn-lt"/>
              </a:rPr>
              <a:t>recall</a:t>
            </a:r>
            <a:r>
              <a:rPr lang="en-US" sz="2000" b="1" dirty="0">
                <a:solidFill>
                  <a:srgbClr val="0D0D0D"/>
                </a:solidFill>
                <a:ea typeface="+mn-lt"/>
                <a:cs typeface="+mn-lt"/>
              </a:rPr>
              <a:t>, </a:t>
            </a:r>
            <a:r>
              <a:rPr lang="en-US" sz="2000" b="1" u="sng" dirty="0">
                <a:solidFill>
                  <a:srgbClr val="0D0D0D"/>
                </a:solidFill>
                <a:ea typeface="+mn-lt"/>
                <a:cs typeface="+mn-lt"/>
              </a:rPr>
              <a:t>F1 score</a:t>
            </a:r>
            <a:r>
              <a:rPr lang="en-US" sz="2000" b="1" dirty="0">
                <a:solidFill>
                  <a:srgbClr val="0D0D0D"/>
                </a:solidFill>
                <a:ea typeface="+mn-lt"/>
                <a:cs typeface="+mn-lt"/>
              </a:rPr>
              <a:t>, and </a:t>
            </a:r>
            <a:r>
              <a:rPr lang="en-US" sz="2000" b="1" u="sng" dirty="0">
                <a:solidFill>
                  <a:srgbClr val="0D0D0D"/>
                </a:solidFill>
                <a:ea typeface="+mn-lt"/>
                <a:cs typeface="+mn-lt"/>
              </a:rPr>
              <a:t>ROC AUC score</a:t>
            </a:r>
            <a:r>
              <a:rPr lang="en-US" sz="2000" b="1" dirty="0">
                <a:solidFill>
                  <a:srgbClr val="0D0D0D"/>
                </a:solidFill>
                <a:ea typeface="+mn-lt"/>
                <a:cs typeface="+mn-lt"/>
              </a:rPr>
              <a:t>. These metrics helped determine the best model for accurately predicting customer churn. The aim was to develop a robust churn prediction model that offers actionable insights for Horizon Trust  to reduce customer attrition, improve satisfaction, and strengthen the bank's market position.</a:t>
            </a:r>
            <a:endParaRPr lang="en-US" sz="2000" b="1" dirty="0">
              <a:solidFill>
                <a:schemeClr val="tx1"/>
              </a:solidFill>
            </a:endParaRPr>
          </a:p>
          <a:p>
            <a:pPr indent="-228600">
              <a:lnSpc>
                <a:spcPct val="90000"/>
              </a:lnSpc>
              <a:buChar char="•"/>
            </a:pPr>
            <a:endParaRPr lang="en-US" sz="2000" b="1" u="sng">
              <a:solidFill>
                <a:schemeClr val="tx1"/>
              </a:solidFill>
              <a:ea typeface="Source Sans Pro Light"/>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36</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08475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u="sng" kern="1200" dirty="0"/>
            </a:br>
            <a:br>
              <a:rPr lang="en-US" sz="1500" b="1" u="sng" kern="1200" dirty="0"/>
            </a:br>
            <a:r>
              <a:rPr lang="en-US" sz="2000" u="sng" kern="1200" dirty="0">
                <a:solidFill>
                  <a:schemeClr val="tx1"/>
                </a:solidFill>
                <a:latin typeface="+mj-lt"/>
                <a:ea typeface="+mj-ea"/>
                <a:cs typeface="+mj-cs"/>
              </a:rPr>
              <a:t>Logistic Regression Performance</a:t>
            </a:r>
            <a:r>
              <a:rPr lang="en-US" sz="1500" kern="1200" dirty="0">
                <a:solidFill>
                  <a:schemeClr val="tx1"/>
                </a:solidFill>
                <a:latin typeface="+mj-lt"/>
                <a:ea typeface="+mj-ea"/>
                <a:cs typeface="+mj-cs"/>
              </a:rPr>
              <a:t>:</a:t>
            </a:r>
            <a:br>
              <a:rPr lang="en-US" sz="1500" dirty="0">
                <a:solidFill>
                  <a:schemeClr val="tx1"/>
                </a:solidFill>
              </a:rPr>
            </a:br>
            <a:r>
              <a:rPr lang="en-US" sz="1500" kern="1200" dirty="0">
                <a:solidFill>
                  <a:schemeClr val="tx1"/>
                </a:solidFill>
                <a:latin typeface="+mj-lt"/>
                <a:ea typeface="+mj-ea"/>
                <a:cs typeface="+mj-cs"/>
              </a:rPr>
              <a:t>
Accuracy: 0.7329
Precision: 0.4012
Recall: 0.6872
F1 Score: 0.5066
ROC AUC Score: 0.7157</a:t>
            </a:r>
            <a:br>
              <a:rPr lang="en-US" sz="1500" kern="1200" dirty="0"/>
            </a:br>
            <a:br>
              <a:rPr lang="en-US" sz="1500" b="1" u="sng" kern="1200" dirty="0"/>
            </a:br>
            <a:r>
              <a:rPr lang="en-US" sz="1500" kern="1200" dirty="0">
                <a:solidFill>
                  <a:schemeClr val="tx1"/>
                </a:solidFill>
                <a:latin typeface="+mj-lt"/>
                <a:ea typeface="+mj-ea"/>
                <a:cs typeface="+mj-cs"/>
              </a:rPr>
              <a:t>Moderate accuracy with balanced precision and recall scores.</a:t>
            </a:r>
            <a:br>
              <a:rPr lang="en-US" sz="1500" kern="1200" dirty="0"/>
            </a:br>
            <a:endParaRPr lang="en-US" sz="1500"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Shows overall reasonable effectiveness in capturing churn patterns.</a:t>
            </a:r>
            <a:endParaRPr lang="en-US" sz="1500" kern="1200" dirty="0">
              <a:solidFill>
                <a:schemeClr val="tx1"/>
              </a:solidFill>
              <a:latin typeface="+mj-lt"/>
            </a:endParaRPr>
          </a:p>
          <a:p>
            <a:br>
              <a:rPr lang="en-US" sz="1500" b="1" u="sng" kern="1200" dirty="0"/>
            </a:br>
            <a:endParaRPr lang="en-US" sz="1500" b="1" u="sng" kern="1200">
              <a:solidFill>
                <a:schemeClr val="tx1"/>
              </a:solidFill>
              <a:latin typeface="+mj-lt"/>
              <a:ea typeface="+mj-ea"/>
              <a:cs typeface="+mj-cs"/>
            </a:endParaRPr>
          </a:p>
        </p:txBody>
      </p:sp>
      <p:grpSp>
        <p:nvGrpSpPr>
          <p:cNvPr id="41" name="Group 4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2" name="Straight Connector 4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A screenshot of a graph&#10;&#10;Description automatically generated">
            <a:extLst>
              <a:ext uri="{FF2B5EF4-FFF2-40B4-BE49-F238E27FC236}">
                <a16:creationId xmlns:a16="http://schemas.microsoft.com/office/drawing/2014/main" id="{0BF21DE8-65D5-E2E8-2D9F-804D28984515}"/>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Tree>
    <p:extLst>
      <p:ext uri="{BB962C8B-B14F-4D97-AF65-F5344CB8AC3E}">
        <p14:creationId xmlns:p14="http://schemas.microsoft.com/office/powerpoint/2010/main" val="530186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1" name="Rectangle 38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fontScale="90000"/>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Random Forest Performance:</a:t>
            </a:r>
            <a:br>
              <a:rPr lang="en-US" sz="2000" u="sng" dirty="0">
                <a:solidFill>
                  <a:schemeClr val="tx1"/>
                </a:solidFill>
              </a:rPr>
            </a:br>
            <a:r>
              <a:rPr lang="en-US" sz="2000" u="sng" kern="1200" dirty="0">
                <a:solidFill>
                  <a:schemeClr val="tx1"/>
                </a:solidFill>
                <a:latin typeface="+mj-lt"/>
                <a:ea typeface="+mj-ea"/>
                <a:cs typeface="+mj-cs"/>
              </a:rPr>
              <a:t>
</a:t>
            </a:r>
            <a:r>
              <a:rPr lang="en-US" sz="1500" kern="1200" dirty="0">
                <a:solidFill>
                  <a:schemeClr val="tx1"/>
                </a:solidFill>
                <a:latin typeface="+mj-lt"/>
                <a:ea typeface="+mj-ea"/>
                <a:cs typeface="+mj-cs"/>
              </a:rPr>
              <a:t>Accuracy: 0.8480
Precision: 0.6310
Recall: 0.5744
F1 Score: 0.6013
ROC AUC Score: 0.7453
</a:t>
            </a:r>
            <a:br>
              <a:rPr lang="en-US" sz="1500" kern="1200" dirty="0"/>
            </a:br>
            <a:br>
              <a:rPr lang="en-US" sz="1500" kern="1200" dirty="0"/>
            </a:br>
            <a:r>
              <a:rPr lang="en-US" sz="1500" kern="1200" dirty="0">
                <a:solidFill>
                  <a:schemeClr val="tx1"/>
                </a:solidFill>
                <a:latin typeface="+mj-lt"/>
                <a:ea typeface="+mj-ea"/>
                <a:cs typeface="+mj-cs"/>
              </a:rPr>
              <a:t>High accuracy and improved precision, indicating better identification of churned customers.</a:t>
            </a:r>
            <a:br>
              <a:rPr lang="en-US" sz="1500" kern="1200" dirty="0"/>
            </a:br>
            <a:endParaRPr lang="en-US" sz="1500" u="sng"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Balanced F1 score reflecting effectiveness in capturing true positives while controlling false positives.</a:t>
            </a:r>
          </a:p>
          <a:p>
            <a:pPr marL="285750" indent="-285750"/>
            <a:br>
              <a:rPr lang="en-US" sz="1500" b="1" u="sng" kern="1200" dirty="0"/>
            </a:br>
            <a:endParaRPr lang="en-US" sz="1500" b="1" u="sng" kern="1200">
              <a:solidFill>
                <a:schemeClr val="tx1"/>
              </a:solidFill>
              <a:latin typeface="+mj-lt"/>
              <a:ea typeface="+mj-ea"/>
              <a:cs typeface="+mj-cs"/>
            </a:endParaRPr>
          </a:p>
        </p:txBody>
      </p:sp>
      <p:grpSp>
        <p:nvGrpSpPr>
          <p:cNvPr id="383" name="Group 38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84" name="Straight Connector 38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5" name="Rectangle 3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7" name="Rectangle 3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screenshot of a computer&#10;&#10;Description automatically generated">
            <a:extLst>
              <a:ext uri="{FF2B5EF4-FFF2-40B4-BE49-F238E27FC236}">
                <a16:creationId xmlns:a16="http://schemas.microsoft.com/office/drawing/2014/main" id="{B6ED59C2-1FFD-1FDC-43BF-916EE6A1319E}"/>
              </a:ext>
            </a:extLst>
          </p:cNvPr>
          <p:cNvPicPr>
            <a:picLocks noGrp="1" noChangeAspect="1"/>
          </p:cNvPicPr>
          <p:nvPr>
            <p:ph type="pic" sz="quarter" idx="10"/>
          </p:nvPr>
        </p:nvPicPr>
        <p:blipFill rotWithShape="1">
          <a:blip r:embed="rId2"/>
          <a:srcRect l="9399" r="9399" b="1"/>
          <a:stretch/>
        </p:blipFill>
        <p:spPr>
          <a:xfrm>
            <a:off x="5640572" y="834592"/>
            <a:ext cx="5608830" cy="5078240"/>
          </a:xfrm>
          <a:prstGeom prst="rect">
            <a:avLst/>
          </a:prstGeom>
        </p:spPr>
      </p:pic>
    </p:spTree>
    <p:extLst>
      <p:ext uri="{BB962C8B-B14F-4D97-AF65-F5344CB8AC3E}">
        <p14:creationId xmlns:p14="http://schemas.microsoft.com/office/powerpoint/2010/main" val="195452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Gradient Boosting Performance:</a:t>
            </a:r>
            <a:br>
              <a:rPr lang="en-US" sz="2000" u="sng" dirty="0"/>
            </a:br>
            <a:r>
              <a:rPr lang="en-US" sz="1500" kern="1200" dirty="0">
                <a:solidFill>
                  <a:schemeClr val="tx1"/>
                </a:solidFill>
                <a:latin typeface="+mj-lt"/>
                <a:ea typeface="+mj-ea"/>
                <a:cs typeface="+mj-cs"/>
              </a:rPr>
              <a:t>
Accuracy: 0.8608
Precision: 0.6891
Recall: 0.5513
F1 Score: 0.6125
ROC AUC Score: 0.7446
</a:t>
            </a:r>
            <a:br>
              <a:rPr lang="en-US" sz="1500" kern="1200" dirty="0"/>
            </a:br>
            <a:r>
              <a:rPr lang="en-US" sz="1500" kern="1200" dirty="0">
                <a:solidFill>
                  <a:schemeClr val="tx1"/>
                </a:solidFill>
                <a:latin typeface="+mj-lt"/>
                <a:ea typeface="+mj-ea"/>
                <a:cs typeface="+mj-cs"/>
              </a:rPr>
              <a:t>Competitive accuracy with effective identification of churned customers.</a:t>
            </a:r>
            <a:br>
              <a:rPr lang="en-US" sz="1500" kern="1200" dirty="0"/>
            </a:br>
            <a:endParaRPr lang="en-US" sz="1500"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Balanced performance as</a:t>
            </a:r>
            <a:br>
              <a:rPr lang="en-US" sz="1500" kern="1200" dirty="0"/>
            </a:br>
            <a:r>
              <a:rPr lang="en-US" sz="1500" kern="1200" dirty="0">
                <a:solidFill>
                  <a:schemeClr val="tx1"/>
                </a:solidFill>
                <a:latin typeface="+mj-lt"/>
                <a:ea typeface="+mj-ea"/>
                <a:cs typeface="+mj-cs"/>
              </a:rPr>
              <a:t>indicated by precision, recall, and F1 scores.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computer screen&#10;&#10;Description automatically generated">
            <a:extLst>
              <a:ext uri="{FF2B5EF4-FFF2-40B4-BE49-F238E27FC236}">
                <a16:creationId xmlns:a16="http://schemas.microsoft.com/office/drawing/2014/main" id="{A683340C-461A-D6F8-1329-83983E5F3FE3}"/>
              </a:ext>
            </a:extLst>
          </p:cNvPr>
          <p:cNvPicPr>
            <a:picLocks noGrp="1" noChangeAspect="1"/>
          </p:cNvPicPr>
          <p:nvPr>
            <p:ph type="pic" sz="quarter" idx="15"/>
          </p:nvPr>
        </p:nvPicPr>
        <p:blipFill rotWithShape="1">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8938F9C-5D8A-16DB-D6B8-8A33C4F85A4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5591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r>
              <a:rPr lang="en-US" sz="2000" b="1" u="sng" dirty="0">
                <a:solidFill>
                  <a:srgbClr val="0D0D0D"/>
                </a:solidFill>
              </a:rPr>
              <a:t>Main Objective</a:t>
            </a:r>
            <a:endParaRPr lang="en-US" sz="2000" u="sng" dirty="0">
              <a:ea typeface="Source Sans Pro Light"/>
            </a:endParaRPr>
          </a:p>
          <a:p>
            <a:r>
              <a:rPr lang="en-US" sz="1800" b="1" dirty="0">
                <a:solidFill>
                  <a:srgbClr val="0D0D0D"/>
                </a:solidFill>
                <a:ea typeface="+mn-lt"/>
                <a:cs typeface="+mn-lt"/>
              </a:rPr>
              <a:t>Build a robust churn prediction model to enable data-driven decisions, boost customer satisfaction, and reinforce Horizon Trust Bank's competitive standing.</a:t>
            </a:r>
            <a:endParaRPr lang="en-US" sz="1800" b="1">
              <a:ea typeface="Source Sans Pro Light"/>
            </a:endParaRPr>
          </a:p>
          <a:p>
            <a:r>
              <a:rPr lang="en-US" sz="2000" b="1" u="sng" dirty="0">
                <a:solidFill>
                  <a:srgbClr val="0D0D0D"/>
                </a:solidFill>
              </a:rPr>
              <a:t>Specific Objectives</a:t>
            </a:r>
            <a:endParaRPr lang="en-US" sz="2000" u="sng" dirty="0">
              <a:ea typeface="Source Sans Pro Light"/>
            </a:endParaRPr>
          </a:p>
          <a:p>
            <a:pPr marL="285750" indent="-285750">
              <a:buFont typeface="Arial"/>
              <a:buChar char="•"/>
            </a:pPr>
            <a:r>
              <a:rPr lang="en-US" sz="1800" b="1" dirty="0">
                <a:solidFill>
                  <a:srgbClr val="0D0D0D"/>
                </a:solidFill>
                <a:ea typeface="+mn-lt"/>
                <a:cs typeface="+mn-lt"/>
              </a:rPr>
              <a:t>Identify factors influencing customer churn.</a:t>
            </a:r>
            <a:endParaRPr lang="en-US" sz="1800" b="1">
              <a:ea typeface="Source Sans Pro Light"/>
            </a:endParaRPr>
          </a:p>
          <a:p>
            <a:pPr marL="285750" indent="-285750">
              <a:buFont typeface="Arial"/>
              <a:buChar char="•"/>
            </a:pPr>
            <a:r>
              <a:rPr lang="en-US" sz="1800" b="1" dirty="0">
                <a:solidFill>
                  <a:srgbClr val="0D0D0D"/>
                </a:solidFill>
                <a:ea typeface="+mn-lt"/>
                <a:cs typeface="+mn-lt"/>
              </a:rPr>
              <a:t>Evaluate various models to determine the best one.</a:t>
            </a:r>
            <a:endParaRPr lang="en-US" sz="1800" b="1">
              <a:ea typeface="Source Sans Pro Light"/>
            </a:endParaRPr>
          </a:p>
          <a:p>
            <a:pPr>
              <a:lnSpc>
                <a:spcPct val="90000"/>
              </a:lnSpc>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4077429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kern="1200" dirty="0" err="1">
                <a:solidFill>
                  <a:schemeClr val="tx1"/>
                </a:solidFill>
                <a:latin typeface="+mj-lt"/>
                <a:ea typeface="+mj-ea"/>
                <a:cs typeface="+mj-cs"/>
              </a:rPr>
              <a:t>XGBoost</a:t>
            </a:r>
            <a:r>
              <a:rPr lang="en-US" sz="2000" kern="1200" dirty="0">
                <a:solidFill>
                  <a:schemeClr val="tx1"/>
                </a:solidFill>
                <a:latin typeface="+mj-lt"/>
                <a:ea typeface="+mj-ea"/>
                <a:cs typeface="+mj-cs"/>
              </a:rPr>
              <a:t> Performance:</a:t>
            </a:r>
            <a:br>
              <a:rPr lang="en-US" sz="2000" dirty="0">
                <a:solidFill>
                  <a:schemeClr val="tx1"/>
                </a:solidFill>
              </a:rPr>
            </a:br>
            <a:r>
              <a:rPr lang="en-US" sz="1500" kern="1200" dirty="0">
                <a:solidFill>
                  <a:schemeClr val="tx1"/>
                </a:solidFill>
                <a:latin typeface="+mj-lt"/>
                <a:ea typeface="+mj-ea"/>
                <a:cs typeface="+mj-cs"/>
              </a:rPr>
              <a:t>
Accuracy: 0.8588
Precision: 0.6804
Recall: 0.5513
F1 Score: 0.6091
ROC AUC Score: 0.7434</a:t>
            </a:r>
            <a:br>
              <a:rPr lang="en-US" sz="1500" kern="1200" dirty="0"/>
            </a:br>
            <a:br>
              <a:rPr lang="en-US" sz="1500" kern="1200" dirty="0"/>
            </a:br>
            <a:r>
              <a:rPr lang="en-US" sz="1500" kern="1200" dirty="0">
                <a:solidFill>
                  <a:schemeClr val="tx1"/>
                </a:solidFill>
                <a:latin typeface="+mj-lt"/>
                <a:ea typeface="+mj-ea"/>
                <a:cs typeface="+mj-cs"/>
              </a:rPr>
              <a:t>Top-performing model with the highest accuracy and balanced precision, recall, and F1 scores.</a:t>
            </a:r>
          </a:p>
          <a:p>
            <a:pPr marL="285750" indent="-285750"/>
            <a:r>
              <a:rPr lang="en-US" sz="1500" kern="1200" dirty="0">
                <a:solidFill>
                  <a:schemeClr val="tx1"/>
                </a:solidFill>
                <a:latin typeface="+mj-lt"/>
                <a:ea typeface="+mj-ea"/>
                <a:cs typeface="+mj-cs"/>
              </a:rPr>
              <a:t>Strong predictive capability in capturing churn patterns.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computer screen&#10;&#10;Description automatically generated">
            <a:extLst>
              <a:ext uri="{FF2B5EF4-FFF2-40B4-BE49-F238E27FC236}">
                <a16:creationId xmlns:a16="http://schemas.microsoft.com/office/drawing/2014/main" id="{EDBC1AA8-D651-65D4-6E7D-178F74D7DA58}"/>
              </a:ext>
            </a:extLst>
          </p:cNvPr>
          <p:cNvPicPr>
            <a:picLocks noGrp="1" noChangeAspect="1"/>
          </p:cNvPicPr>
          <p:nvPr>
            <p:ph type="pic" sz="quarter" idx="15"/>
          </p:nvPr>
        </p:nvPicPr>
        <p:blipFill rotWithShape="1">
          <a:blip r:embed="rId2"/>
          <a:srcRect l="5887" r="5887"/>
          <a:stretch/>
        </p:blipFill>
        <p:spPr>
          <a:xfrm>
            <a:off x="5640572" y="1036716"/>
            <a:ext cx="5608830" cy="4673992"/>
          </a:xfrm>
          <a:prstGeom prst="rect">
            <a:avLst/>
          </a:prstGeom>
        </p:spPr>
      </p:pic>
      <p:sp>
        <p:nvSpPr>
          <p:cNvPr id="5" name="Text Placeholder 4">
            <a:extLst>
              <a:ext uri="{FF2B5EF4-FFF2-40B4-BE49-F238E27FC236}">
                <a16:creationId xmlns:a16="http://schemas.microsoft.com/office/drawing/2014/main" id="{1AE63840-72A7-5F0D-F9FC-FE3A5F680DE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18429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K-Nearest Neighbors Performance:</a:t>
            </a:r>
            <a:br>
              <a:rPr lang="en-US" sz="2000" u="sng" dirty="0">
                <a:solidFill>
                  <a:schemeClr val="tx1"/>
                </a:solidFill>
              </a:rPr>
            </a:br>
            <a:r>
              <a:rPr lang="en-US" sz="1500" kern="1200" dirty="0">
                <a:solidFill>
                  <a:schemeClr val="tx1"/>
                </a:solidFill>
                <a:latin typeface="+mj-lt"/>
                <a:ea typeface="+mj-ea"/>
                <a:cs typeface="+mj-cs"/>
              </a:rPr>
              <a:t>
Accuracy: 0.7533
Precision: 0.4268
Recall: 0.6872
F1 Score: 0.5265
ROC AUC Score: 0.7285</a:t>
            </a:r>
            <a:br>
              <a:rPr lang="en-US" sz="1500" kern="1200" dirty="0"/>
            </a:br>
            <a:br>
              <a:rPr lang="en-US" sz="1500" kern="1200" dirty="0"/>
            </a:br>
            <a:r>
              <a:rPr lang="en-US" sz="1500" kern="1200" dirty="0">
                <a:solidFill>
                  <a:schemeClr val="tx1"/>
                </a:solidFill>
                <a:latin typeface="+mj-lt"/>
                <a:ea typeface="+mj-ea"/>
                <a:cs typeface="+mj-cs"/>
              </a:rPr>
              <a:t>Decent accuracy with moderate effectiveness in identifying churned customers.</a:t>
            </a:r>
          </a:p>
          <a:p>
            <a:pPr marL="285750" indent="-285750"/>
            <a:r>
              <a:rPr lang="en-US" sz="1500" kern="1200" dirty="0">
                <a:solidFill>
                  <a:schemeClr val="tx1"/>
                </a:solidFill>
                <a:latin typeface="+mj-lt"/>
                <a:ea typeface="+mj-ea"/>
                <a:cs typeface="+mj-cs"/>
              </a:rPr>
              <a:t>Reasonable balance between precision and recall.</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33" name="Group 3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4" name="Straight Connector 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graph&#10;&#10;Description automatically generated">
            <a:extLst>
              <a:ext uri="{FF2B5EF4-FFF2-40B4-BE49-F238E27FC236}">
                <a16:creationId xmlns:a16="http://schemas.microsoft.com/office/drawing/2014/main" id="{A2988015-29DE-9BE4-3BF4-D0B4D3ADBBD5}"/>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F1DF4A5-AD44-5B46-56F2-276997107FC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11587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Decision Tree Performance:</a:t>
            </a:r>
            <a:br>
              <a:rPr lang="en-US" sz="2000" u="sng" dirty="0">
                <a:solidFill>
                  <a:schemeClr val="tx1"/>
                </a:solidFill>
              </a:rPr>
            </a:br>
            <a:r>
              <a:rPr lang="en-US" sz="1500" kern="1200" dirty="0">
                <a:solidFill>
                  <a:schemeClr val="tx1"/>
                </a:solidFill>
                <a:latin typeface="+mj-lt"/>
                <a:ea typeface="+mj-ea"/>
                <a:cs typeface="+mj-cs"/>
              </a:rPr>
              <a:t>
Accuracy: 0.7973
Precision: 0.4942
Recall: 0.6564
F1 Score: 0.5639
ROC AUC Score: 0.7444</a:t>
            </a:r>
            <a:br>
              <a:rPr lang="en-US" sz="1500" kern="1200" dirty="0"/>
            </a:br>
            <a:br>
              <a:rPr lang="en-US" sz="1500" kern="1200" dirty="0"/>
            </a:br>
            <a:r>
              <a:rPr lang="en-US" sz="1500" kern="1200" dirty="0">
                <a:solidFill>
                  <a:schemeClr val="tx1"/>
                </a:solidFill>
                <a:latin typeface="+mj-lt"/>
                <a:ea typeface="+mj-ea"/>
                <a:cs typeface="+mj-cs"/>
              </a:rPr>
              <a:t>Moderate performance with balanced precision and recall scores.</a:t>
            </a:r>
          </a:p>
          <a:p>
            <a:pPr marL="285750" indent="-285750"/>
            <a:r>
              <a:rPr lang="en-US" sz="1500" kern="1200" dirty="0">
                <a:solidFill>
                  <a:schemeClr val="tx1"/>
                </a:solidFill>
                <a:latin typeface="+mj-lt"/>
                <a:ea typeface="+mj-ea"/>
                <a:cs typeface="+mj-cs"/>
              </a:rPr>
              <a:t>Indicates reasonable predictive capability in capturing churn patterns.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44" name="Group 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5" name="Straight Connector 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computer screen&#10;&#10;Description automatically generated">
            <a:extLst>
              <a:ext uri="{FF2B5EF4-FFF2-40B4-BE49-F238E27FC236}">
                <a16:creationId xmlns:a16="http://schemas.microsoft.com/office/drawing/2014/main" id="{F34214B0-F287-A59C-F9C4-5BDE22A71300}"/>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F1DF4A5-AD44-5B46-56F2-276997107FC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96452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E8BE6CC7-9B8F-967A-2222-D28D811E4B25}"/>
              </a:ext>
            </a:extLst>
          </p:cNvPr>
          <p:cNvSpPr>
            <a:spLocks noGrp="1"/>
          </p:cNvSpPr>
          <p:nvPr>
            <p:ph type="title"/>
          </p:nvPr>
        </p:nvSpPr>
        <p:spPr>
          <a:xfrm>
            <a:off x="1150774" y="1264019"/>
            <a:ext cx="5309338" cy="880971"/>
          </a:xfrm>
        </p:spPr>
        <p:txBody>
          <a:bodyPr vert="horz" lIns="91440" tIns="45720" rIns="91440" bIns="45720" rtlCol="0" anchor="b">
            <a:normAutofit fontScale="90000"/>
          </a:bodyPr>
          <a:lstStyle/>
          <a:p>
            <a:r>
              <a:rPr lang="en-US" sz="4000" b="1" kern="1200">
                <a:solidFill>
                  <a:schemeClr val="tx1"/>
                </a:solidFill>
                <a:latin typeface="+mj-lt"/>
                <a:ea typeface="+mj-ea"/>
                <a:cs typeface="+mj-cs"/>
              </a:rPr>
              <a:t>Summary and Conclusion</a:t>
            </a:r>
            <a:endParaRPr lang="en-US" sz="4000" kern="1200">
              <a:solidFill>
                <a:schemeClr val="tx1"/>
              </a:solidFill>
              <a:latin typeface="+mj-lt"/>
              <a:ea typeface="+mj-ea"/>
              <a:cs typeface="+mj-cs"/>
            </a:endParaRPr>
          </a:p>
          <a:p>
            <a:pPr marL="57150"/>
            <a:endParaRPr lang="en-US" sz="4000" b="1" kern="1200">
              <a:solidFill>
                <a:schemeClr val="tx1"/>
              </a:solidFill>
              <a:latin typeface="+mj-lt"/>
              <a:ea typeface="+mj-ea"/>
              <a:cs typeface="+mj-cs"/>
            </a:endParaRPr>
          </a:p>
          <a:p>
            <a:endParaRPr lang="en-US" sz="4000" kern="1200">
              <a:solidFill>
                <a:schemeClr val="tx1"/>
              </a:solidFill>
              <a:latin typeface="+mj-lt"/>
              <a:ea typeface="+mj-ea"/>
              <a:cs typeface="+mj-cs"/>
            </a:endParaRPr>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1144923" y="2405894"/>
            <a:ext cx="5315189" cy="3535083"/>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2000" b="1">
              <a:solidFill>
                <a:schemeClr val="tx1"/>
              </a:solidFill>
            </a:endParaRPr>
          </a:p>
          <a:p>
            <a:pPr>
              <a:lnSpc>
                <a:spcPct val="90000"/>
              </a:lnSpc>
            </a:pPr>
            <a:r>
              <a:rPr lang="en-US" sz="2000" b="1">
                <a:solidFill>
                  <a:schemeClr val="tx1"/>
                </a:solidFill>
              </a:rPr>
              <a:t>From the performance comparison table, it is evident that the Gradient Boosting model outperforms the other models with the highest accuracy (88%) and a balanced performance across other metrics such as precision, recall, F1 score, and ROC AUC score.</a:t>
            </a:r>
            <a:endParaRPr lang="en-US" sz="2000" b="1">
              <a:solidFill>
                <a:schemeClr val="tx1"/>
              </a:solidFill>
              <a:ea typeface="Source Sans Pro Light"/>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20" name="Rectangle 1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5"/>
          </p:nvPr>
        </p:nvPicPr>
        <p:blipFill rotWithShape="1">
          <a:blip r:embed="rId2"/>
          <a:srcRect l="9951" r="9951"/>
          <a:stretch/>
        </p:blipFill>
        <p:spPr>
          <a:xfrm>
            <a:off x="7075967" y="1707182"/>
            <a:ext cx="4170530" cy="3475529"/>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11704320" y="6459378"/>
            <a:ext cx="448056"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rPr>
              <a:pPr>
                <a:spcAft>
                  <a:spcPts val="600"/>
                </a:spcAft>
                <a:defRPr/>
              </a:pPr>
              <a:t>43</a:t>
            </a:fld>
            <a:endParaRPr lang="en-US">
              <a:solidFill>
                <a:srgbClr val="FFFFFF"/>
              </a:solidFill>
            </a:endParaRPr>
          </a:p>
        </p:txBody>
      </p:sp>
    </p:spTree>
    <p:extLst>
      <p:ext uri="{BB962C8B-B14F-4D97-AF65-F5344CB8AC3E}">
        <p14:creationId xmlns:p14="http://schemas.microsoft.com/office/powerpoint/2010/main" val="3134951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96A196B-4480-619D-6DA4-224BD763CD7C}"/>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b="1" dirty="0">
                <a:solidFill>
                  <a:srgbClr val="0D0D0D"/>
                </a:solidFill>
              </a:rPr>
              <a:t>Key Strategies to Prevent Customer Churn</a:t>
            </a:r>
            <a:endParaRPr lang="en-US" dirty="0"/>
          </a:p>
          <a:p>
            <a:endParaRPr lang="en-US" sz="4000" dirty="0">
              <a:solidFill>
                <a:schemeClr val="tx1"/>
              </a:solidFill>
            </a:endParaRP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fontScale="85000" lnSpcReduction="10000"/>
          </a:bodyPr>
          <a:lstStyle/>
          <a:p>
            <a:r>
              <a:rPr lang="en-US" sz="1600" b="1" u="sng" dirty="0">
                <a:solidFill>
                  <a:schemeClr val="tx1"/>
                </a:solidFill>
                <a:ea typeface="+mn-lt"/>
                <a:cs typeface="+mn-lt"/>
              </a:rPr>
              <a:t>Targeted Retention Strategies:</a:t>
            </a:r>
            <a:endParaRPr lang="en-US" sz="1600" b="1" u="sng">
              <a:solidFill>
                <a:schemeClr val="tx1"/>
              </a:solidFill>
              <a:ea typeface="Source Sans Pro Light"/>
            </a:endParaRPr>
          </a:p>
          <a:p>
            <a:pPr lvl="1">
              <a:buFont typeface="Arial" panose="020B0604020202020204" pitchFamily="34" charset="0"/>
              <a:buChar char="•"/>
            </a:pPr>
            <a:r>
              <a:rPr lang="en-US" sz="1600" b="1" dirty="0">
                <a:solidFill>
                  <a:srgbClr val="0D0D0D"/>
                </a:solidFill>
                <a:ea typeface="+mn-lt"/>
                <a:cs typeface="+mn-lt"/>
              </a:rPr>
              <a:t>Use model predictions to identify customers at risk of leaving.</a:t>
            </a:r>
            <a:endParaRPr lang="en-US" sz="1600" b="1">
              <a:ea typeface="Source Sans Pro Light"/>
            </a:endParaRPr>
          </a:p>
          <a:p>
            <a:pPr lvl="1">
              <a:buFont typeface="Arial" panose="020B0604020202020204" pitchFamily="34" charset="0"/>
              <a:buChar char="•"/>
            </a:pPr>
            <a:r>
              <a:rPr lang="en-US" sz="1600" b="1" dirty="0">
                <a:solidFill>
                  <a:srgbClr val="0D0D0D"/>
                </a:solidFill>
                <a:ea typeface="+mn-lt"/>
                <a:cs typeface="+mn-lt"/>
              </a:rPr>
              <a:t>Understand why these customers might leave and tailor solutions to address their specific concerns.</a:t>
            </a:r>
            <a:endParaRPr lang="en-US" sz="1600" b="1">
              <a:ea typeface="Source Sans Pro Light"/>
            </a:endParaRPr>
          </a:p>
          <a:p>
            <a:pPr lvl="1">
              <a:buFont typeface="Arial" panose="020B0604020202020204" pitchFamily="34" charset="0"/>
              <a:buChar char="•"/>
            </a:pPr>
            <a:r>
              <a:rPr lang="en-US" sz="1600" b="1" dirty="0">
                <a:solidFill>
                  <a:srgbClr val="0D0D0D"/>
                </a:solidFill>
                <a:ea typeface="+mn-lt"/>
                <a:cs typeface="+mn-lt"/>
              </a:rPr>
              <a:t>Implement personalized offers and incentives to retain these customers and boost loyalty.</a:t>
            </a:r>
            <a:endParaRPr lang="en-US" sz="1600" b="1">
              <a:ea typeface="Source Sans Pro Light"/>
            </a:endParaRPr>
          </a:p>
          <a:p>
            <a:pPr>
              <a:buFont typeface="Arial" panose="020B0604020202020204" pitchFamily="34" charset="0"/>
              <a:buChar char="•"/>
            </a:pPr>
            <a:endParaRPr lang="en-US" sz="1600" b="1" dirty="0">
              <a:solidFill>
                <a:schemeClr val="tx1"/>
              </a:solidFill>
              <a:ea typeface="Source Sans Pro Light"/>
            </a:endParaRPr>
          </a:p>
          <a:p>
            <a:pPr>
              <a:buFont typeface="Arial" panose="020B0604020202020204" pitchFamily="34" charset="0"/>
              <a:buChar char="•"/>
            </a:pPr>
            <a:endParaRPr lang="en-US"/>
          </a:p>
          <a:p>
            <a:pPr indent="-228600">
              <a:lnSpc>
                <a:spcPct val="90000"/>
              </a:lnSpc>
              <a:buFont typeface="Arial" panose="020B0604020202020204" pitchFamily="34" charset="0"/>
              <a:buChar char="•"/>
            </a:pPr>
            <a:br>
              <a:rPr lang="en-US" dirty="0"/>
            </a:br>
            <a:endParaRPr lang="en-US" dirty="0"/>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44</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448683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marL="285750" indent="-285750">
              <a:buFont typeface="Arial"/>
              <a:buChar char="•"/>
            </a:pPr>
            <a:r>
              <a:rPr lang="en-US" sz="1800" b="1" u="sng" dirty="0">
                <a:ea typeface="+mn-lt"/>
                <a:cs typeface="+mn-lt"/>
              </a:rPr>
              <a:t>Personalized Customer Experience:</a:t>
            </a:r>
            <a:endParaRPr lang="en-US" sz="1800" b="1" u="sng">
              <a:ea typeface="Source Sans Pro Light"/>
            </a:endParaRPr>
          </a:p>
          <a:p>
            <a:pPr marL="742950" lvl="1" indent="-285750">
              <a:buFont typeface="Arial"/>
              <a:buChar char="•"/>
            </a:pPr>
            <a:r>
              <a:rPr lang="en-US" sz="1600" b="1" dirty="0">
                <a:solidFill>
                  <a:srgbClr val="0D0D0D"/>
                </a:solidFill>
                <a:ea typeface="+mn-lt"/>
                <a:cs typeface="+mn-lt"/>
              </a:rPr>
              <a:t>Gain insights from the model to understand customer preferences.</a:t>
            </a:r>
            <a:endParaRPr lang="en-US" sz="1600" b="1">
              <a:ea typeface="Source Sans Pro Light"/>
            </a:endParaRPr>
          </a:p>
          <a:p>
            <a:pPr marL="742950" lvl="1" indent="-285750">
              <a:buFont typeface="Arial"/>
              <a:buChar char="•"/>
            </a:pPr>
            <a:r>
              <a:rPr lang="en-US" sz="1600" b="1" dirty="0">
                <a:solidFill>
                  <a:srgbClr val="0D0D0D"/>
                </a:solidFill>
                <a:ea typeface="+mn-lt"/>
                <a:cs typeface="+mn-lt"/>
              </a:rPr>
              <a:t>Offer products and services that align with individual customer needs.</a:t>
            </a:r>
            <a:endParaRPr lang="en-US" sz="1600" b="1">
              <a:ea typeface="Source Sans Pro Light"/>
            </a:endParaRPr>
          </a:p>
          <a:p>
            <a:pPr marL="742950" lvl="1" indent="-285750">
              <a:buFont typeface="Arial"/>
              <a:buChar char="•"/>
            </a:pPr>
            <a:r>
              <a:rPr lang="en-US" sz="1600" b="1" dirty="0">
                <a:solidFill>
                  <a:srgbClr val="0D0D0D"/>
                </a:solidFill>
                <a:ea typeface="+mn-lt"/>
                <a:cs typeface="+mn-lt"/>
              </a:rPr>
              <a:t>Increase customer satisfaction by making their experiences more relevant and personalized.</a:t>
            </a:r>
            <a:endParaRPr lang="en-US" sz="1600" b="1" dirty="0">
              <a:ea typeface="Source Sans Pro Light"/>
            </a:endParaRPr>
          </a:p>
          <a:p>
            <a:br>
              <a:rPr lang="en-US" dirty="0"/>
            </a:br>
            <a:endParaRPr lang="en-US">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158239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Font typeface="Arial"/>
              <a:buChar char="•"/>
            </a:pPr>
            <a:r>
              <a:rPr lang="en-US" sz="1800" b="1" dirty="0">
                <a:ea typeface="+mn-lt"/>
                <a:cs typeface="+mn-lt"/>
              </a:rPr>
              <a:t>Timely Engagement:</a:t>
            </a:r>
            <a:endParaRPr lang="en-US" sz="1800" b="1" u="sng">
              <a:ea typeface="Source Sans Pro Light"/>
            </a:endParaRPr>
          </a:p>
          <a:p>
            <a:pPr lvl="1">
              <a:buFont typeface="Arial"/>
              <a:buChar char="•"/>
            </a:pPr>
            <a:r>
              <a:rPr lang="en-US" sz="1600" b="1" dirty="0">
                <a:solidFill>
                  <a:srgbClr val="0D0D0D"/>
                </a:solidFill>
                <a:ea typeface="+mn-lt"/>
                <a:cs typeface="+mn-lt"/>
              </a:rPr>
              <a:t>Proactively engage with customers who are likely to churn.</a:t>
            </a:r>
            <a:endParaRPr lang="en-US" sz="1600" b="1" dirty="0">
              <a:ea typeface="Source Sans Pro Light"/>
            </a:endParaRPr>
          </a:p>
          <a:p>
            <a:pPr lvl="1">
              <a:buFont typeface="Arial"/>
              <a:buChar char="•"/>
            </a:pPr>
            <a:r>
              <a:rPr lang="en-US" sz="1600" b="1" dirty="0">
                <a:solidFill>
                  <a:srgbClr val="0D0D0D"/>
                </a:solidFill>
                <a:ea typeface="+mn-lt"/>
                <a:cs typeface="+mn-lt"/>
              </a:rPr>
              <a:t>Reach out with timely offers, incentives, or support to address any issues they may have.</a:t>
            </a:r>
            <a:endParaRPr lang="en-US" sz="1600" b="1">
              <a:ea typeface="Source Sans Pro Light"/>
            </a:endParaRPr>
          </a:p>
          <a:p>
            <a:pPr lvl="1">
              <a:buFont typeface="Arial"/>
              <a:buChar char="•"/>
            </a:pPr>
            <a:r>
              <a:rPr lang="en-US" sz="1600" b="1" dirty="0">
                <a:solidFill>
                  <a:srgbClr val="0D0D0D"/>
                </a:solidFill>
                <a:ea typeface="+mn-lt"/>
                <a:cs typeface="+mn-lt"/>
              </a:rPr>
              <a:t>Enhance the overall customer experience to prevent churn.</a:t>
            </a:r>
            <a:endParaRPr lang="en-US" sz="1600" b="1">
              <a:ea typeface="Source Sans Pro Light"/>
            </a:endParaRPr>
          </a:p>
          <a:p>
            <a:pPr marL="285750" indent="-285750">
              <a:buFont typeface="Arial"/>
              <a:buChar char="•"/>
            </a:pPr>
            <a:endParaRPr lang="en-US" sz="1600" b="1" u="sng" dirty="0">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46</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934597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Font typeface="Arial"/>
              <a:buChar char="•"/>
            </a:pPr>
            <a:r>
              <a:rPr lang="en-US" sz="2000" b="1" u="sng" dirty="0">
                <a:ea typeface="+mn-lt"/>
                <a:cs typeface="+mn-lt"/>
              </a:rPr>
              <a:t>Feedback Loop</a:t>
            </a:r>
            <a:r>
              <a:rPr lang="en-US" sz="2000" b="1" dirty="0">
                <a:ea typeface="+mn-lt"/>
                <a:cs typeface="+mn-lt"/>
              </a:rPr>
              <a:t>:</a:t>
            </a:r>
            <a:endParaRPr lang="en-US" sz="2000" b="1" u="sng" dirty="0">
              <a:ea typeface="Source Sans Pro Light"/>
            </a:endParaRPr>
          </a:p>
          <a:p>
            <a:pPr lvl="1">
              <a:buFont typeface="Arial"/>
              <a:buChar char="•"/>
            </a:pPr>
            <a:r>
              <a:rPr lang="en-US" sz="1800" b="1">
                <a:solidFill>
                  <a:srgbClr val="0D0D0D"/>
                </a:solidFill>
                <a:ea typeface="+mn-lt"/>
                <a:cs typeface="+mn-lt"/>
              </a:rPr>
              <a:t>Collect feedback from customers regularly, especially those who have left.</a:t>
            </a:r>
            <a:endParaRPr lang="en-US" sz="1800" b="1">
              <a:ea typeface="Source Sans Pro Light"/>
            </a:endParaRPr>
          </a:p>
          <a:p>
            <a:pPr lvl="1">
              <a:buFont typeface="Arial"/>
              <a:buChar char="•"/>
            </a:pPr>
            <a:r>
              <a:rPr lang="en-US" sz="1800" b="1" dirty="0">
                <a:solidFill>
                  <a:srgbClr val="0D0D0D"/>
                </a:solidFill>
                <a:ea typeface="+mn-lt"/>
                <a:cs typeface="+mn-lt"/>
              </a:rPr>
              <a:t>Use this feedback to understand why customers leave and identify areas for improvement.</a:t>
            </a:r>
            <a:endParaRPr lang="en-US" sz="1800" b="1">
              <a:ea typeface="Source Sans Pro Light"/>
            </a:endParaRPr>
          </a:p>
          <a:p>
            <a:pPr lvl="1">
              <a:buFont typeface="Arial"/>
              <a:buChar char="•"/>
            </a:pPr>
            <a:r>
              <a:rPr lang="en-US" sz="1800" b="1" dirty="0">
                <a:solidFill>
                  <a:srgbClr val="0D0D0D"/>
                </a:solidFill>
                <a:ea typeface="+mn-lt"/>
                <a:cs typeface="+mn-lt"/>
              </a:rPr>
              <a:t>Make informed decisions to enhance services based on this valuable customer insight.</a:t>
            </a:r>
            <a:endParaRPr lang="en-US" sz="1800" b="1">
              <a:ea typeface="Source Sans Pro Light"/>
            </a:endParaRPr>
          </a:p>
          <a:p>
            <a:pPr marL="285750" indent="-285750">
              <a:buFont typeface="Arial"/>
              <a:buChar char="•"/>
            </a:pPr>
            <a:endParaRPr lang="en-US" sz="1600" b="1" u="sng" dirty="0">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47</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231641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643468" y="643467"/>
            <a:ext cx="4620584" cy="4567137"/>
          </a:xfrm>
        </p:spPr>
        <p:txBody>
          <a:bodyPr vert="horz" lIns="91440" tIns="45720" rIns="91440" bIns="45720" rtlCol="0" anchor="b">
            <a:normAutofit/>
          </a:bodyPr>
          <a:lstStyle/>
          <a:p>
            <a:pPr marL="285750" indent="-285750">
              <a:buFont typeface="Arial"/>
              <a:buChar char="•"/>
            </a:pPr>
            <a:r>
              <a:rPr lang="en-US" b="1" dirty="0">
                <a:solidFill>
                  <a:srgbClr val="0D0D0D"/>
                </a:solidFill>
              </a:rPr>
              <a:t>Understanding Feature Importance</a:t>
            </a:r>
            <a:br>
              <a:rPr lang="en-US" b="1" dirty="0">
                <a:solidFill>
                  <a:srgbClr val="0D0D0D"/>
                </a:solidFill>
              </a:rPr>
            </a:br>
            <a:br>
              <a:rPr lang="en-US" sz="1600" b="1" dirty="0"/>
            </a:br>
            <a:r>
              <a:rPr lang="en-US" sz="1800" b="1" dirty="0">
                <a:solidFill>
                  <a:srgbClr val="0D0D0D"/>
                </a:solidFill>
                <a:ea typeface="+mj-lt"/>
                <a:cs typeface="+mj-lt"/>
              </a:rPr>
              <a:t>Feature importance scores indicate how much each factor influences the model's prediction.</a:t>
            </a:r>
            <a:br>
              <a:rPr lang="en-US" sz="1800" b="1" dirty="0">
                <a:ea typeface="+mj-lt"/>
                <a:cs typeface="+mj-lt"/>
              </a:rPr>
            </a:br>
            <a:endParaRPr lang="en-US" sz="1800" b="1">
              <a:solidFill>
                <a:srgbClr val="0D0D0D"/>
              </a:solidFill>
            </a:endParaRPr>
          </a:p>
          <a:p>
            <a:pPr marL="285750" indent="-285750">
              <a:buFont typeface="Arial"/>
              <a:buChar char="•"/>
            </a:pPr>
            <a:r>
              <a:rPr lang="en-US" sz="1800" b="1" dirty="0">
                <a:solidFill>
                  <a:srgbClr val="0D0D0D"/>
                </a:solidFill>
                <a:ea typeface="+mj-lt"/>
                <a:cs typeface="+mj-lt"/>
              </a:rPr>
              <a:t>Higher scores mean a feature has a stronger impact on whether a customer will churn.</a:t>
            </a:r>
            <a:br>
              <a:rPr lang="en-US" sz="1800" b="1" dirty="0">
                <a:ea typeface="+mj-lt"/>
                <a:cs typeface="+mj-lt"/>
              </a:rPr>
            </a:br>
            <a:endParaRPr lang="en-US" sz="1800" b="1"/>
          </a:p>
          <a:p>
            <a:pPr marL="285750" indent="-285750">
              <a:buFont typeface="Arial"/>
              <a:buChar char="•"/>
            </a:pPr>
            <a:r>
              <a:rPr lang="en-US" sz="1800" b="1" dirty="0">
                <a:solidFill>
                  <a:srgbClr val="0D0D0D"/>
                </a:solidFill>
                <a:ea typeface="+mj-lt"/>
                <a:cs typeface="+mj-lt"/>
              </a:rPr>
              <a:t>This helps the bank focus on the most critical areas to reduce churn effectively.</a:t>
            </a:r>
            <a:endParaRPr lang="en-US" sz="1800" b="1"/>
          </a:p>
          <a:p>
            <a:endParaRPr lang="en-US" sz="1800" b="1" dirty="0"/>
          </a:p>
          <a:p>
            <a:endParaRPr lang="en-US" sz="2400" dirty="0">
              <a:solidFill>
                <a:schemeClr val="tx1"/>
              </a:solidFill>
            </a:endParaRPr>
          </a:p>
        </p:txBody>
      </p:sp>
      <p:pic>
        <p:nvPicPr>
          <p:cNvPr id="4" name="Picture Placeholder 3" descr="The Statue of Liberty in New York">
            <a:extLst>
              <a:ext uri="{FF2B5EF4-FFF2-40B4-BE49-F238E27FC236}">
                <a16:creationId xmlns:a16="http://schemas.microsoft.com/office/drawing/2014/main" id="{1974D0C8-9C6A-D3F6-7D90-64610CA718CD}"/>
              </a:ext>
            </a:extLst>
          </p:cNvPr>
          <p:cNvPicPr>
            <a:picLocks noGrp="1" noChangeAspect="1"/>
          </p:cNvPicPr>
          <p:nvPr>
            <p:ph type="pic" sz="quarter" idx="10"/>
          </p:nvPr>
        </p:nvPicPr>
        <p:blipFill rotWithShape="1">
          <a:blip r:embed="rId2"/>
          <a:srcRect l="11789" r="338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9280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3000" b="1" kern="1200">
                <a:solidFill>
                  <a:schemeClr val="tx1"/>
                </a:solidFill>
                <a:latin typeface="+mj-lt"/>
                <a:ea typeface="+mj-ea"/>
                <a:cs typeface="+mj-cs"/>
              </a:rPr>
              <a:t>Your Machine Learning Engineer :</a:t>
            </a:r>
            <a:br>
              <a:rPr lang="en-US" sz="3000" b="1" kern="1200">
                <a:solidFill>
                  <a:schemeClr val="tx1"/>
                </a:solidFill>
                <a:latin typeface="+mj-lt"/>
                <a:ea typeface="+mj-ea"/>
                <a:cs typeface="+mj-cs"/>
              </a:rPr>
            </a:br>
            <a:r>
              <a:rPr lang="en-US" sz="3000" b="1" kern="1200">
                <a:solidFill>
                  <a:schemeClr val="tx1"/>
                </a:solidFill>
                <a:latin typeface="+mj-lt"/>
                <a:ea typeface="+mj-ea"/>
                <a:cs typeface="+mj-cs"/>
              </a:rPr>
              <a:t>Henry Kipkirui Rono</a:t>
            </a:r>
          </a:p>
        </p:txBody>
      </p:sp>
      <p:sp>
        <p:nvSpPr>
          <p:cNvPr id="2" name="Subtitle 1">
            <a:extLst>
              <a:ext uri="{FF2B5EF4-FFF2-40B4-BE49-F238E27FC236}">
                <a16:creationId xmlns:a16="http://schemas.microsoft.com/office/drawing/2014/main" id="{C94A9CC5-6777-204E-3F9C-EF163E1033F5}"/>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r>
              <a:rPr lang="en-US" sz="2800" b="1" kern="1200" dirty="0">
                <a:solidFill>
                  <a:schemeClr val="tx1"/>
                </a:solidFill>
                <a:latin typeface="+mn-lt"/>
                <a:ea typeface="+mn-ea"/>
                <a:cs typeface="+mn-cs"/>
              </a:rPr>
              <a:t>Thank You</a:t>
            </a:r>
            <a:endParaRPr lang="en-US" sz="2800" b="1" kern="1200">
              <a:solidFill>
                <a:schemeClr val="tx1"/>
              </a:solidFill>
              <a:latin typeface="+mn-lt"/>
              <a:ea typeface="Source Sans Pro Light"/>
            </a:endParaRPr>
          </a:p>
          <a:p>
            <a:endParaRPr lang="en-US" sz="2000" kern="1200">
              <a:solidFill>
                <a:schemeClr val="tx1"/>
              </a:solidFill>
              <a:latin typeface="+mn-lt"/>
              <a:ea typeface="+mn-ea"/>
              <a:cs typeface="+mn-cs"/>
            </a:endParaRPr>
          </a:p>
        </p:txBody>
      </p:sp>
      <p:grpSp>
        <p:nvGrpSpPr>
          <p:cNvPr id="50" name="Group 4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ald eagle flying">
            <a:extLst>
              <a:ext uri="{FF2B5EF4-FFF2-40B4-BE49-F238E27FC236}">
                <a16:creationId xmlns:a16="http://schemas.microsoft.com/office/drawing/2014/main" id="{216209B5-9C13-2261-F33F-80BC3B202A55}"/>
              </a:ext>
            </a:extLst>
          </p:cNvPr>
          <p:cNvPicPr>
            <a:picLocks noGrp="1" noChangeAspect="1"/>
          </p:cNvPicPr>
          <p:nvPr>
            <p:ph type="pic" sz="quarter" idx="10"/>
          </p:nvPr>
        </p:nvPicPr>
        <p:blipFill>
          <a:blip r:embed="rId2"/>
          <a:srcRect t="2815" b="2815"/>
          <a:stretch/>
        </p:blipFill>
        <p:spPr>
          <a:xfrm>
            <a:off x="5922492" y="1956404"/>
            <a:ext cx="5536001" cy="2886438"/>
          </a:xfrm>
          <a:prstGeom prst="rect">
            <a:avLst/>
          </a:prstGeom>
        </p:spPr>
      </p:pic>
    </p:spTree>
    <p:extLst>
      <p:ext uri="{BB962C8B-B14F-4D97-AF65-F5344CB8AC3E}">
        <p14:creationId xmlns:p14="http://schemas.microsoft.com/office/powerpoint/2010/main" val="31882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r>
              <a:rPr lang="en-US" sz="2000" b="1" u="sng" dirty="0">
                <a:solidFill>
                  <a:srgbClr val="0D0D0D"/>
                </a:solidFill>
              </a:rPr>
              <a:t>Main Objective</a:t>
            </a:r>
            <a:endParaRPr lang="en-US" sz="2000" u="sng" dirty="0">
              <a:ea typeface="Source Sans Pro Light"/>
            </a:endParaRPr>
          </a:p>
          <a:p>
            <a:r>
              <a:rPr lang="en-US" sz="1800" b="1" dirty="0">
                <a:solidFill>
                  <a:srgbClr val="0D0D0D"/>
                </a:solidFill>
                <a:ea typeface="+mn-lt"/>
                <a:cs typeface="+mn-lt"/>
              </a:rPr>
              <a:t>Build a robust churn prediction model to enable data-driven decisions, boost customer satisfaction, and reinforce Horizon Trust Bank's competitive standing.</a:t>
            </a:r>
            <a:endParaRPr lang="en-US" sz="1800" b="1">
              <a:ea typeface="Source Sans Pro Light"/>
            </a:endParaRPr>
          </a:p>
          <a:p>
            <a:r>
              <a:rPr lang="en-US" sz="2000" b="1" u="sng" dirty="0">
                <a:solidFill>
                  <a:srgbClr val="0D0D0D"/>
                </a:solidFill>
              </a:rPr>
              <a:t>Specific Objectives</a:t>
            </a:r>
            <a:endParaRPr lang="en-US" sz="2000" u="sng" dirty="0">
              <a:ea typeface="Source Sans Pro Light"/>
            </a:endParaRPr>
          </a:p>
          <a:p>
            <a:pPr marL="285750" indent="-285750">
              <a:buFont typeface="Arial"/>
              <a:buChar char="•"/>
            </a:pPr>
            <a:r>
              <a:rPr lang="en-US" sz="1800" b="1" dirty="0">
                <a:solidFill>
                  <a:srgbClr val="0D0D0D"/>
                </a:solidFill>
                <a:ea typeface="+mn-lt"/>
                <a:cs typeface="+mn-lt"/>
              </a:rPr>
              <a:t>Identify factors influencing customer churn.</a:t>
            </a:r>
            <a:endParaRPr lang="en-US" sz="1800" b="1">
              <a:ea typeface="Source Sans Pro Light"/>
            </a:endParaRPr>
          </a:p>
          <a:p>
            <a:pPr marL="285750" indent="-285750">
              <a:buFont typeface="Arial"/>
              <a:buChar char="•"/>
            </a:pPr>
            <a:r>
              <a:rPr lang="en-US" sz="1800" b="1" dirty="0">
                <a:solidFill>
                  <a:srgbClr val="0D0D0D"/>
                </a:solidFill>
                <a:ea typeface="+mn-lt"/>
                <a:cs typeface="+mn-lt"/>
              </a:rPr>
              <a:t>Evaluate various models to determine the best one.</a:t>
            </a:r>
            <a:endParaRPr lang="en-US" sz="1800" b="1">
              <a:ea typeface="Source Sans Pro Light"/>
            </a:endParaRPr>
          </a:p>
          <a:p>
            <a:pPr>
              <a:lnSpc>
                <a:spcPct val="90000"/>
              </a:lnSpc>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14164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6</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0D0D0D"/>
                </a:solidFill>
                <a:latin typeface="ui-sans-serif"/>
              </a:rPr>
              <a:t>Data Understanding</a:t>
            </a:r>
          </a:p>
          <a:p>
            <a:r>
              <a:rPr lang="en-US" b="1" dirty="0">
                <a:solidFill>
                  <a:srgbClr val="0D0D0D"/>
                </a:solidFill>
              </a:rPr>
              <a:t>Dataset Description</a:t>
            </a:r>
            <a:endParaRPr lang="en-US" dirty="0"/>
          </a:p>
          <a:p>
            <a:pPr marL="285750" indent="-285750">
              <a:buFont typeface="Arial"/>
              <a:buChar char="•"/>
            </a:pPr>
            <a:r>
              <a:rPr lang="en-US" b="1" dirty="0">
                <a:solidFill>
                  <a:srgbClr val="0D0D0D"/>
                </a:solidFill>
                <a:ea typeface="+mn-lt"/>
                <a:cs typeface="+mn-lt"/>
              </a:rPr>
              <a:t>Rows: 9970</a:t>
            </a:r>
            <a:endParaRPr lang="en-US" b="1" dirty="0">
              <a:ea typeface="Source Sans Pro Light"/>
            </a:endParaRPr>
          </a:p>
          <a:p>
            <a:pPr marL="285750" indent="-285750">
              <a:buFont typeface="Arial"/>
              <a:buChar char="•"/>
            </a:pPr>
            <a:r>
              <a:rPr lang="en-US" b="1" dirty="0">
                <a:solidFill>
                  <a:srgbClr val="0D0D0D"/>
                </a:solidFill>
                <a:ea typeface="+mn-lt"/>
                <a:cs typeface="+mn-lt"/>
              </a:rPr>
              <a:t>Columns: 11 (features include demographics, banking behaviors, and churn indicator)</a:t>
            </a:r>
            <a:endParaRPr lang="en-US" b="1">
              <a:ea typeface="Source Sans Pro Light"/>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16977"/>
            <a:ext cx="4456982" cy="3925138"/>
          </a:xfrm>
        </p:spPr>
        <p:txBody>
          <a:bodyPr vert="horz" lIns="91440" tIns="45720" rIns="91440" bIns="45720" rtlCol="0" anchor="t">
            <a:normAutofit/>
          </a:bodyPr>
          <a:lstStyle/>
          <a:p>
            <a:r>
              <a:rPr lang="en-US" sz="1800" b="1" dirty="0">
                <a:ea typeface="+mn-lt"/>
                <a:cs typeface="+mn-lt"/>
              </a:rPr>
              <a:t>Key Features</a:t>
            </a:r>
            <a:r>
              <a:rPr lang="en-US" sz="1600" b="1" dirty="0">
                <a:ea typeface="+mn-lt"/>
                <a:cs typeface="+mn-lt"/>
              </a:rPr>
              <a:t>:</a:t>
            </a:r>
            <a:endParaRPr lang="en-US" sz="1600">
              <a:ea typeface="Source Sans Pro Light"/>
            </a:endParaRPr>
          </a:p>
          <a:p>
            <a:pPr marL="285750" indent="-285750">
              <a:buFont typeface="Arial"/>
              <a:buChar char="•"/>
            </a:pPr>
            <a:r>
              <a:rPr lang="en-US" sz="1600" b="1" err="1">
                <a:solidFill>
                  <a:srgbClr val="0D0D0D"/>
                </a:solidFill>
                <a:ea typeface="+mn-lt"/>
                <a:cs typeface="+mn-lt"/>
              </a:rPr>
              <a:t>CreditScore</a:t>
            </a:r>
            <a:r>
              <a:rPr lang="en-US" sz="1600" b="1" dirty="0">
                <a:solidFill>
                  <a:srgbClr val="0D0D0D"/>
                </a:solidFill>
                <a:ea typeface="+mn-lt"/>
                <a:cs typeface="+mn-lt"/>
              </a:rPr>
              <a:t>, Geography, Gender, Age, Tenure, Balance, </a:t>
            </a:r>
            <a:r>
              <a:rPr lang="en-US" sz="1600" b="1" err="1">
                <a:solidFill>
                  <a:srgbClr val="0D0D0D"/>
                </a:solidFill>
                <a:ea typeface="+mn-lt"/>
                <a:cs typeface="+mn-lt"/>
              </a:rPr>
              <a:t>NumOfProducts</a:t>
            </a:r>
            <a:r>
              <a:rPr lang="en-US" sz="1600" b="1" dirty="0">
                <a:solidFill>
                  <a:srgbClr val="0D0D0D"/>
                </a:solidFill>
                <a:ea typeface="+mn-lt"/>
                <a:cs typeface="+mn-lt"/>
              </a:rPr>
              <a:t>, </a:t>
            </a:r>
            <a:r>
              <a:rPr lang="en-US" sz="1600" b="1" err="1">
                <a:solidFill>
                  <a:srgbClr val="0D0D0D"/>
                </a:solidFill>
                <a:ea typeface="+mn-lt"/>
                <a:cs typeface="+mn-lt"/>
              </a:rPr>
              <a:t>HasCrCard</a:t>
            </a:r>
            <a:r>
              <a:rPr lang="en-US" sz="1600" b="1" dirty="0">
                <a:solidFill>
                  <a:srgbClr val="0D0D0D"/>
                </a:solidFill>
                <a:ea typeface="+mn-lt"/>
                <a:cs typeface="+mn-lt"/>
              </a:rPr>
              <a:t>, </a:t>
            </a:r>
            <a:r>
              <a:rPr lang="en-US" sz="1600" b="1" err="1">
                <a:solidFill>
                  <a:srgbClr val="0D0D0D"/>
                </a:solidFill>
                <a:ea typeface="+mn-lt"/>
                <a:cs typeface="+mn-lt"/>
              </a:rPr>
              <a:t>IsActiveMember</a:t>
            </a:r>
            <a:r>
              <a:rPr lang="en-US" sz="1600" b="1" dirty="0">
                <a:solidFill>
                  <a:srgbClr val="0D0D0D"/>
                </a:solidFill>
                <a:ea typeface="+mn-lt"/>
                <a:cs typeface="+mn-lt"/>
              </a:rPr>
              <a:t>, </a:t>
            </a:r>
            <a:r>
              <a:rPr lang="en-US" sz="1600" b="1" err="1">
                <a:solidFill>
                  <a:srgbClr val="0D0D0D"/>
                </a:solidFill>
                <a:ea typeface="+mn-lt"/>
                <a:cs typeface="+mn-lt"/>
              </a:rPr>
              <a:t>EstimatedSalary</a:t>
            </a:r>
            <a:r>
              <a:rPr lang="en-US" sz="1600" b="1" dirty="0">
                <a:solidFill>
                  <a:srgbClr val="0D0D0D"/>
                </a:solidFill>
                <a:ea typeface="+mn-lt"/>
                <a:cs typeface="+mn-lt"/>
              </a:rPr>
              <a:t>, Exited (target variable)</a:t>
            </a:r>
            <a:endParaRPr lang="en-US" sz="1600" b="1">
              <a:ea typeface="Source Sans Pro Light"/>
            </a:endParaRPr>
          </a:p>
          <a:p>
            <a:r>
              <a:rPr lang="en-US" sz="2000" b="1" u="sng" dirty="0">
                <a:solidFill>
                  <a:srgbClr val="0D0D0D"/>
                </a:solidFill>
              </a:rPr>
              <a:t>Data Observations</a:t>
            </a:r>
            <a:endParaRPr lang="en-US" sz="2000" dirty="0">
              <a:ea typeface="Source Sans Pro Light"/>
            </a:endParaRPr>
          </a:p>
          <a:p>
            <a:pPr marL="285750" indent="-285750">
              <a:buFont typeface="Arial"/>
              <a:buChar char="•"/>
            </a:pPr>
            <a:r>
              <a:rPr lang="en-US" sz="1800" b="1" dirty="0">
                <a:solidFill>
                  <a:srgbClr val="0D0D0D"/>
                </a:solidFill>
                <a:ea typeface="+mn-lt"/>
                <a:cs typeface="+mn-lt"/>
              </a:rPr>
              <a:t>Contains 14 columns and 10000 entries.</a:t>
            </a:r>
            <a:endParaRPr lang="en-US" sz="1800" b="1">
              <a:ea typeface="Source Sans Pro Light"/>
            </a:endParaRPr>
          </a:p>
          <a:p>
            <a:pPr marL="285750" indent="-285750">
              <a:buFont typeface="Arial"/>
              <a:buChar char="•"/>
            </a:pPr>
            <a:r>
              <a:rPr lang="en-US" sz="1800" b="1" dirty="0">
                <a:solidFill>
                  <a:srgbClr val="0D0D0D"/>
                </a:solidFill>
                <a:ea typeface="+mn-lt"/>
                <a:cs typeface="+mn-lt"/>
              </a:rPr>
              <a:t>Includes both categorical and numerical variables.</a:t>
            </a:r>
            <a:endParaRPr lang="en-US" sz="1800" b="1">
              <a:ea typeface="Source Sans Pro Light"/>
            </a:endParaRPr>
          </a:p>
          <a:p>
            <a:pPr marL="285750" indent="-285750">
              <a:buFont typeface="Arial"/>
              <a:buChar char="•"/>
            </a:pPr>
            <a:r>
              <a:rPr lang="en-US" sz="1800" b="1" dirty="0">
                <a:solidFill>
                  <a:srgbClr val="0D0D0D"/>
                </a:solidFill>
                <a:ea typeface="+mn-lt"/>
                <a:cs typeface="+mn-lt"/>
              </a:rPr>
              <a:t>Missing values in several columns.</a:t>
            </a:r>
            <a:endParaRPr lang="en-US" sz="1800" b="1">
              <a:ea typeface="Source Sans Pro Light"/>
            </a:endParaRPr>
          </a:p>
          <a:p>
            <a:endParaRPr lang="en-US" dirty="0">
              <a:ea typeface="Source Sans Pro Light"/>
            </a:endParaRPr>
          </a:p>
        </p:txBody>
      </p:sp>
    </p:spTree>
    <p:extLst>
      <p:ext uri="{BB962C8B-B14F-4D97-AF65-F5344CB8AC3E}">
        <p14:creationId xmlns:p14="http://schemas.microsoft.com/office/powerpoint/2010/main" val="38526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7</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0D0D0D"/>
                </a:solidFill>
                <a:latin typeface="ui-sans-serif"/>
              </a:rPr>
              <a:t>Data Cleaning</a:t>
            </a:r>
          </a:p>
          <a:p>
            <a:endParaRPr lang="en-US" sz="2000" b="1" u="sng" dirty="0">
              <a:solidFill>
                <a:srgbClr val="0D0D0D"/>
              </a:solidFill>
              <a:latin typeface="ui-sans-serif"/>
              <a:ea typeface="Source Sans Pro Light"/>
            </a:endParaRPr>
          </a:p>
          <a:p>
            <a:r>
              <a:rPr lang="en-US" sz="2000" b="1" dirty="0">
                <a:solidFill>
                  <a:srgbClr val="0D0D0D"/>
                </a:solidFill>
                <a:latin typeface="ui-sans-serif"/>
                <a:ea typeface="Source Sans Pro Light"/>
              </a:rPr>
              <a:t>Steps taken;</a:t>
            </a: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16977"/>
            <a:ext cx="4456982" cy="3925138"/>
          </a:xfrm>
        </p:spPr>
        <p:txBody>
          <a:bodyPr vert="horz" lIns="91440" tIns="45720" rIns="91440" bIns="45720" rtlCol="0" anchor="t">
            <a:normAutofit/>
          </a:bodyPr>
          <a:lstStyle/>
          <a:p>
            <a:pPr marL="285750" indent="-285750">
              <a:buFont typeface="Arial"/>
              <a:buChar char="•"/>
            </a:pPr>
            <a:r>
              <a:rPr lang="en-US" sz="2000" b="1" dirty="0">
                <a:solidFill>
                  <a:schemeClr val="tx1"/>
                </a:solidFill>
                <a:ea typeface="+mn-lt"/>
                <a:cs typeface="+mn-lt"/>
              </a:rPr>
              <a:t>Drop Irrelevant Columns:</a:t>
            </a:r>
            <a:r>
              <a:rPr lang="en-US" sz="2000" dirty="0">
                <a:solidFill>
                  <a:schemeClr val="tx1"/>
                </a:solidFill>
                <a:ea typeface="+mn-lt"/>
                <a:cs typeface="+mn-lt"/>
              </a:rPr>
              <a:t> </a:t>
            </a:r>
            <a:r>
              <a:rPr lang="en-US" sz="2000" err="1">
                <a:solidFill>
                  <a:schemeClr val="tx1"/>
                </a:solidFill>
                <a:ea typeface="+mn-lt"/>
                <a:cs typeface="+mn-lt"/>
              </a:rPr>
              <a:t>RowNumber</a:t>
            </a:r>
            <a:r>
              <a:rPr lang="en-US" sz="2000" dirty="0">
                <a:solidFill>
                  <a:schemeClr val="tx1"/>
                </a:solidFill>
                <a:ea typeface="+mn-lt"/>
                <a:cs typeface="+mn-lt"/>
              </a:rPr>
              <a:t>, </a:t>
            </a:r>
            <a:r>
              <a:rPr lang="en-US" sz="2000" err="1">
                <a:solidFill>
                  <a:schemeClr val="tx1"/>
                </a:solidFill>
                <a:ea typeface="+mn-lt"/>
                <a:cs typeface="+mn-lt"/>
              </a:rPr>
              <a:t>CustomerId</a:t>
            </a:r>
            <a:r>
              <a:rPr lang="en-US" sz="2000" dirty="0">
                <a:solidFill>
                  <a:schemeClr val="tx1"/>
                </a:solidFill>
                <a:ea typeface="+mn-lt"/>
                <a:cs typeface="+mn-lt"/>
              </a:rPr>
              <a:t>, Surname.</a:t>
            </a:r>
            <a:endParaRPr lang="en-US" sz="2000" dirty="0">
              <a:solidFill>
                <a:schemeClr val="tx1"/>
              </a:solidFill>
              <a:ea typeface="Source Sans Pro Light"/>
            </a:endParaRPr>
          </a:p>
          <a:p>
            <a:pPr marL="285750" indent="-285750">
              <a:buFont typeface="Arial"/>
              <a:buChar char="•"/>
            </a:pPr>
            <a:r>
              <a:rPr lang="en-US" sz="2000" b="1" dirty="0">
                <a:solidFill>
                  <a:schemeClr val="tx1"/>
                </a:solidFill>
                <a:ea typeface="+mn-lt"/>
                <a:cs typeface="+mn-lt"/>
              </a:rPr>
              <a:t>Handle Missing Values</a:t>
            </a:r>
            <a:r>
              <a:rPr lang="en-US" sz="2000" dirty="0">
                <a:solidFill>
                  <a:schemeClr val="tx1"/>
                </a:solidFill>
                <a:ea typeface="+mn-lt"/>
                <a:cs typeface="+mn-lt"/>
              </a:rPr>
              <a:t>: Drop rows with missing critical data and impute others.</a:t>
            </a:r>
            <a:endParaRPr lang="en-US" sz="2000">
              <a:solidFill>
                <a:schemeClr val="tx1"/>
              </a:solidFill>
              <a:ea typeface="Source Sans Pro Light"/>
            </a:endParaRPr>
          </a:p>
          <a:p>
            <a:pPr marL="285750" indent="-285750">
              <a:buFont typeface="Arial"/>
              <a:buChar char="•"/>
            </a:pPr>
            <a:r>
              <a:rPr lang="en-US" sz="2000" b="1" dirty="0">
                <a:solidFill>
                  <a:schemeClr val="tx1"/>
                </a:solidFill>
                <a:ea typeface="+mn-lt"/>
                <a:cs typeface="+mn-lt"/>
              </a:rPr>
              <a:t>Encode Categorical Variables</a:t>
            </a:r>
            <a:r>
              <a:rPr lang="en-US" sz="2000" dirty="0">
                <a:solidFill>
                  <a:schemeClr val="tx1"/>
                </a:solidFill>
                <a:ea typeface="+mn-lt"/>
                <a:cs typeface="+mn-lt"/>
              </a:rPr>
              <a:t>: Geography and Gender.</a:t>
            </a:r>
            <a:endParaRPr lang="en-US" sz="2000">
              <a:solidFill>
                <a:schemeClr val="tx1"/>
              </a:solidFill>
              <a:ea typeface="Source Sans Pro Light"/>
            </a:endParaRPr>
          </a:p>
          <a:p>
            <a:endParaRPr lang="en-US" sz="2000" dirty="0">
              <a:ea typeface="Source Sans Pro Light"/>
            </a:endParaRPr>
          </a:p>
        </p:txBody>
      </p:sp>
    </p:spTree>
    <p:extLst>
      <p:ext uri="{BB962C8B-B14F-4D97-AF65-F5344CB8AC3E}">
        <p14:creationId xmlns:p14="http://schemas.microsoft.com/office/powerpoint/2010/main" val="359151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8</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445426"/>
            <a:ext cx="4470119" cy="3897621"/>
          </a:xfrm>
        </p:spPr>
        <p:txBody>
          <a:bodyPr vert="horz" lIns="91440" tIns="45720" rIns="91440" bIns="45720" rtlCol="0" anchor="t">
            <a:normAutofit/>
          </a:bodyPr>
          <a:lstStyle/>
          <a:p>
            <a:r>
              <a:rPr lang="en-US" sz="2400" b="1" dirty="0">
                <a:solidFill>
                  <a:srgbClr val="0D0D0D"/>
                </a:solidFill>
              </a:rPr>
              <a:t>Univariate Analysis.</a:t>
            </a:r>
            <a:endParaRPr lang="en-US" dirty="0">
              <a:solidFill>
                <a:srgbClr val="404040"/>
              </a:solidFill>
            </a:endParaRPr>
          </a:p>
          <a:p>
            <a:pPr marL="285750" indent="-285750">
              <a:buFont typeface="Arial"/>
              <a:buChar char="•"/>
            </a:pPr>
            <a:r>
              <a:rPr lang="en-US" sz="1800" b="1" u="sng" dirty="0">
                <a:ea typeface="+mn-lt"/>
                <a:cs typeface="+mn-lt"/>
              </a:rPr>
              <a:t>Distribution Plots</a:t>
            </a:r>
            <a:r>
              <a:rPr lang="en-US" sz="1800" b="1" dirty="0">
                <a:ea typeface="+mn-lt"/>
                <a:cs typeface="+mn-lt"/>
              </a:rPr>
              <a:t>:</a:t>
            </a:r>
            <a:r>
              <a:rPr lang="en-US" sz="1800" dirty="0">
                <a:solidFill>
                  <a:srgbClr val="0D0D0D"/>
                </a:solidFill>
                <a:ea typeface="+mn-lt"/>
                <a:cs typeface="+mn-lt"/>
              </a:rPr>
              <a:t> These plots reveal the distribution of numerical features such as credit score, age, tenure, balance, number of products, and estimated salary. They help understand the data's central tendency, spread, and shape, providing insights into potential patterns and outliers.</a:t>
            </a:r>
            <a:endParaRPr lang="en-US" sz="1800" dirty="0">
              <a:ea typeface="Source Sans Pro Light"/>
            </a:endParaRPr>
          </a:p>
          <a:p>
            <a:br>
              <a:rPr lang="en-US" dirty="0"/>
            </a:br>
            <a:endParaRPr lang="en-US">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302197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dirty="0">
                <a:solidFill>
                  <a:schemeClr val="tx1"/>
                </a:solidFill>
                <a:latin typeface="+mj-lt"/>
                <a:ea typeface="+mj-ea"/>
                <a:cs typeface="+mj-cs"/>
              </a:rPr>
              <a:t>This plot reveals a relatively normal distribution of credit scores, with a peak around the mid-range values. However, there is a slight left skew, indicating that a majority of customers have credit scores clustered towards the higher end of the range, suggesting a generally creditworthy customer base.</a:t>
            </a:r>
          </a:p>
        </p:txBody>
      </p:sp>
      <p:grpSp>
        <p:nvGrpSpPr>
          <p:cNvPr id="74" name="Group 7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7" name="Rectangle 5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descr="A graph showing a distribution of credit score&#10;&#10;Description automatically generated">
            <a:extLst>
              <a:ext uri="{FF2B5EF4-FFF2-40B4-BE49-F238E27FC236}">
                <a16:creationId xmlns:a16="http://schemas.microsoft.com/office/drawing/2014/main" id="{7C6E5989-F88E-04FA-0747-A42315A10C1B}"/>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206891354"/>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CDCD41-C0EE-49F0-80CC-0DC855F8F07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7481B2-61F1-4998-A5FC-37E947E1DE7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11D1A41-01F0-4C5C-80FC-D7734A9F3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TM44613219</Template>
  <Application>Microsoft Office PowerPoint</Application>
  <PresentationFormat>Widescreen</PresentationFormat>
  <Slides>49</Slides>
  <Notes>1</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Churn Shield: Protecting Customer Relationships Through Predictive Intelligence.  HORIZON TRUST BANK  </vt:lpstr>
      <vt:lpstr>Business Understanding </vt:lpstr>
      <vt:lpstr>PowerPoint Presentation</vt:lpstr>
      <vt:lpstr>PowerPoint Presentation</vt:lpstr>
      <vt:lpstr>PowerPoint Presentation</vt:lpstr>
      <vt:lpstr>PowerPoint Presentation</vt:lpstr>
      <vt:lpstr>PowerPoint Presentation</vt:lpstr>
      <vt:lpstr>PowerPoint Presentation</vt:lpstr>
      <vt:lpstr>This plot reveals a relatively normal distribution of credit scores, with a peak around the mid-range values. However, there is a slight left skew, indicating that a majority of customers have credit scores clustered towards the higher end of the range, suggesting a generally creditworthy customer base.</vt:lpstr>
      <vt:lpstr>This distribution plot showcases a fairly symmetrical distribution of customer ages, centered around the mean and median ages. However, there is a noticeable spike in the frequency of younger customers, indicating a larger proportion of the customer base falls within the younger age groups.</vt:lpstr>
      <vt:lpstr>This distribution plot for tenure demonstrates a relatively uniform distribution across different tenure lengths, suggesting that customers have been with the bank for varying durations. However, there is a slight peak towards shorter tenure lengths, indicating a higher frequency of newer customers.</vt:lpstr>
      <vt:lpstr>The distribution plot exhibits a right-skewed distribution of account balances, with the majority of customers having lower balances and a long tail towards higher balances. This indicates a substantial variation in account balances, with a few customers holding significantly higher balances compared to the majority.</vt:lpstr>
      <vt:lpstr>The distribution plot displays a discrete distribution of the number of bank products held by customers, with peaks at certain product counts. There is a higher frequency of customers holding either one or two bank products, indicating a tendency towards simplicity in banking needs among the customer base.</vt:lpstr>
      <vt:lpstr>The distribution plot illustrates a relatively uniform distribution of estimated salaries across the customer base, with no discernible pattern or skew. This suggests that salaries are evenly distributed across different ranges, without any significant concentration towards higher or lower salary brackets.</vt:lpstr>
      <vt:lpstr>PowerPoint Presentation</vt:lpstr>
      <vt:lpstr>The count plot displays the frequency distribution of customers across different geographical locations. Majority of customers are from France, followed by Germany and Spain. However, there is a notable discrepancy in the number of customers between France and the other two countries, suggesting a potential variation in market penetration or customer acquisition strategies across regions.</vt:lpstr>
      <vt:lpstr>There is a relatively balanced representation of both genders within the customer base, suggesting no significant gender imbalance. This indicates that the bank caters to a diverse clientele without any gender bias in its services or offerings.</vt:lpstr>
      <vt:lpstr>Majority of customers possess a credit card, indicating a high prevalence of credit card usage among the customer base. This suggests that credit card services are popular among customers and play a significant role in their banking activities and transactions.</vt:lpstr>
      <vt:lpstr>A substantial portion of customers are active members, indicating their engagement with the bank's services and offerings. However, there is also a notable proportion of inactive members, highlighting the need for targeted strategies to encourage customer engagement and retention.</vt:lpstr>
      <vt:lpstr>There is a higher number of non-churned customers compared to churned customers, suggesting a relatively lower churn rate. This underscores the importance of understanding churn patterns and implementing effective retention strategies to minimize customer attrition.</vt:lpstr>
      <vt:lpstr>PowerPoint Presentation</vt:lpstr>
      <vt:lpstr>PowerPoint Presentation</vt:lpstr>
      <vt:lpstr>There is a higher number of non-churned customers compared to churned customers, suggesting a relatively lower churn rate. This underscores the importance of understanding churn patterns and implementing effective retention strategies to minimize customer attrition.</vt:lpstr>
      <vt:lpstr>PowerPoint Presentation</vt:lpstr>
      <vt:lpstr> General Trend: There is no clear linear relationship between credit score and age. Churn Pattern: Churned customers (Exited = 1) seem to be more dispersed across different ages and credit scores, whereas non-churned customers (Exited = 0) appear to have slightly higher credit scores in general.   .  .</vt:lpstr>
      <vt:lpstr>General Trend: Customers with higher credit scores tend to have a wide range of balances, but there is no distinct pattern indicating a relationship between these two features. Churn Pattern: Churned customers appear to have a higher concentration at certain balance levels, particularly at the lower end. Non-churned customers are more evenly distributed across different credit scores and balances.  .  .</vt:lpstr>
      <vt:lpstr>General Trend: There is no obvious linear relationship between age and balance. Customers of all ages have a wide range of balances. Churn Pattern: Churned customers seem to be concentrated at certain balance levels, with younger customers (below 30) having lower balances. Older customers who churn often have higher balances.  .  .</vt:lpstr>
      <vt:lpstr>General Trend: There is no clear relationship between tenure and balance. Customers with different lengths of tenure have a wide range of balances. Churn Pattern: Churned customers are distributed across different tenure lengths, with some concentration at certain balance levels. Longer tenure customers with higher balances also show instances of churn  .  .</vt:lpstr>
      <vt:lpstr>Gender: There is a slightly higher churn rate among female customers compared to male customers. This suggests that gender might play a role in customer retention, albeit a smaller one compared to other factors .  .</vt:lpstr>
      <vt:lpstr>Geography: Customers from Germany exhibit a higher churn rate compared to those from France and Spain. This indicates that geographical location has a significant impact on customer churn, with Germany showing a distinct trend . </vt:lpstr>
      <vt:lpstr>   IsActiveMember: Inactive members show a significantly higher churn rate compared to active members. This highlights the importance of customer engagement and activity in reducing churn rates . </vt:lpstr>
      <vt:lpstr>HasCrCard: Customers without a credit card tend to churn at a higher rate than those with a credit card. This indicates that having a credit card may contribute to customer retention .   </vt:lpstr>
      <vt:lpstr>Modelling </vt:lpstr>
      <vt:lpstr>Model Selection:</vt:lpstr>
      <vt:lpstr>Hyperparameter Tuning: </vt:lpstr>
      <vt:lpstr>Model Training and Evaluation: </vt:lpstr>
      <vt:lpstr>  Logistic Regression Performance: 
Accuracy: 0.7329
Precision: 0.4012
Recall: 0.6872
F1 Score: 0.5066
ROC AUC Score: 0.7157  Moderate accuracy with balanced precision and recall scores.  Shows overall reasonable effectiveness in capturing churn patterns.  </vt:lpstr>
      <vt:lpstr>  Random Forest Performance: 
Accuracy: 0.8480
Precision: 0.6310
Recall: 0.5744
F1 Score: 0.6013
ROC AUC Score: 0.7453
  High accuracy and improved precision, indicating better identification of churned customers.  Balanced F1 score reflecting effectiveness in capturing true positives while controlling false positives.  </vt:lpstr>
      <vt:lpstr>  Gradient Boosting Performance: 
Accuracy: 0.8608
Precision: 0.6891
Recall: 0.5513
F1 Score: 0.6125
ROC AUC Score: 0.7446
 Competitive accuracy with effective identification of churned customers.  Balanced performance as indicated by precision, recall, and F1 scores. </vt:lpstr>
      <vt:lpstr>  XGBoost Performance: 
Accuracy: 0.8588
Precision: 0.6804
Recall: 0.5513
F1 Score: 0.6091
ROC AUC Score: 0.7434  Top-performing model with the highest accuracy and balanced precision, recall, and F1 scores. Strong predictive capability in capturing churn patterns. </vt:lpstr>
      <vt:lpstr>  K-Nearest Neighbors Performance: 
Accuracy: 0.7533
Precision: 0.4268
Recall: 0.6872
F1 Score: 0.5265
ROC AUC Score: 0.7285  Decent accuracy with moderate effectiveness in identifying churned customers. Reasonable balance between precision and recall. </vt:lpstr>
      <vt:lpstr>  Decision Tree Performance: 
Accuracy: 0.7973
Precision: 0.4942
Recall: 0.6564
F1 Score: 0.5639
ROC AUC Score: 0.7444  Moderate performance with balanced precision and recall scores. Indicates reasonable predictive capability in capturing churn patterns. </vt:lpstr>
      <vt:lpstr>Summary and Conclusion  </vt:lpstr>
      <vt:lpstr>Key Strategies to Prevent Customer Churn </vt:lpstr>
      <vt:lpstr>PowerPoint Presentation</vt:lpstr>
      <vt:lpstr>PowerPoint Presentation</vt:lpstr>
      <vt:lpstr>PowerPoint Presentation</vt:lpstr>
      <vt:lpstr>Understanding Feature Importance  Feature importance scores indicate how much each factor influences the model's prediction.  Higher scores mean a feature has a stronger impact on whether a customer will churn.  This helps the bank focus on the most critical areas to reduce churn effectively.  </vt:lpstr>
      <vt:lpstr>Your Machine Learning Engineer : Henry Kipkirui Rono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1319</cp:revision>
  <dcterms:created xsi:type="dcterms:W3CDTF">2024-06-05T19:12:07Z</dcterms:created>
  <dcterms:modified xsi:type="dcterms:W3CDTF">2024-06-07T15:16:24Z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