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4" r:id="rId5"/>
    <p:sldId id="267" r:id="rId6"/>
    <p:sldId id="26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DAF"/>
    <a:srgbClr val="7067E7"/>
    <a:srgbClr val="57CC99"/>
    <a:srgbClr val="00CC66"/>
    <a:srgbClr val="E2E2E2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71D3-FA6C-E73F-3231-ABC37F881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0BF57-C7AE-F5B6-A43C-169867EA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01BA-9AF8-9A96-C9D6-10A525BE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52E-7C99-4554-9291-6FD0F8DE2705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50BC-DECB-7001-79D0-C6DD8554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1B2A-EE71-3C43-45E3-4CD0E827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28-90A6-481A-AD8D-40CBB9FE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1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3E60-B5FA-BD5C-7982-1DABEBA0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EDF5A-12FB-5C10-DBD6-C472477C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4A38-CA11-4C73-3AC8-90307B31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52E-7C99-4554-9291-6FD0F8DE2705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FDE77-AC78-7755-4C97-A8534748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B09C-C296-1723-2233-FE9243EE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28-90A6-481A-AD8D-40CBB9FE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29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03071-79E9-D9C0-572A-F49279A50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64A01-54E2-F40A-16FA-162AFFFCE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79BB-3386-83F1-C04C-0F4E0C5D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52E-7C99-4554-9291-6FD0F8DE2705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D059-CEE1-8484-F488-679F3ED3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BF0A-3420-D0C9-709A-FA39A20B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28-90A6-481A-AD8D-40CBB9FE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83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DC28-B6F8-4FF9-1C34-C6912ACB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DECB7-37C9-03BC-59B5-3E11601A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307AF-98D4-064C-9C71-6DAD2A5C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52E-7C99-4554-9291-6FD0F8DE2705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4697-8297-6CD3-06AD-F398BA01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FB2DB-0B73-9659-4400-FCF634D4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28-90A6-481A-AD8D-40CBB9FE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28CB-8FB7-314C-9546-933C6FE9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811ED-4096-BE4F-ED3D-D714CF6C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1CA9-F774-42D6-6124-B6AF35A3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52E-7C99-4554-9291-6FD0F8DE2705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C4CD9-CF95-B126-A72E-0EC6105C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5CD1-786A-AE09-46CB-01B761AF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28-90A6-481A-AD8D-40CBB9FE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04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CE25-192F-BD91-2D43-D7AF7CA6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4C48-FDF7-8B9E-FE4D-421D9DB88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C45E7-53FC-76AD-AADE-1CEF24C3E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55EE3-614A-3F30-FF9F-8014EC23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52E-7C99-4554-9291-6FD0F8DE2705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ABEEE-3682-216D-4FF9-FCD99308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294E9-DB3C-D072-E8F9-D4F38043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28-90A6-481A-AD8D-40CBB9FE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5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DD19-CF55-4C6D-E542-A6CB9723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D3203-FD83-A9CC-34FD-14B0BA83D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C5120-84AC-2F4D-5FD6-3D56B435B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46FB2-6C37-CED4-0E41-4FB15CBE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F2DD90-E395-CB24-84C8-8B99C0B99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D0A69-77AD-9823-6839-372DDE0F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52E-7C99-4554-9291-6FD0F8DE2705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69A82-7B3F-CE0C-1CA6-E3486CB2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282B6-6D5E-AFC3-39BA-FE35B4AE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28-90A6-481A-AD8D-40CBB9FE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20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C160-9865-066A-AA7B-D798C785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623BA-318C-27AA-BB14-4521C7B0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52E-7C99-4554-9291-6FD0F8DE2705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D65F9-4A95-E145-FB6F-874A0B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FE3A0-C8EF-6B32-A949-B173599C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28-90A6-481A-AD8D-40CBB9FE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7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1908F-B17C-3438-32FB-E32B5CFF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52E-7C99-4554-9291-6FD0F8DE2705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63481-3778-785E-CF87-04A8E2B4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EB757-909F-9878-D4A9-45B44EE9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28-90A6-481A-AD8D-40CBB9FE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24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E9F1-76D5-100B-AEB5-6797A51D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73DEC-DCB9-BCD5-4693-558BDC616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EAC88-0181-9772-CF95-335387BC9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08D67-D35D-C660-5C21-8A3232D7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52E-7C99-4554-9291-6FD0F8DE2705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1D2AD-4AEB-D26F-C61E-35A8AE6A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7307C-335F-FF85-812C-AB893B3D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28-90A6-481A-AD8D-40CBB9FE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6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BBE4-A60B-2CD4-1278-8408EEBE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D01A-0FE9-63E5-15F8-491FAF291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89088-FC47-7DFC-2EF1-C62C2DD33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EDC4-C7E4-7EEE-CCF6-33396225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052E-7C99-4554-9291-6FD0F8DE2705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FFED3-B686-0309-BA6C-F41E3BF3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3E916-0614-10A3-2278-6E89B08A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19528-90A6-481A-AD8D-40CBB9FE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4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989DB5-EDCE-5E79-9F2B-A3299770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54817-CE81-3322-EBEB-311337A21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216C-7A2D-2385-20B5-81F6724B4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D052E-7C99-4554-9291-6FD0F8DE2705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1598-68AE-DBF4-123F-66AE50FB1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D3EFD-B19E-5FAD-7C68-F32899152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19528-90A6-481A-AD8D-40CBB9FE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99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7A262991-7D3E-3651-CF56-66B575ED35F1}"/>
              </a:ext>
            </a:extLst>
          </p:cNvPr>
          <p:cNvSpPr/>
          <p:nvPr/>
        </p:nvSpPr>
        <p:spPr>
          <a:xfrm>
            <a:off x="-1729153" y="-2145321"/>
            <a:ext cx="5316414" cy="5316414"/>
          </a:xfrm>
          <a:prstGeom prst="donut">
            <a:avLst>
              <a:gd name="adj" fmla="val 21360"/>
            </a:avLst>
          </a:prstGeom>
          <a:gradFill>
            <a:gsLst>
              <a:gs pos="0">
                <a:srgbClr val="7030A0"/>
              </a:gs>
              <a:gs pos="100000">
                <a:schemeClr val="accent2">
                  <a:lumMod val="75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2AA9F4-E4F2-4934-CF40-C217BBF6E067}"/>
              </a:ext>
            </a:extLst>
          </p:cNvPr>
          <p:cNvSpPr/>
          <p:nvPr/>
        </p:nvSpPr>
        <p:spPr>
          <a:xfrm>
            <a:off x="1207001" y="781858"/>
            <a:ext cx="10996246" cy="7197969"/>
          </a:xfrm>
          <a:prstGeom prst="roundRect">
            <a:avLst/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lin ang="36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Nunito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343873-1413-F975-F9E8-F9253BD1C7F4}"/>
              </a:ext>
            </a:extLst>
          </p:cNvPr>
          <p:cNvSpPr/>
          <p:nvPr/>
        </p:nvSpPr>
        <p:spPr>
          <a:xfrm>
            <a:off x="9620524" y="4595446"/>
            <a:ext cx="3102813" cy="3102813"/>
          </a:xfrm>
          <a:prstGeom prst="ellipse">
            <a:avLst/>
          </a:prstGeom>
          <a:gradFill>
            <a:gsLst>
              <a:gs pos="100000">
                <a:schemeClr val="accent2">
                  <a:lumMod val="75000"/>
                </a:schemeClr>
              </a:gs>
              <a:gs pos="0">
                <a:srgbClr val="8F45C7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8302F9AC-6680-992B-2C7D-520EF4BEA5B5}"/>
              </a:ext>
            </a:extLst>
          </p:cNvPr>
          <p:cNvSpPr/>
          <p:nvPr/>
        </p:nvSpPr>
        <p:spPr>
          <a:xfrm>
            <a:off x="10718696" y="1117512"/>
            <a:ext cx="1074420" cy="1074420"/>
          </a:xfrm>
          <a:prstGeom prst="donut">
            <a:avLst>
              <a:gd name="adj" fmla="val 186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B5C1D-44F5-17C6-B9FB-2FE086FBBD59}"/>
              </a:ext>
            </a:extLst>
          </p:cNvPr>
          <p:cNvSpPr txBox="1"/>
          <p:nvPr/>
        </p:nvSpPr>
        <p:spPr>
          <a:xfrm>
            <a:off x="1152243" y="2515923"/>
            <a:ext cx="11105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Nevis" panose="02000800000000000000" pitchFamily="2" charset="0"/>
              </a:defRPr>
            </a:lvl1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Customer Crunch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BCE884-48BA-1C53-4E49-8AFC3D3A2C82}"/>
              </a:ext>
            </a:extLst>
          </p:cNvPr>
          <p:cNvSpPr txBox="1"/>
          <p:nvPr/>
        </p:nvSpPr>
        <p:spPr>
          <a:xfrm>
            <a:off x="3239666" y="3628488"/>
            <a:ext cx="7223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1"/>
                </a:solidFill>
                <a:latin typeface="Nevis" panose="02000800000000000000" pitchFamily="2" charset="0"/>
              </a:defRPr>
            </a:lvl1pPr>
          </a:lstStyle>
          <a:p>
            <a:r>
              <a:rPr lang="en-US" sz="3200" b="0" dirty="0">
                <a:latin typeface="Nunito" pitchFamily="2" charset="0"/>
              </a:rPr>
              <a:t>Understanding Retention &amp; Subscription Behavior</a:t>
            </a:r>
            <a:endParaRPr lang="en-IN" sz="3200" b="0" dirty="0">
              <a:latin typeface="Nuni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B358E-3316-B1C9-FB6F-CF018126480E}"/>
              </a:ext>
            </a:extLst>
          </p:cNvPr>
          <p:cNvSpPr txBox="1"/>
          <p:nvPr/>
        </p:nvSpPr>
        <p:spPr>
          <a:xfrm>
            <a:off x="-518637" y="5689324"/>
            <a:ext cx="722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1"/>
                </a:solidFill>
                <a:latin typeface="Nevis" panose="02000800000000000000" pitchFamily="2" charset="0"/>
              </a:defRPr>
            </a:lvl1pPr>
          </a:lstStyle>
          <a:p>
            <a:r>
              <a:rPr lang="en-US" sz="2400" b="0" dirty="0">
                <a:latin typeface="Nunito" pitchFamily="2" charset="0"/>
              </a:rPr>
              <a:t>By – Ranajit Dey</a:t>
            </a:r>
            <a:endParaRPr lang="en-IN" sz="2400" b="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7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ACFDC5-351C-6C45-AF7D-0E14D08D03EA}"/>
              </a:ext>
            </a:extLst>
          </p:cNvPr>
          <p:cNvSpPr txBox="1"/>
          <p:nvPr/>
        </p:nvSpPr>
        <p:spPr>
          <a:xfrm>
            <a:off x="3048000" y="211574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1"/>
                </a:solidFill>
                <a:latin typeface="Nevis" panose="02000800000000000000" pitchFamily="2" charset="0"/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Problem Statement: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13A4D1-C13F-8FF5-CF04-729A371E0EEF}"/>
              </a:ext>
            </a:extLst>
          </p:cNvPr>
          <p:cNvSpPr txBox="1"/>
          <p:nvPr/>
        </p:nvSpPr>
        <p:spPr>
          <a:xfrm>
            <a:off x="2664320" y="1176094"/>
            <a:ext cx="6863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Nunito" pitchFamily="2" charset="0"/>
              </a:rPr>
              <a:t>I wanted to understand how customers </a:t>
            </a:r>
            <a:r>
              <a:rPr lang="en-IN" dirty="0">
                <a:latin typeface="Nunito" pitchFamily="2" charset="0"/>
              </a:rPr>
              <a:t>interact</a:t>
            </a:r>
            <a:r>
              <a:rPr lang="en-IN" dirty="0"/>
              <a:t> </a:t>
            </a:r>
            <a:r>
              <a:rPr lang="en-US" dirty="0">
                <a:latin typeface="Nunito" pitchFamily="2" charset="0"/>
              </a:rPr>
              <a:t> with a subscription-based service and answer the following questions - 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0433C7-6B45-4F31-F634-986EBC4E433C}"/>
              </a:ext>
            </a:extLst>
          </p:cNvPr>
          <p:cNvSpPr/>
          <p:nvPr/>
        </p:nvSpPr>
        <p:spPr>
          <a:xfrm>
            <a:off x="849064" y="2228431"/>
            <a:ext cx="1262268" cy="1262268"/>
          </a:xfrm>
          <a:prstGeom prst="ellipse">
            <a:avLst/>
          </a:prstGeom>
          <a:solidFill>
            <a:srgbClr val="706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18FD0A-1E02-29AF-15D8-76884D61F52F}"/>
              </a:ext>
            </a:extLst>
          </p:cNvPr>
          <p:cNvSpPr/>
          <p:nvPr/>
        </p:nvSpPr>
        <p:spPr>
          <a:xfrm>
            <a:off x="1346020" y="3480759"/>
            <a:ext cx="258417" cy="258417"/>
          </a:xfrm>
          <a:prstGeom prst="ellipse">
            <a:avLst/>
          </a:prstGeom>
          <a:solidFill>
            <a:srgbClr val="706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DBDC04-49C7-EC76-5A82-E953BCF335A2}"/>
              </a:ext>
            </a:extLst>
          </p:cNvPr>
          <p:cNvCxnSpPr>
            <a:cxnSpLocks/>
          </p:cNvCxnSpPr>
          <p:nvPr/>
        </p:nvCxnSpPr>
        <p:spPr>
          <a:xfrm>
            <a:off x="810228" y="3739176"/>
            <a:ext cx="107181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B3F6BF-0921-F81B-9FAE-CF26EEBB822A}"/>
              </a:ext>
            </a:extLst>
          </p:cNvPr>
          <p:cNvSpPr txBox="1"/>
          <p:nvPr/>
        </p:nvSpPr>
        <p:spPr>
          <a:xfrm>
            <a:off x="1238625" y="4027411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01</a:t>
            </a:r>
            <a:endParaRPr lang="en-IN" sz="24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DD12D5-39A5-2382-AB9E-80378CE1F56C}"/>
              </a:ext>
            </a:extLst>
          </p:cNvPr>
          <p:cNvGrpSpPr/>
          <p:nvPr/>
        </p:nvGrpSpPr>
        <p:grpSpPr>
          <a:xfrm>
            <a:off x="3700304" y="2228431"/>
            <a:ext cx="1262268" cy="1510745"/>
            <a:chOff x="2895600" y="1782420"/>
            <a:chExt cx="1262268" cy="1510745"/>
          </a:xfrm>
          <a:solidFill>
            <a:srgbClr val="D73DAF"/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721C0E-4058-1126-7905-34765FC5E880}"/>
                </a:ext>
              </a:extLst>
            </p:cNvPr>
            <p:cNvSpPr/>
            <p:nvPr/>
          </p:nvSpPr>
          <p:spPr>
            <a:xfrm>
              <a:off x="2895600" y="1782420"/>
              <a:ext cx="1262268" cy="12622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F2CA03-59B8-D911-D4F4-9C953ED0441A}"/>
                </a:ext>
              </a:extLst>
            </p:cNvPr>
            <p:cNvSpPr/>
            <p:nvPr/>
          </p:nvSpPr>
          <p:spPr>
            <a:xfrm>
              <a:off x="3392556" y="3034748"/>
              <a:ext cx="258417" cy="2584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78947E-1312-D937-8C2D-34EAD81D6F4C}"/>
              </a:ext>
            </a:extLst>
          </p:cNvPr>
          <p:cNvGrpSpPr/>
          <p:nvPr/>
        </p:nvGrpSpPr>
        <p:grpSpPr>
          <a:xfrm>
            <a:off x="6598296" y="2231746"/>
            <a:ext cx="1262268" cy="1510745"/>
            <a:chOff x="2895600" y="1782420"/>
            <a:chExt cx="1262268" cy="1510745"/>
          </a:xfrm>
          <a:solidFill>
            <a:srgbClr val="7067E7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CFE1F38-6A7F-5D65-DF23-53527B0912A0}"/>
                </a:ext>
              </a:extLst>
            </p:cNvPr>
            <p:cNvSpPr/>
            <p:nvPr/>
          </p:nvSpPr>
          <p:spPr>
            <a:xfrm>
              <a:off x="2895600" y="1782420"/>
              <a:ext cx="1262268" cy="12622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E5DC10-7F7A-BE1E-7F5A-66C5E310A459}"/>
                </a:ext>
              </a:extLst>
            </p:cNvPr>
            <p:cNvSpPr/>
            <p:nvPr/>
          </p:nvSpPr>
          <p:spPr>
            <a:xfrm>
              <a:off x="3392556" y="3034748"/>
              <a:ext cx="258417" cy="2584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908BC7-C88C-A8F5-E929-2E26B6E26AA2}"/>
              </a:ext>
            </a:extLst>
          </p:cNvPr>
          <p:cNvGrpSpPr/>
          <p:nvPr/>
        </p:nvGrpSpPr>
        <p:grpSpPr>
          <a:xfrm>
            <a:off x="9583712" y="2225122"/>
            <a:ext cx="1262268" cy="1510745"/>
            <a:chOff x="2895600" y="1782420"/>
            <a:chExt cx="1262268" cy="1510745"/>
          </a:xfrm>
          <a:solidFill>
            <a:srgbClr val="D73DAF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9A9847C-3DFD-83CB-D83F-ED26666B4190}"/>
                </a:ext>
              </a:extLst>
            </p:cNvPr>
            <p:cNvSpPr/>
            <p:nvPr/>
          </p:nvSpPr>
          <p:spPr>
            <a:xfrm>
              <a:off x="2895600" y="1782420"/>
              <a:ext cx="1262268" cy="12622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C318232-02AB-6B5B-CD08-B679BDB819F2}"/>
                </a:ext>
              </a:extLst>
            </p:cNvPr>
            <p:cNvSpPr/>
            <p:nvPr/>
          </p:nvSpPr>
          <p:spPr>
            <a:xfrm>
              <a:off x="3392556" y="3034748"/>
              <a:ext cx="258417" cy="2584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5AF5B7B-4FAB-BD58-9826-4AEEF170ED01}"/>
              </a:ext>
            </a:extLst>
          </p:cNvPr>
          <p:cNvSpPr txBox="1"/>
          <p:nvPr/>
        </p:nvSpPr>
        <p:spPr>
          <a:xfrm>
            <a:off x="4110589" y="4070482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02</a:t>
            </a:r>
            <a:endParaRPr lang="en-IN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6A5869-98BE-6F04-25C2-1ED37BD630F6}"/>
              </a:ext>
            </a:extLst>
          </p:cNvPr>
          <p:cNvSpPr txBox="1"/>
          <p:nvPr/>
        </p:nvSpPr>
        <p:spPr>
          <a:xfrm>
            <a:off x="6920766" y="4070482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03</a:t>
            </a:r>
            <a:endParaRPr lang="en-IN" sz="2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630531-0DCA-2B1D-DFAE-DEB1C320DE7E}"/>
              </a:ext>
            </a:extLst>
          </p:cNvPr>
          <p:cNvSpPr txBox="1"/>
          <p:nvPr/>
        </p:nvSpPr>
        <p:spPr>
          <a:xfrm>
            <a:off x="9914812" y="4070482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04</a:t>
            </a:r>
            <a:endParaRPr lang="en-IN" sz="24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2BDEF1A-0A41-FD20-9EE0-27E1684AB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99" y="2343635"/>
            <a:ext cx="929258" cy="9292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D0BBC37-461D-2852-98FA-54EC1477C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84" y="2410556"/>
            <a:ext cx="956130" cy="9561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C0F28F0-EE73-AA35-0DC0-9B3FE53A1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97" y="2476906"/>
            <a:ext cx="762006" cy="7620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408BDA2-6B1F-0D7A-06D1-4BDF9BBED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220" y="2355873"/>
            <a:ext cx="1010813" cy="10108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E1AE23E-B5D2-2FDC-0ECC-7E3298498B34}"/>
              </a:ext>
            </a:extLst>
          </p:cNvPr>
          <p:cNvSpPr txBox="1"/>
          <p:nvPr/>
        </p:nvSpPr>
        <p:spPr>
          <a:xfrm>
            <a:off x="7184" y="4566872"/>
            <a:ext cx="2770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chemeClr val="bg1"/>
                </a:solidFill>
                <a:latin typeface="Nevis" panose="02000800000000000000" pitchFamily="2" charset="0"/>
              </a:defRPr>
            </a:lvl1pPr>
          </a:lstStyle>
          <a:p>
            <a:r>
              <a:rPr lang="en-US" sz="2000" dirty="0">
                <a:solidFill>
                  <a:schemeClr val="tx1"/>
                </a:solidFill>
              </a:rPr>
              <a:t>How many signups actually convert?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CD83B6-8854-30BD-3DC9-7CD96497C84C}"/>
              </a:ext>
            </a:extLst>
          </p:cNvPr>
          <p:cNvSpPr txBox="1"/>
          <p:nvPr/>
        </p:nvSpPr>
        <p:spPr>
          <a:xfrm>
            <a:off x="2677303" y="4552068"/>
            <a:ext cx="2770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atin typeface="Nevis" panose="02000800000000000000" pitchFamily="2" charset="0"/>
              </a:defRPr>
            </a:lvl1pPr>
          </a:lstStyle>
          <a:p>
            <a:pPr algn="just"/>
            <a:r>
              <a:rPr lang="en-US" dirty="0"/>
              <a:t>How many customers come back for a second purchase?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1E621A-F9CF-5A23-49A4-E5CADF066DC6}"/>
              </a:ext>
            </a:extLst>
          </p:cNvPr>
          <p:cNvSpPr txBox="1"/>
          <p:nvPr/>
        </p:nvSpPr>
        <p:spPr>
          <a:xfrm>
            <a:off x="5906683" y="4566872"/>
            <a:ext cx="2770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atin typeface="Nevis" panose="02000800000000000000" pitchFamily="2" charset="0"/>
              </a:defRPr>
            </a:lvl1pPr>
          </a:lstStyle>
          <a:p>
            <a:pPr algn="just"/>
            <a:r>
              <a:rPr lang="en-US" dirty="0"/>
              <a:t>How quickly do people churn?</a:t>
            </a:r>
            <a:endParaRPr lang="en-IN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60CFAD-EFE5-1034-C9D4-07982A9AE453}"/>
              </a:ext>
            </a:extLst>
          </p:cNvPr>
          <p:cNvSpPr txBox="1"/>
          <p:nvPr/>
        </p:nvSpPr>
        <p:spPr>
          <a:xfrm>
            <a:off x="8953982" y="4489076"/>
            <a:ext cx="27702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latin typeface="Nevis" panose="02000800000000000000" pitchFamily="2" charset="0"/>
              </a:defRPr>
            </a:lvl1pPr>
          </a:lstStyle>
          <a:p>
            <a:pPr algn="just"/>
            <a:r>
              <a:rPr lang="en-US" dirty="0"/>
              <a:t>Is the revenue growth of streaming service sustainable?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6567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50336C-5C9B-C53D-6532-412537B41A67}"/>
              </a:ext>
            </a:extLst>
          </p:cNvPr>
          <p:cNvSpPr/>
          <p:nvPr/>
        </p:nvSpPr>
        <p:spPr>
          <a:xfrm>
            <a:off x="336322" y="-388181"/>
            <a:ext cx="4984955" cy="6651329"/>
          </a:xfrm>
          <a:prstGeom prst="roundRect">
            <a:avLst>
              <a:gd name="adj" fmla="val 14298"/>
            </a:avLst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lin ang="3600000" scaled="0"/>
          </a:gra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35BB2-BB34-D8A4-71C1-3F19009F8A23}"/>
              </a:ext>
            </a:extLst>
          </p:cNvPr>
          <p:cNvSpPr>
            <a:spLocks noGrp="1"/>
          </p:cNvSpPr>
          <p:nvPr/>
        </p:nvSpPr>
        <p:spPr>
          <a:xfrm>
            <a:off x="735294" y="1941425"/>
            <a:ext cx="4091231" cy="23139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evis" panose="02000800000000000000" pitchFamily="2" charset="0"/>
                <a:ea typeface="Gadugi" panose="020B0502040204020203" pitchFamily="34" charset="0"/>
                <a:cs typeface="Arial" panose="020B0604020202020204" pitchFamily="34" charset="0"/>
              </a:rPr>
              <a:t>Dataset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Nevis" panose="02000800000000000000" pitchFamily="2" charset="0"/>
                <a:ea typeface="Gadugi" panose="020B0502040204020203" pitchFamily="34" charset="0"/>
                <a:cs typeface="Arial" panose="020B0604020202020204" pitchFamily="34" charset="0"/>
              </a:rPr>
              <a:t>Overview</a:t>
            </a:r>
            <a:endParaRPr lang="en-US" sz="8000" b="1" dirty="0">
              <a:solidFill>
                <a:schemeClr val="bg1"/>
              </a:solidFill>
              <a:latin typeface="Nevis" panose="02000800000000000000" pitchFamily="2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815C067-C5EB-DCF0-7603-9EEA5000BBF6}"/>
              </a:ext>
            </a:extLst>
          </p:cNvPr>
          <p:cNvSpPr/>
          <p:nvPr/>
        </p:nvSpPr>
        <p:spPr>
          <a:xfrm>
            <a:off x="21689" y="452284"/>
            <a:ext cx="924232" cy="924232"/>
          </a:xfrm>
          <a:custGeom>
            <a:avLst/>
            <a:gdLst>
              <a:gd name="connsiteX0" fmla="*/ 462116 w 924232"/>
              <a:gd name="connsiteY0" fmla="*/ 195127 h 924232"/>
              <a:gd name="connsiteX1" fmla="*/ 195127 w 924232"/>
              <a:gd name="connsiteY1" fmla="*/ 462116 h 924232"/>
              <a:gd name="connsiteX2" fmla="*/ 462116 w 924232"/>
              <a:gd name="connsiteY2" fmla="*/ 729105 h 924232"/>
              <a:gd name="connsiteX3" fmla="*/ 729105 w 924232"/>
              <a:gd name="connsiteY3" fmla="*/ 462116 h 924232"/>
              <a:gd name="connsiteX4" fmla="*/ 462116 w 924232"/>
              <a:gd name="connsiteY4" fmla="*/ 195127 h 924232"/>
              <a:gd name="connsiteX5" fmla="*/ 462116 w 924232"/>
              <a:gd name="connsiteY5" fmla="*/ 0 h 924232"/>
              <a:gd name="connsiteX6" fmla="*/ 924232 w 924232"/>
              <a:gd name="connsiteY6" fmla="*/ 462116 h 924232"/>
              <a:gd name="connsiteX7" fmla="*/ 462116 w 924232"/>
              <a:gd name="connsiteY7" fmla="*/ 924232 h 924232"/>
              <a:gd name="connsiteX8" fmla="*/ 0 w 924232"/>
              <a:gd name="connsiteY8" fmla="*/ 462116 h 924232"/>
              <a:gd name="connsiteX9" fmla="*/ 462116 w 924232"/>
              <a:gd name="connsiteY9" fmla="*/ 0 h 92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4232" h="924232">
                <a:moveTo>
                  <a:pt x="462116" y="195127"/>
                </a:moveTo>
                <a:cubicBezTo>
                  <a:pt x="314662" y="195127"/>
                  <a:pt x="195127" y="314662"/>
                  <a:pt x="195127" y="462116"/>
                </a:cubicBezTo>
                <a:cubicBezTo>
                  <a:pt x="195127" y="609570"/>
                  <a:pt x="314662" y="729105"/>
                  <a:pt x="462116" y="729105"/>
                </a:cubicBezTo>
                <a:cubicBezTo>
                  <a:pt x="609570" y="729105"/>
                  <a:pt x="729105" y="609570"/>
                  <a:pt x="729105" y="462116"/>
                </a:cubicBezTo>
                <a:cubicBezTo>
                  <a:pt x="729105" y="314662"/>
                  <a:pt x="609570" y="195127"/>
                  <a:pt x="462116" y="195127"/>
                </a:cubicBezTo>
                <a:close/>
                <a:moveTo>
                  <a:pt x="462116" y="0"/>
                </a:moveTo>
                <a:cubicBezTo>
                  <a:pt x="717336" y="0"/>
                  <a:pt x="924232" y="206896"/>
                  <a:pt x="924232" y="462116"/>
                </a:cubicBezTo>
                <a:cubicBezTo>
                  <a:pt x="924232" y="717336"/>
                  <a:pt x="717336" y="924232"/>
                  <a:pt x="462116" y="924232"/>
                </a:cubicBezTo>
                <a:cubicBezTo>
                  <a:pt x="206896" y="924232"/>
                  <a:pt x="0" y="717336"/>
                  <a:pt x="0" y="462116"/>
                </a:cubicBezTo>
                <a:cubicBezTo>
                  <a:pt x="0" y="206896"/>
                  <a:pt x="206896" y="0"/>
                  <a:pt x="4621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" dist="12700" dir="1020000" sx="103000" sy="103000" algn="c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8E7C1CC-85EC-6616-2463-DE3D219A592F}"/>
              </a:ext>
            </a:extLst>
          </p:cNvPr>
          <p:cNvSpPr/>
          <p:nvPr/>
        </p:nvSpPr>
        <p:spPr>
          <a:xfrm>
            <a:off x="4584269" y="3956762"/>
            <a:ext cx="1135980" cy="1135980"/>
          </a:xfrm>
          <a:custGeom>
            <a:avLst/>
            <a:gdLst>
              <a:gd name="connsiteX0" fmla="*/ 462116 w 924232"/>
              <a:gd name="connsiteY0" fmla="*/ 195127 h 924232"/>
              <a:gd name="connsiteX1" fmla="*/ 195127 w 924232"/>
              <a:gd name="connsiteY1" fmla="*/ 462116 h 924232"/>
              <a:gd name="connsiteX2" fmla="*/ 462116 w 924232"/>
              <a:gd name="connsiteY2" fmla="*/ 729105 h 924232"/>
              <a:gd name="connsiteX3" fmla="*/ 729105 w 924232"/>
              <a:gd name="connsiteY3" fmla="*/ 462116 h 924232"/>
              <a:gd name="connsiteX4" fmla="*/ 462116 w 924232"/>
              <a:gd name="connsiteY4" fmla="*/ 195127 h 924232"/>
              <a:gd name="connsiteX5" fmla="*/ 462116 w 924232"/>
              <a:gd name="connsiteY5" fmla="*/ 0 h 924232"/>
              <a:gd name="connsiteX6" fmla="*/ 924232 w 924232"/>
              <a:gd name="connsiteY6" fmla="*/ 462116 h 924232"/>
              <a:gd name="connsiteX7" fmla="*/ 462116 w 924232"/>
              <a:gd name="connsiteY7" fmla="*/ 924232 h 924232"/>
              <a:gd name="connsiteX8" fmla="*/ 0 w 924232"/>
              <a:gd name="connsiteY8" fmla="*/ 462116 h 924232"/>
              <a:gd name="connsiteX9" fmla="*/ 462116 w 924232"/>
              <a:gd name="connsiteY9" fmla="*/ 0 h 92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4232" h="924232">
                <a:moveTo>
                  <a:pt x="462116" y="195127"/>
                </a:moveTo>
                <a:cubicBezTo>
                  <a:pt x="314662" y="195127"/>
                  <a:pt x="195127" y="314662"/>
                  <a:pt x="195127" y="462116"/>
                </a:cubicBezTo>
                <a:cubicBezTo>
                  <a:pt x="195127" y="609570"/>
                  <a:pt x="314662" y="729105"/>
                  <a:pt x="462116" y="729105"/>
                </a:cubicBezTo>
                <a:cubicBezTo>
                  <a:pt x="609570" y="729105"/>
                  <a:pt x="729105" y="609570"/>
                  <a:pt x="729105" y="462116"/>
                </a:cubicBezTo>
                <a:cubicBezTo>
                  <a:pt x="729105" y="314662"/>
                  <a:pt x="609570" y="195127"/>
                  <a:pt x="462116" y="195127"/>
                </a:cubicBezTo>
                <a:close/>
                <a:moveTo>
                  <a:pt x="462116" y="0"/>
                </a:moveTo>
                <a:cubicBezTo>
                  <a:pt x="717336" y="0"/>
                  <a:pt x="924232" y="206896"/>
                  <a:pt x="924232" y="462116"/>
                </a:cubicBezTo>
                <a:cubicBezTo>
                  <a:pt x="924232" y="717336"/>
                  <a:pt x="717336" y="924232"/>
                  <a:pt x="462116" y="924232"/>
                </a:cubicBezTo>
                <a:cubicBezTo>
                  <a:pt x="206896" y="924232"/>
                  <a:pt x="0" y="717336"/>
                  <a:pt x="0" y="462116"/>
                </a:cubicBezTo>
                <a:cubicBezTo>
                  <a:pt x="0" y="206896"/>
                  <a:pt x="206896" y="0"/>
                  <a:pt x="4621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88900" dist="12700" dir="1020000" sx="103000" sy="103000" algn="c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B0B34-4DB6-4988-A065-50AEB20DAD8D}"/>
              </a:ext>
            </a:extLst>
          </p:cNvPr>
          <p:cNvSpPr txBox="1"/>
          <p:nvPr/>
        </p:nvSpPr>
        <p:spPr>
          <a:xfrm>
            <a:off x="6013662" y="371260"/>
            <a:ext cx="4996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800" dirty="0">
                <a:solidFill>
                  <a:srgbClr val="4813B3"/>
                </a:solidFill>
                <a:latin typeface="Nevis" panose="02000800000000000000" pitchFamily="2" charset="0"/>
              </a:rPr>
              <a:t>Source: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83599-3C55-B846-B292-B237232A39EF}"/>
              </a:ext>
            </a:extLst>
          </p:cNvPr>
          <p:cNvSpPr txBox="1"/>
          <p:nvPr/>
        </p:nvSpPr>
        <p:spPr>
          <a:xfrm>
            <a:off x="5936727" y="1815601"/>
            <a:ext cx="6308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800" dirty="0">
                <a:solidFill>
                  <a:srgbClr val="4813B3"/>
                </a:solidFill>
                <a:latin typeface="Nevis" panose="02000800000000000000" pitchFamily="2" charset="0"/>
              </a:rPr>
              <a:t>Columns included: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E371D-B2F6-6D2B-3048-59BBF110BACF}"/>
              </a:ext>
            </a:extLst>
          </p:cNvPr>
          <p:cNvSpPr txBox="1"/>
          <p:nvPr/>
        </p:nvSpPr>
        <p:spPr>
          <a:xfrm>
            <a:off x="5936726" y="3429000"/>
            <a:ext cx="703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800" dirty="0">
                <a:solidFill>
                  <a:srgbClr val="4813B3"/>
                </a:solidFill>
                <a:latin typeface="Nevis" panose="02000800000000000000" pitchFamily="2" charset="0"/>
              </a:rPr>
              <a:t>Timeframe: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E274F-37F7-7D87-6215-62E1154C6344}"/>
              </a:ext>
            </a:extLst>
          </p:cNvPr>
          <p:cNvSpPr txBox="1"/>
          <p:nvPr/>
        </p:nvSpPr>
        <p:spPr>
          <a:xfrm>
            <a:off x="6082791" y="930686"/>
            <a:ext cx="4751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Nunito" pitchFamily="2" charset="0"/>
              </a:rPr>
              <a:t>CSV file with 2,800+ unique customers and 3,000+ subscriptions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AB5FE-BC24-CD8E-5AFA-3705ABBE8DF4}"/>
              </a:ext>
            </a:extLst>
          </p:cNvPr>
          <p:cNvSpPr txBox="1"/>
          <p:nvPr/>
        </p:nvSpPr>
        <p:spPr>
          <a:xfrm>
            <a:off x="6013662" y="2415425"/>
            <a:ext cx="506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Nunito" pitchFamily="2" charset="0"/>
              </a:rPr>
              <a:t>Customer ID, signup date, subscription start/end, price, paid/unpaid flag, etc.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D982DE-6863-C223-BE32-CCFE7C4EB4AE}"/>
              </a:ext>
            </a:extLst>
          </p:cNvPr>
          <p:cNvSpPr txBox="1"/>
          <p:nvPr/>
        </p:nvSpPr>
        <p:spPr>
          <a:xfrm>
            <a:off x="5975194" y="3948540"/>
            <a:ext cx="539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Nunito" pitchFamily="2" charset="0"/>
              </a:rPr>
              <a:t>Covers subscriptions over multiple months</a:t>
            </a:r>
            <a:endParaRPr lang="en-IN" dirty="0">
              <a:latin typeface="Nuni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3B2CF-7363-66E5-0D3A-93730A83965E}"/>
              </a:ext>
            </a:extLst>
          </p:cNvPr>
          <p:cNvSpPr txBox="1"/>
          <p:nvPr/>
        </p:nvSpPr>
        <p:spPr>
          <a:xfrm>
            <a:off x="5936726" y="4631077"/>
            <a:ext cx="703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4813B3"/>
                </a:solidFill>
                <a:latin typeface="Nevis" panose="02000800000000000000" pitchFamily="2" charset="0"/>
              </a:defRPr>
            </a:lvl1pPr>
          </a:lstStyle>
          <a:p>
            <a:r>
              <a:rPr lang="en-IN" dirty="0"/>
              <a:t>Goal: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02689-2D7A-3C9B-D717-92159C04321A}"/>
              </a:ext>
            </a:extLst>
          </p:cNvPr>
          <p:cNvSpPr txBox="1"/>
          <p:nvPr/>
        </p:nvSpPr>
        <p:spPr>
          <a:xfrm>
            <a:off x="5975194" y="5150617"/>
            <a:ext cx="539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Nunito" pitchFamily="2" charset="0"/>
              </a:rPr>
              <a:t>Find trends in retention, churn, and revenue contribution</a:t>
            </a:r>
            <a:endParaRPr lang="en-IN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AB0198-5D9E-D9B2-65DB-8DF8733BC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66" y="0"/>
            <a:ext cx="9937050" cy="68701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29FB59-9D26-3F4F-142D-3A937471E3F2}"/>
              </a:ext>
            </a:extLst>
          </p:cNvPr>
          <p:cNvSpPr/>
          <p:nvPr/>
        </p:nvSpPr>
        <p:spPr>
          <a:xfrm>
            <a:off x="-58367" y="-126460"/>
            <a:ext cx="2866934" cy="6984459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6DEA0-21D5-7CCC-7CC1-1B16B8851F82}"/>
              </a:ext>
            </a:extLst>
          </p:cNvPr>
          <p:cNvSpPr txBox="1"/>
          <p:nvPr/>
        </p:nvSpPr>
        <p:spPr>
          <a:xfrm>
            <a:off x="181830" y="797410"/>
            <a:ext cx="2626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latin typeface="Nevis" panose="02000800000000000000" pitchFamily="2" charset="0"/>
              </a:defRPr>
            </a:lvl1pPr>
          </a:lstStyle>
          <a:p>
            <a:pPr algn="l"/>
            <a:r>
              <a:rPr lang="en-IN" dirty="0">
                <a:solidFill>
                  <a:schemeClr val="bg1"/>
                </a:solidFill>
              </a:rPr>
              <a:t>Data 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Loading</a:t>
            </a:r>
          </a:p>
        </p:txBody>
      </p:sp>
    </p:spTree>
    <p:extLst>
      <p:ext uri="{BB962C8B-B14F-4D97-AF65-F5344CB8AC3E}">
        <p14:creationId xmlns:p14="http://schemas.microsoft.com/office/powerpoint/2010/main" val="24996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1724057-D95B-7A8E-A73C-4799D922393C}"/>
              </a:ext>
            </a:extLst>
          </p:cNvPr>
          <p:cNvSpPr/>
          <p:nvPr/>
        </p:nvSpPr>
        <p:spPr>
          <a:xfrm>
            <a:off x="6041615" y="1041722"/>
            <a:ext cx="45719" cy="63728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7A735C-0C8F-3833-B842-DCA57653AF60}"/>
              </a:ext>
            </a:extLst>
          </p:cNvPr>
          <p:cNvSpPr/>
          <p:nvPr/>
        </p:nvSpPr>
        <p:spPr>
          <a:xfrm rot="17519144">
            <a:off x="1916945" y="-2392814"/>
            <a:ext cx="2225174" cy="6124522"/>
          </a:xfrm>
          <a:custGeom>
            <a:avLst/>
            <a:gdLst>
              <a:gd name="connsiteX0" fmla="*/ 605163 w 2225174"/>
              <a:gd name="connsiteY0" fmla="*/ 0 h 6124522"/>
              <a:gd name="connsiteX1" fmla="*/ 2225174 w 2225174"/>
              <a:gd name="connsiteY1" fmla="*/ 4012543 h 6124522"/>
              <a:gd name="connsiteX2" fmla="*/ 2214862 w 2225174"/>
              <a:gd name="connsiteY2" fmla="*/ 4016706 h 6124522"/>
              <a:gd name="connsiteX3" fmla="*/ 2036374 w 2225174"/>
              <a:gd name="connsiteY3" fmla="*/ 6124522 h 6124522"/>
              <a:gd name="connsiteX4" fmla="*/ 1434621 w 2225174"/>
              <a:gd name="connsiteY4" fmla="*/ 6124522 h 6124522"/>
              <a:gd name="connsiteX5" fmla="*/ 1597494 w 2225174"/>
              <a:gd name="connsiteY5" fmla="*/ 4201101 h 6124522"/>
              <a:gd name="connsiteX6" fmla="*/ 0 w 2225174"/>
              <a:gd name="connsiteY6" fmla="*/ 244326 h 612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5174" h="6124522">
                <a:moveTo>
                  <a:pt x="605163" y="0"/>
                </a:moveTo>
                <a:lnTo>
                  <a:pt x="2225174" y="4012543"/>
                </a:lnTo>
                <a:lnTo>
                  <a:pt x="2214862" y="4016706"/>
                </a:lnTo>
                <a:lnTo>
                  <a:pt x="2036374" y="6124522"/>
                </a:lnTo>
                <a:lnTo>
                  <a:pt x="1434621" y="6124522"/>
                </a:lnTo>
                <a:lnTo>
                  <a:pt x="1597494" y="4201101"/>
                </a:lnTo>
                <a:lnTo>
                  <a:pt x="0" y="244326"/>
                </a:lnTo>
                <a:close/>
              </a:path>
            </a:pathLst>
          </a:custGeom>
          <a:gradFill flip="none" rotWithShape="1">
            <a:gsLst>
              <a:gs pos="0">
                <a:srgbClr val="57CC99">
                  <a:shade val="30000"/>
                  <a:satMod val="115000"/>
                </a:srgbClr>
              </a:gs>
              <a:gs pos="50000">
                <a:srgbClr val="57CC99">
                  <a:shade val="67500"/>
                  <a:satMod val="115000"/>
                </a:srgbClr>
              </a:gs>
              <a:gs pos="100000">
                <a:srgbClr val="57CC99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58D9C2-1A00-B519-E883-F13232B3DA2A}"/>
              </a:ext>
            </a:extLst>
          </p:cNvPr>
          <p:cNvGrpSpPr/>
          <p:nvPr/>
        </p:nvGrpSpPr>
        <p:grpSpPr>
          <a:xfrm flipH="1">
            <a:off x="6089561" y="0"/>
            <a:ext cx="6164580" cy="1177913"/>
            <a:chOff x="5996940" y="2404390"/>
            <a:chExt cx="6205185" cy="1185672"/>
          </a:xfrm>
          <a:gradFill flip="none" rotWithShape="1">
            <a:gsLst>
              <a:gs pos="0">
                <a:srgbClr val="7067E7">
                  <a:shade val="30000"/>
                  <a:satMod val="115000"/>
                </a:srgbClr>
              </a:gs>
              <a:gs pos="50000">
                <a:srgbClr val="7067E7">
                  <a:shade val="67500"/>
                  <a:satMod val="115000"/>
                </a:srgbClr>
              </a:gs>
              <a:gs pos="100000">
                <a:srgbClr val="7067E7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D6F855BB-DA4B-D1A8-C306-B9E4C567590A}"/>
                </a:ext>
              </a:extLst>
            </p:cNvPr>
            <p:cNvSpPr/>
            <p:nvPr/>
          </p:nvSpPr>
          <p:spPr>
            <a:xfrm rot="17519144">
              <a:off x="10860967" y="2179408"/>
              <a:ext cx="782320" cy="1899996"/>
            </a:xfrm>
            <a:prstGeom prst="parallelogram">
              <a:avLst>
                <a:gd name="adj" fmla="val 23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E80DF4-3218-0032-593C-E9AA1D128395}"/>
                </a:ext>
              </a:extLst>
            </p:cNvPr>
            <p:cNvSpPr/>
            <p:nvPr/>
          </p:nvSpPr>
          <p:spPr>
            <a:xfrm>
              <a:off x="5996940" y="2404390"/>
              <a:ext cx="451866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C47D18-67EC-AE0D-A25E-4BC6D597F03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5600" y="2985522"/>
              <a:ext cx="1478280" cy="604540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B31D0490-B6A3-E96A-5614-C291E8B473F5}"/>
              </a:ext>
            </a:extLst>
          </p:cNvPr>
          <p:cNvSpPr/>
          <p:nvPr/>
        </p:nvSpPr>
        <p:spPr>
          <a:xfrm>
            <a:off x="5590241" y="625193"/>
            <a:ext cx="949124" cy="949124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AND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B9A32-B792-06F5-24CA-CB23B117FDA6}"/>
              </a:ext>
            </a:extLst>
          </p:cNvPr>
          <p:cNvSpPr txBox="1"/>
          <p:nvPr/>
        </p:nvSpPr>
        <p:spPr>
          <a:xfrm>
            <a:off x="531717" y="73881"/>
            <a:ext cx="259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Nunito" pitchFamily="2" charset="0"/>
              </a:rPr>
              <a:t>Data Cleaning</a:t>
            </a:r>
            <a:endParaRPr lang="en-IN" sz="2800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EB90B-DA56-517D-C43B-0556DB9BE8CF}"/>
              </a:ext>
            </a:extLst>
          </p:cNvPr>
          <p:cNvSpPr txBox="1"/>
          <p:nvPr/>
        </p:nvSpPr>
        <p:spPr>
          <a:xfrm>
            <a:off x="8555761" y="41432"/>
            <a:ext cx="353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Nunito" pitchFamily="2" charset="0"/>
              </a:rPr>
              <a:t>Feature Engineering</a:t>
            </a:r>
            <a:endParaRPr lang="en-IN" sz="2800" dirty="0">
              <a:solidFill>
                <a:schemeClr val="bg1"/>
              </a:solidFill>
              <a:latin typeface="Nunito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E5D634-95C2-FD74-CA03-EFC46027963E}"/>
              </a:ext>
            </a:extLst>
          </p:cNvPr>
          <p:cNvGrpSpPr/>
          <p:nvPr/>
        </p:nvGrpSpPr>
        <p:grpSpPr>
          <a:xfrm>
            <a:off x="233264" y="1455268"/>
            <a:ext cx="2189583" cy="549400"/>
            <a:chOff x="233264" y="1820809"/>
            <a:chExt cx="2189583" cy="549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F9B104F-5783-E906-6901-B0E224CF8120}"/>
                </a:ext>
              </a:extLst>
            </p:cNvPr>
            <p:cNvSpPr/>
            <p:nvPr/>
          </p:nvSpPr>
          <p:spPr>
            <a:xfrm>
              <a:off x="233264" y="1820809"/>
              <a:ext cx="2189583" cy="5494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2060"/>
                </a:gs>
                <a:gs pos="100000">
                  <a:srgbClr val="7030A0"/>
                </a:gs>
              </a:gsLst>
              <a:lin ang="36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Nunito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2A734F-7280-F08C-ED59-873A580F9DB7}"/>
                </a:ext>
              </a:extLst>
            </p:cNvPr>
            <p:cNvSpPr txBox="1"/>
            <p:nvPr/>
          </p:nvSpPr>
          <p:spPr>
            <a:xfrm>
              <a:off x="650031" y="1914114"/>
              <a:ext cx="1309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4800" b="1">
                  <a:latin typeface="Nevis" panose="02000800000000000000" pitchFamily="2" charset="0"/>
                </a:defRPr>
              </a:lvl1pPr>
            </a:lstStyle>
            <a:p>
              <a:pPr algn="l"/>
              <a:r>
                <a:rPr lang="en-IN" sz="2000" dirty="0">
                  <a:solidFill>
                    <a:schemeClr val="bg1"/>
                  </a:solidFill>
                  <a:latin typeface="Nunito" pitchFamily="2" charset="0"/>
                </a:rPr>
                <a:t>Cleaning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8A20249-554D-D472-31AB-E34D05C2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35" r="41738" b="3060"/>
          <a:stretch/>
        </p:blipFill>
        <p:spPr>
          <a:xfrm>
            <a:off x="0" y="2098525"/>
            <a:ext cx="3657600" cy="20288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97A07F-9935-1870-917E-4D9AB8A103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2" r="9672"/>
          <a:stretch/>
        </p:blipFill>
        <p:spPr>
          <a:xfrm>
            <a:off x="0" y="4290508"/>
            <a:ext cx="6011114" cy="114316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964C423-4B57-938B-912D-0B06687264FD}"/>
              </a:ext>
            </a:extLst>
          </p:cNvPr>
          <p:cNvGrpSpPr/>
          <p:nvPr/>
        </p:nvGrpSpPr>
        <p:grpSpPr>
          <a:xfrm>
            <a:off x="7968024" y="3154300"/>
            <a:ext cx="3897088" cy="549400"/>
            <a:chOff x="233264" y="1820809"/>
            <a:chExt cx="2189583" cy="549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40A454-5142-4810-1462-373FC16047EB}"/>
                </a:ext>
              </a:extLst>
            </p:cNvPr>
            <p:cNvSpPr/>
            <p:nvPr/>
          </p:nvSpPr>
          <p:spPr>
            <a:xfrm>
              <a:off x="233264" y="1820809"/>
              <a:ext cx="2189583" cy="5494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2060"/>
                </a:gs>
                <a:gs pos="100000">
                  <a:srgbClr val="7030A0"/>
                </a:gs>
              </a:gsLst>
              <a:lin ang="36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Nunito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B74603-721C-3095-3908-E647E7972BD4}"/>
                </a:ext>
              </a:extLst>
            </p:cNvPr>
            <p:cNvSpPr txBox="1"/>
            <p:nvPr/>
          </p:nvSpPr>
          <p:spPr>
            <a:xfrm>
              <a:off x="358860" y="1942106"/>
              <a:ext cx="1862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4800" b="1">
                  <a:latin typeface="Nevis" panose="02000800000000000000" pitchFamily="2" charset="0"/>
                </a:defRPr>
              </a:lvl1pPr>
            </a:lstStyle>
            <a:p>
              <a:pPr algn="l"/>
              <a:r>
                <a:rPr lang="en-IN" sz="2000" dirty="0">
                  <a:solidFill>
                    <a:schemeClr val="bg1"/>
                  </a:solidFill>
                  <a:latin typeface="Nunito" pitchFamily="2" charset="0"/>
                </a:rPr>
                <a:t>After Feature Engineering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050BB0E-59E8-8219-6640-9537CC22FE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66"/>
          <a:stretch/>
        </p:blipFill>
        <p:spPr>
          <a:xfrm>
            <a:off x="6180886" y="3862873"/>
            <a:ext cx="6011114" cy="299512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DBCC09D-576C-6647-B7A6-F56EEB1494D7}"/>
              </a:ext>
            </a:extLst>
          </p:cNvPr>
          <p:cNvGrpSpPr/>
          <p:nvPr/>
        </p:nvGrpSpPr>
        <p:grpSpPr>
          <a:xfrm>
            <a:off x="7595118" y="942267"/>
            <a:ext cx="4363618" cy="810521"/>
            <a:chOff x="233264" y="1820809"/>
            <a:chExt cx="2189583" cy="810521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962AF3F-A67C-97C1-DF09-6357FEC4572D}"/>
                </a:ext>
              </a:extLst>
            </p:cNvPr>
            <p:cNvSpPr/>
            <p:nvPr/>
          </p:nvSpPr>
          <p:spPr>
            <a:xfrm>
              <a:off x="233264" y="1820809"/>
              <a:ext cx="2189583" cy="5494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2060"/>
                </a:gs>
                <a:gs pos="100000">
                  <a:srgbClr val="7030A0"/>
                </a:gs>
              </a:gsLst>
              <a:lin ang="3600000" scaled="0"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Nunito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E10F41-4EDA-8130-3E13-E9D34A28C0D2}"/>
                </a:ext>
              </a:extLst>
            </p:cNvPr>
            <p:cNvSpPr txBox="1"/>
            <p:nvPr/>
          </p:nvSpPr>
          <p:spPr>
            <a:xfrm>
              <a:off x="513363" y="1923444"/>
              <a:ext cx="18625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4800" b="1">
                  <a:latin typeface="Nevis" panose="02000800000000000000" pitchFamily="2" charset="0"/>
                </a:defRPr>
              </a:lvl1pPr>
            </a:lstStyle>
            <a:p>
              <a:pPr algn="l"/>
              <a:r>
                <a:rPr lang="en-IN" sz="2000" dirty="0">
                  <a:solidFill>
                    <a:schemeClr val="bg1"/>
                  </a:solidFill>
                  <a:latin typeface="Nunito" pitchFamily="2" charset="0"/>
                </a:rPr>
                <a:t>Before feature Engineering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30F7BD90-A4AD-4F58-4B2D-522359E2C6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7808" r="11592"/>
          <a:stretch/>
        </p:blipFill>
        <p:spPr>
          <a:xfrm>
            <a:off x="6442974" y="1743932"/>
            <a:ext cx="5811167" cy="11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7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F0CDAD-18B3-04EA-6805-2D4FBA784685}"/>
              </a:ext>
            </a:extLst>
          </p:cNvPr>
          <p:cNvSpPr/>
          <p:nvPr/>
        </p:nvSpPr>
        <p:spPr>
          <a:xfrm>
            <a:off x="-58368" y="0"/>
            <a:ext cx="12250367" cy="1799617"/>
          </a:xfrm>
          <a:prstGeom prst="rect">
            <a:avLst/>
          </a:prstGeom>
          <a:gradFill>
            <a:gsLst>
              <a:gs pos="0">
                <a:srgbClr val="002060"/>
              </a:gs>
              <a:gs pos="100000">
                <a:srgbClr val="7030A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1883D-8A23-6D37-3B36-D301641F9D3D}"/>
              </a:ext>
            </a:extLst>
          </p:cNvPr>
          <p:cNvSpPr txBox="1"/>
          <p:nvPr/>
        </p:nvSpPr>
        <p:spPr>
          <a:xfrm>
            <a:off x="3667054" y="496630"/>
            <a:ext cx="4857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latin typeface="Nevis" panose="02000800000000000000" pitchFamily="2" charset="0"/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Key Visuals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07309-F2D6-1F33-DFB8-57477B1B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5" y="2019272"/>
            <a:ext cx="11277600" cy="475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B254F8-D46F-95D8-2405-F5B83ED2DFC1}"/>
              </a:ext>
            </a:extLst>
          </p:cNvPr>
          <p:cNvSpPr/>
          <p:nvPr/>
        </p:nvSpPr>
        <p:spPr>
          <a:xfrm>
            <a:off x="3780345" y="-299720"/>
            <a:ext cx="8523543" cy="7721600"/>
          </a:xfrm>
          <a:prstGeom prst="rect">
            <a:avLst/>
          </a:prstGeom>
          <a:solidFill>
            <a:srgbClr val="5C3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ABDB0E-9195-31F7-A95B-FC654784A540}"/>
              </a:ext>
            </a:extLst>
          </p:cNvPr>
          <p:cNvSpPr/>
          <p:nvPr/>
        </p:nvSpPr>
        <p:spPr>
          <a:xfrm rot="1862588">
            <a:off x="9526370" y="4237659"/>
            <a:ext cx="3633003" cy="3633003"/>
          </a:xfrm>
          <a:prstGeom prst="roundRect">
            <a:avLst/>
          </a:prstGeom>
          <a:solidFill>
            <a:srgbClr val="8C6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E70FCB-BF74-4FFF-C047-B5B43600EFAE}"/>
              </a:ext>
            </a:extLst>
          </p:cNvPr>
          <p:cNvCxnSpPr/>
          <p:nvPr/>
        </p:nvCxnSpPr>
        <p:spPr>
          <a:xfrm>
            <a:off x="3604351" y="2225217"/>
            <a:ext cx="9091116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97F62A-1946-5EB6-53E0-B1897AF09D3F}"/>
              </a:ext>
            </a:extLst>
          </p:cNvPr>
          <p:cNvSpPr txBox="1"/>
          <p:nvPr/>
        </p:nvSpPr>
        <p:spPr>
          <a:xfrm>
            <a:off x="6879423" y="1089247"/>
            <a:ext cx="5298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Nunito" pitchFamily="2" charset="0"/>
              </a:rPr>
              <a:t>Only about 6% of customers return for a repeat subscription. This highlights a major gap in building long-term relationships with users. The service struggles to convert them into loyal, recurring customers.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490F8-D0D9-0619-FBEC-323408E055B4}"/>
              </a:ext>
            </a:extLst>
          </p:cNvPr>
          <p:cNvSpPr txBox="1"/>
          <p:nvPr/>
        </p:nvSpPr>
        <p:spPr>
          <a:xfrm>
            <a:off x="6887462" y="2426027"/>
            <a:ext cx="51575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Nunito" pitchFamily="2" charset="0"/>
              </a:rPr>
              <a:t>The overall churn rate is around 65%, which is quite concerning. This means that the majority of customers do not stick with the service after their first experience. For a subscription-based business, This rate can stall growth and increase acquisition costs.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BAB1DF-1123-42F3-95D8-5DE817D82CDC}"/>
              </a:ext>
            </a:extLst>
          </p:cNvPr>
          <p:cNvCxnSpPr/>
          <p:nvPr/>
        </p:nvCxnSpPr>
        <p:spPr>
          <a:xfrm>
            <a:off x="3681420" y="3698625"/>
            <a:ext cx="9091116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AAD259-5C63-495B-97D3-C8EC5244EEEA}"/>
              </a:ext>
            </a:extLst>
          </p:cNvPr>
          <p:cNvSpPr txBox="1"/>
          <p:nvPr/>
        </p:nvSpPr>
        <p:spPr>
          <a:xfrm>
            <a:off x="6814579" y="4058730"/>
            <a:ext cx="5363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Nunito" pitchFamily="2" charset="0"/>
              </a:rPr>
              <a:t>Almost 11% of customers churn within 7 days of joining. This early exit suggests possible issues with customer onboarding, expectation mismatch, or product value not being realized quickly.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05E9BA-F770-812C-4428-3D8ABD56C728}"/>
              </a:ext>
            </a:extLst>
          </p:cNvPr>
          <p:cNvCxnSpPr/>
          <p:nvPr/>
        </p:nvCxnSpPr>
        <p:spPr>
          <a:xfrm>
            <a:off x="3536995" y="5288457"/>
            <a:ext cx="9091116" cy="0"/>
          </a:xfrm>
          <a:prstGeom prst="line">
            <a:avLst/>
          </a:prstGeom>
          <a:ln w="190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4FB836-E2D9-BB3B-2EBC-8453EFBD48B1}"/>
              </a:ext>
            </a:extLst>
          </p:cNvPr>
          <p:cNvSpPr txBox="1"/>
          <p:nvPr/>
        </p:nvSpPr>
        <p:spPr>
          <a:xfrm>
            <a:off x="6899473" y="5618479"/>
            <a:ext cx="5278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14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r>
              <a:rPr lang="en-US" dirty="0"/>
              <a:t>The Average Revenue Per User (ARPU) is $39.80, which matches the flat subscription fee. it also shows that revenue growth heavily depends on reducing churn.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B63980-C77D-7B8D-CA18-C8FAE419418B}"/>
              </a:ext>
            </a:extLst>
          </p:cNvPr>
          <p:cNvSpPr/>
          <p:nvPr/>
        </p:nvSpPr>
        <p:spPr>
          <a:xfrm>
            <a:off x="3321655" y="1920538"/>
            <a:ext cx="2672080" cy="3934460"/>
          </a:xfrm>
          <a:prstGeom prst="roundRect">
            <a:avLst/>
          </a:prstGeom>
          <a:gradFill>
            <a:gsLst>
              <a:gs pos="0">
                <a:schemeClr val="bg1">
                  <a:alpha val="13000"/>
                </a:schemeClr>
              </a:gs>
              <a:gs pos="100000">
                <a:schemeClr val="bg1">
                  <a:alpha val="12000"/>
                </a:schemeClr>
              </a:gs>
            </a:gsLst>
            <a:lin ang="3000000" scaled="0"/>
          </a:gradFill>
          <a:ln>
            <a:gradFill>
              <a:gsLst>
                <a:gs pos="0">
                  <a:schemeClr val="bg1">
                    <a:alpha val="25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5114C0-1996-7253-58F8-B84A1B5AE128}"/>
              </a:ext>
            </a:extLst>
          </p:cNvPr>
          <p:cNvSpPr/>
          <p:nvPr/>
        </p:nvSpPr>
        <p:spPr>
          <a:xfrm>
            <a:off x="3793422" y="1272768"/>
            <a:ext cx="2908348" cy="524257"/>
          </a:xfrm>
          <a:prstGeom prst="roundRect">
            <a:avLst>
              <a:gd name="adj" fmla="val 24419"/>
            </a:avLst>
          </a:prstGeom>
          <a:solidFill>
            <a:srgbClr val="38A3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46993D-8C91-341B-82DB-0A178E7FC0D3}"/>
              </a:ext>
            </a:extLst>
          </p:cNvPr>
          <p:cNvSpPr/>
          <p:nvPr/>
        </p:nvSpPr>
        <p:spPr>
          <a:xfrm>
            <a:off x="3716353" y="1272767"/>
            <a:ext cx="2794266" cy="524257"/>
          </a:xfrm>
          <a:prstGeom prst="roundRect">
            <a:avLst>
              <a:gd name="adj" fmla="val 24419"/>
            </a:avLst>
          </a:prstGeom>
          <a:solidFill>
            <a:srgbClr val="57C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96A691-2A4F-9665-04C6-D18227B90EAB}"/>
              </a:ext>
            </a:extLst>
          </p:cNvPr>
          <p:cNvSpPr/>
          <p:nvPr/>
        </p:nvSpPr>
        <p:spPr>
          <a:xfrm>
            <a:off x="3333706" y="1038722"/>
            <a:ext cx="993648" cy="993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AB17055-1633-34E6-D751-8F6C2C1C367F}"/>
              </a:ext>
            </a:extLst>
          </p:cNvPr>
          <p:cNvSpPr/>
          <p:nvPr/>
        </p:nvSpPr>
        <p:spPr>
          <a:xfrm rot="5400000">
            <a:off x="4056224" y="1308923"/>
            <a:ext cx="524256" cy="4519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FA2E3B-6100-2ECC-7D1D-55878B31E324}"/>
              </a:ext>
            </a:extLst>
          </p:cNvPr>
          <p:cNvSpPr/>
          <p:nvPr/>
        </p:nvSpPr>
        <p:spPr>
          <a:xfrm>
            <a:off x="3538667" y="1200266"/>
            <a:ext cx="670560" cy="670560"/>
          </a:xfrm>
          <a:prstGeom prst="ellipse">
            <a:avLst/>
          </a:prstGeom>
          <a:solidFill>
            <a:srgbClr val="38A3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1B2F5B-953A-4BB1-6E4E-92F23868952C}"/>
              </a:ext>
            </a:extLst>
          </p:cNvPr>
          <p:cNvSpPr/>
          <p:nvPr/>
        </p:nvSpPr>
        <p:spPr>
          <a:xfrm>
            <a:off x="3448514" y="1200266"/>
            <a:ext cx="670560" cy="670560"/>
          </a:xfrm>
          <a:prstGeom prst="ellipse">
            <a:avLst/>
          </a:prstGeom>
          <a:solidFill>
            <a:srgbClr val="57C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601B2D-4781-262E-330C-CD7FC56B9C67}"/>
              </a:ext>
            </a:extLst>
          </p:cNvPr>
          <p:cNvSpPr txBox="1"/>
          <p:nvPr/>
        </p:nvSpPr>
        <p:spPr>
          <a:xfrm>
            <a:off x="4508184" y="1385394"/>
            <a:ext cx="2206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latin typeface="Nunito" pitchFamily="2" charset="0"/>
              </a:rPr>
              <a:t>Low Customer Loyalty</a:t>
            </a:r>
            <a:endParaRPr lang="en-US" sz="1400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7ECF48-E561-AD1E-8AEA-7033006F8C2D}"/>
              </a:ext>
            </a:extLst>
          </p:cNvPr>
          <p:cNvSpPr/>
          <p:nvPr/>
        </p:nvSpPr>
        <p:spPr>
          <a:xfrm>
            <a:off x="3805790" y="2770462"/>
            <a:ext cx="2895980" cy="524257"/>
          </a:xfrm>
          <a:prstGeom prst="roundRect">
            <a:avLst>
              <a:gd name="adj" fmla="val 24419"/>
            </a:avLst>
          </a:prstGeom>
          <a:solidFill>
            <a:srgbClr val="38A3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110938-FFA5-34F8-9E8C-BEAD1CD36ADD}"/>
              </a:ext>
            </a:extLst>
          </p:cNvPr>
          <p:cNvSpPr/>
          <p:nvPr/>
        </p:nvSpPr>
        <p:spPr>
          <a:xfrm>
            <a:off x="3728721" y="2770461"/>
            <a:ext cx="2781898" cy="524257"/>
          </a:xfrm>
          <a:prstGeom prst="roundRect">
            <a:avLst>
              <a:gd name="adj" fmla="val 24419"/>
            </a:avLst>
          </a:prstGeom>
          <a:solidFill>
            <a:srgbClr val="57C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C087E8-C472-F1BF-7FE1-0D6785872515}"/>
              </a:ext>
            </a:extLst>
          </p:cNvPr>
          <p:cNvSpPr/>
          <p:nvPr/>
        </p:nvSpPr>
        <p:spPr>
          <a:xfrm>
            <a:off x="3346074" y="2536416"/>
            <a:ext cx="993648" cy="993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BCBB902-73CC-00D8-8BB5-502D5BADC13B}"/>
              </a:ext>
            </a:extLst>
          </p:cNvPr>
          <p:cNvSpPr/>
          <p:nvPr/>
        </p:nvSpPr>
        <p:spPr>
          <a:xfrm rot="5400000">
            <a:off x="4068592" y="2806617"/>
            <a:ext cx="524256" cy="4519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8B31B2-628A-5693-E6D5-1E5C3398161C}"/>
              </a:ext>
            </a:extLst>
          </p:cNvPr>
          <p:cNvSpPr/>
          <p:nvPr/>
        </p:nvSpPr>
        <p:spPr>
          <a:xfrm>
            <a:off x="3551035" y="2697960"/>
            <a:ext cx="670560" cy="670560"/>
          </a:xfrm>
          <a:prstGeom prst="ellipse">
            <a:avLst/>
          </a:prstGeom>
          <a:solidFill>
            <a:srgbClr val="38A3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DE1F8C-3C6D-8F38-C90C-1E727E96E2AC}"/>
              </a:ext>
            </a:extLst>
          </p:cNvPr>
          <p:cNvSpPr/>
          <p:nvPr/>
        </p:nvSpPr>
        <p:spPr>
          <a:xfrm>
            <a:off x="3460882" y="2697960"/>
            <a:ext cx="670560" cy="670560"/>
          </a:xfrm>
          <a:prstGeom prst="ellipse">
            <a:avLst/>
          </a:prstGeom>
          <a:solidFill>
            <a:srgbClr val="57C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C639A-296A-FFE2-016B-38FB887790C0}"/>
              </a:ext>
            </a:extLst>
          </p:cNvPr>
          <p:cNvSpPr txBox="1"/>
          <p:nvPr/>
        </p:nvSpPr>
        <p:spPr>
          <a:xfrm>
            <a:off x="4618249" y="2897362"/>
            <a:ext cx="1814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solidFill>
                  <a:schemeClr val="bg1"/>
                </a:solidFill>
                <a:latin typeface="Nunito" pitchFamily="2" charset="0"/>
              </a:rPr>
              <a:t>High Churn Rate</a:t>
            </a:r>
            <a:endParaRPr lang="en-US" sz="1400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FE3975E-154C-95CB-FB6A-19A09762316F}"/>
              </a:ext>
            </a:extLst>
          </p:cNvPr>
          <p:cNvSpPr/>
          <p:nvPr/>
        </p:nvSpPr>
        <p:spPr>
          <a:xfrm>
            <a:off x="3781513" y="4182244"/>
            <a:ext cx="2895980" cy="524257"/>
          </a:xfrm>
          <a:prstGeom prst="roundRect">
            <a:avLst>
              <a:gd name="adj" fmla="val 24419"/>
            </a:avLst>
          </a:prstGeom>
          <a:solidFill>
            <a:srgbClr val="38A3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EBE8ED-3B6F-D467-ACE4-BD2054846002}"/>
              </a:ext>
            </a:extLst>
          </p:cNvPr>
          <p:cNvSpPr/>
          <p:nvPr/>
        </p:nvSpPr>
        <p:spPr>
          <a:xfrm>
            <a:off x="3704444" y="4182243"/>
            <a:ext cx="2781898" cy="524257"/>
          </a:xfrm>
          <a:prstGeom prst="roundRect">
            <a:avLst>
              <a:gd name="adj" fmla="val 24419"/>
            </a:avLst>
          </a:prstGeom>
          <a:solidFill>
            <a:srgbClr val="57C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DECD49-6ABB-D1FD-BBE9-624749B9E458}"/>
              </a:ext>
            </a:extLst>
          </p:cNvPr>
          <p:cNvSpPr/>
          <p:nvPr/>
        </p:nvSpPr>
        <p:spPr>
          <a:xfrm>
            <a:off x="3321797" y="3948198"/>
            <a:ext cx="993648" cy="993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745F8EA-687F-8559-742A-8C8FF18F48A7}"/>
              </a:ext>
            </a:extLst>
          </p:cNvPr>
          <p:cNvSpPr/>
          <p:nvPr/>
        </p:nvSpPr>
        <p:spPr>
          <a:xfrm rot="5400000">
            <a:off x="4044315" y="4218399"/>
            <a:ext cx="524256" cy="4519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5F313E-B205-658C-2478-80B46A9D28C4}"/>
              </a:ext>
            </a:extLst>
          </p:cNvPr>
          <p:cNvSpPr/>
          <p:nvPr/>
        </p:nvSpPr>
        <p:spPr>
          <a:xfrm>
            <a:off x="3526758" y="4109742"/>
            <a:ext cx="670560" cy="670560"/>
          </a:xfrm>
          <a:prstGeom prst="ellipse">
            <a:avLst/>
          </a:prstGeom>
          <a:solidFill>
            <a:srgbClr val="38A3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5E51F0-7EB3-970A-1928-BDC78CDAA3F7}"/>
              </a:ext>
            </a:extLst>
          </p:cNvPr>
          <p:cNvSpPr/>
          <p:nvPr/>
        </p:nvSpPr>
        <p:spPr>
          <a:xfrm>
            <a:off x="3436605" y="4109742"/>
            <a:ext cx="670560" cy="670560"/>
          </a:xfrm>
          <a:prstGeom prst="ellipse">
            <a:avLst/>
          </a:prstGeom>
          <a:solidFill>
            <a:srgbClr val="57C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2590B1-2C48-EFCA-3A63-A29AF5ABB36B}"/>
              </a:ext>
            </a:extLst>
          </p:cNvPr>
          <p:cNvSpPr txBox="1"/>
          <p:nvPr/>
        </p:nvSpPr>
        <p:spPr>
          <a:xfrm>
            <a:off x="4467094" y="4196012"/>
            <a:ext cx="2118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Nunito" pitchFamily="2" charset="0"/>
              </a:rPr>
              <a:t>Early Dropouts Within the First Week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48A192-7810-EA60-BF35-126B8F7AABD0}"/>
              </a:ext>
            </a:extLst>
          </p:cNvPr>
          <p:cNvSpPr/>
          <p:nvPr/>
        </p:nvSpPr>
        <p:spPr>
          <a:xfrm>
            <a:off x="3860027" y="5687948"/>
            <a:ext cx="2895980" cy="524257"/>
          </a:xfrm>
          <a:prstGeom prst="roundRect">
            <a:avLst>
              <a:gd name="adj" fmla="val 24419"/>
            </a:avLst>
          </a:prstGeom>
          <a:solidFill>
            <a:srgbClr val="38A3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EA82180-E454-5109-477E-DAD350C6864B}"/>
              </a:ext>
            </a:extLst>
          </p:cNvPr>
          <p:cNvSpPr/>
          <p:nvPr/>
        </p:nvSpPr>
        <p:spPr>
          <a:xfrm>
            <a:off x="3782958" y="5687947"/>
            <a:ext cx="2781898" cy="524257"/>
          </a:xfrm>
          <a:prstGeom prst="roundRect">
            <a:avLst>
              <a:gd name="adj" fmla="val 24419"/>
            </a:avLst>
          </a:prstGeom>
          <a:solidFill>
            <a:srgbClr val="57C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25C6AF-0765-4C02-103C-B68A07474EA7}"/>
              </a:ext>
            </a:extLst>
          </p:cNvPr>
          <p:cNvSpPr/>
          <p:nvPr/>
        </p:nvSpPr>
        <p:spPr>
          <a:xfrm>
            <a:off x="3400311" y="5453902"/>
            <a:ext cx="993648" cy="9936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5CEF89A-D881-F85E-5CCE-7CDF842282F2}"/>
              </a:ext>
            </a:extLst>
          </p:cNvPr>
          <p:cNvSpPr/>
          <p:nvPr/>
        </p:nvSpPr>
        <p:spPr>
          <a:xfrm rot="5400000">
            <a:off x="4122829" y="5724103"/>
            <a:ext cx="524256" cy="4519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7F5718-1550-0648-41DB-5577C3DBADB1}"/>
              </a:ext>
            </a:extLst>
          </p:cNvPr>
          <p:cNvSpPr/>
          <p:nvPr/>
        </p:nvSpPr>
        <p:spPr>
          <a:xfrm>
            <a:off x="3605272" y="5615446"/>
            <a:ext cx="670560" cy="670560"/>
          </a:xfrm>
          <a:prstGeom prst="ellipse">
            <a:avLst/>
          </a:prstGeom>
          <a:solidFill>
            <a:srgbClr val="38A3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2DB93B-B3DC-6BAE-B8B8-F96A0D39EDC1}"/>
              </a:ext>
            </a:extLst>
          </p:cNvPr>
          <p:cNvSpPr/>
          <p:nvPr/>
        </p:nvSpPr>
        <p:spPr>
          <a:xfrm>
            <a:off x="3515119" y="5615446"/>
            <a:ext cx="670560" cy="670560"/>
          </a:xfrm>
          <a:prstGeom prst="ellipse">
            <a:avLst/>
          </a:prstGeom>
          <a:solidFill>
            <a:srgbClr val="57C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4CAD89-CE28-AB83-1626-7FE74B15200F}"/>
              </a:ext>
            </a:extLst>
          </p:cNvPr>
          <p:cNvSpPr txBox="1"/>
          <p:nvPr/>
        </p:nvSpPr>
        <p:spPr>
          <a:xfrm>
            <a:off x="4654376" y="5693551"/>
            <a:ext cx="268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pPr algn="just"/>
            <a:r>
              <a:rPr lang="en-IN" dirty="0"/>
              <a:t>Flat Revenue </a:t>
            </a:r>
          </a:p>
          <a:p>
            <a:pPr algn="just"/>
            <a:r>
              <a:rPr lang="en-IN" dirty="0"/>
              <a:t>Contribution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9C404-4614-D0A3-1EE6-CEB61641B7EC}"/>
              </a:ext>
            </a:extLst>
          </p:cNvPr>
          <p:cNvSpPr txBox="1"/>
          <p:nvPr/>
        </p:nvSpPr>
        <p:spPr>
          <a:xfrm>
            <a:off x="5507325" y="142166"/>
            <a:ext cx="6904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Nevis" panose="02000800000000000000" pitchFamily="2" charset="0"/>
              </a:defRPr>
            </a:lvl1pPr>
          </a:lstStyle>
          <a:p>
            <a:r>
              <a:rPr lang="en-IN" dirty="0"/>
              <a:t>Insights &amp; Learnings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438632D-1B4F-0A6E-206C-EF27B417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4" y="1826374"/>
            <a:ext cx="3084292" cy="308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9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305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Nevis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Ranajit Dey</dc:creator>
  <cp:lastModifiedBy>Ranajit Dey</cp:lastModifiedBy>
  <cp:revision>31</cp:revision>
  <dcterms:created xsi:type="dcterms:W3CDTF">2025-09-29T07:18:18Z</dcterms:created>
  <dcterms:modified xsi:type="dcterms:W3CDTF">2025-10-03T14:16:52Z</dcterms:modified>
</cp:coreProperties>
</file>