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oni Goswami" userId="540367f38e1eb72f" providerId="LiveId" clId="{3A14715D-D892-4E49-9004-192B5B08F6C8}"/>
    <pc:docChg chg="modSld">
      <pc:chgData name="Saoni Goswami" userId="540367f38e1eb72f" providerId="LiveId" clId="{3A14715D-D892-4E49-9004-192B5B08F6C8}" dt="2024-02-21T03:36:08.369" v="120" actId="207"/>
      <pc:docMkLst>
        <pc:docMk/>
      </pc:docMkLst>
      <pc:sldChg chg="modSp mod">
        <pc:chgData name="Saoni Goswami" userId="540367f38e1eb72f" providerId="LiveId" clId="{3A14715D-D892-4E49-9004-192B5B08F6C8}" dt="2024-02-20T20:28:14.220" v="0" actId="20577"/>
        <pc:sldMkLst>
          <pc:docMk/>
          <pc:sldMk cId="2526346671" sldId="257"/>
        </pc:sldMkLst>
        <pc:spChg chg="mod">
          <ac:chgData name="Saoni Goswami" userId="540367f38e1eb72f" providerId="LiveId" clId="{3A14715D-D892-4E49-9004-192B5B08F6C8}" dt="2024-02-20T20:28:14.220" v="0" actId="20577"/>
          <ac:spMkLst>
            <pc:docMk/>
            <pc:sldMk cId="2526346671" sldId="257"/>
            <ac:spMk id="4" creationId="{1801DE7D-CF09-49B1-1D80-61E6D6723265}"/>
          </ac:spMkLst>
        </pc:spChg>
      </pc:sldChg>
      <pc:sldChg chg="modSp mod">
        <pc:chgData name="Saoni Goswami" userId="540367f38e1eb72f" providerId="LiveId" clId="{3A14715D-D892-4E49-9004-192B5B08F6C8}" dt="2024-02-21T03:36:08.369" v="120" actId="207"/>
        <pc:sldMkLst>
          <pc:docMk/>
          <pc:sldMk cId="3535366795" sldId="263"/>
        </pc:sldMkLst>
        <pc:spChg chg="mod">
          <ac:chgData name="Saoni Goswami" userId="540367f38e1eb72f" providerId="LiveId" clId="{3A14715D-D892-4E49-9004-192B5B08F6C8}" dt="2024-02-21T03:36:08.369" v="120" actId="207"/>
          <ac:spMkLst>
            <pc:docMk/>
            <pc:sldMk cId="3535366795" sldId="263"/>
            <ac:spMk id="3" creationId="{834FD5D4-4183-D9DA-774E-1B44777A69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40367f38e1eb72f/Desktop/XYZ_r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[XYZ_rr.xlsx]Sales by Category!PivotTable1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accent6">
                    <a:lumMod val="75000"/>
                  </a:schemeClr>
                </a:solidFill>
              </a:rPr>
              <a:t>Sales</a:t>
            </a:r>
            <a:r>
              <a:rPr lang="en-US" baseline="0">
                <a:solidFill>
                  <a:schemeClr val="accent6">
                    <a:lumMod val="75000"/>
                  </a:schemeClr>
                </a:solidFill>
              </a:rPr>
              <a:t> by Category and Sub-category</a:t>
            </a:r>
            <a:endParaRPr lang="en-US">
              <a:solidFill>
                <a:schemeClr val="accent6">
                  <a:lumMod val="75000"/>
                </a:schemeClr>
              </a:solidFill>
            </a:endParaRPr>
          </a:p>
        </c:rich>
      </c:tx>
      <c:layout>
        <c:manualLayout>
          <c:xMode val="edge"/>
          <c:yMode val="edge"/>
          <c:x val="0.2225214899713466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6">
                  <a:lumMod val="67000"/>
                  <a:alpha val="98000"/>
                </a:schemeClr>
              </a:gs>
              <a:gs pos="48000">
                <a:schemeClr val="accent6">
                  <a:lumMod val="97000"/>
                  <a:lumOff val="3000"/>
                </a:schemeClr>
              </a:gs>
              <a:gs pos="100000">
                <a:schemeClr val="accent6">
                  <a:lumMod val="60000"/>
                  <a:lumOff val="40000"/>
                </a:schemeClr>
              </a:gs>
            </a:gsLst>
            <a:lin ang="162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6">
                  <a:lumMod val="67000"/>
                  <a:alpha val="98000"/>
                </a:schemeClr>
              </a:gs>
              <a:gs pos="48000">
                <a:schemeClr val="accent6">
                  <a:lumMod val="97000"/>
                  <a:lumOff val="3000"/>
                </a:schemeClr>
              </a:gs>
              <a:gs pos="100000">
                <a:schemeClr val="accent6">
                  <a:lumMod val="60000"/>
                  <a:lumOff val="40000"/>
                </a:schemeClr>
              </a:gs>
            </a:gsLst>
            <a:lin ang="162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6">
                  <a:lumMod val="67000"/>
                  <a:alpha val="98000"/>
                </a:schemeClr>
              </a:gs>
              <a:gs pos="48000">
                <a:schemeClr val="accent6">
                  <a:lumMod val="97000"/>
                  <a:lumOff val="3000"/>
                </a:schemeClr>
              </a:gs>
              <a:gs pos="100000">
                <a:schemeClr val="accent6">
                  <a:lumMod val="60000"/>
                  <a:lumOff val="40000"/>
                </a:schemeClr>
              </a:gs>
            </a:gsLst>
            <a:lin ang="16200000" scaled="1"/>
            <a:tileRect/>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by Category'!$C$3</c:f>
              <c:strCache>
                <c:ptCount val="1"/>
                <c:pt idx="0">
                  <c:v>Total</c:v>
                </c:pt>
              </c:strCache>
            </c:strRef>
          </c:tx>
          <c:spPr>
            <a:gradFill flip="none" rotWithShape="1">
              <a:gsLst>
                <a:gs pos="0">
                  <a:schemeClr val="accent6">
                    <a:lumMod val="67000"/>
                    <a:alpha val="98000"/>
                  </a:schemeClr>
                </a:gs>
                <a:gs pos="48000">
                  <a:schemeClr val="accent6">
                    <a:lumMod val="97000"/>
                    <a:lumOff val="3000"/>
                  </a:schemeClr>
                </a:gs>
                <a:gs pos="100000">
                  <a:schemeClr val="accent6">
                    <a:lumMod val="60000"/>
                    <a:lumOff val="40000"/>
                  </a:schemeClr>
                </a:gs>
              </a:gsLst>
              <a:lin ang="162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6">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'Sales by Category'!$B$4:$B$6</c:f>
              <c:strCache>
                <c:ptCount val="3"/>
                <c:pt idx="0">
                  <c:v>Furniture</c:v>
                </c:pt>
                <c:pt idx="1">
                  <c:v>Office Supplies</c:v>
                </c:pt>
                <c:pt idx="2">
                  <c:v>Technology</c:v>
                </c:pt>
              </c:strCache>
            </c:strRef>
          </c:cat>
          <c:val>
            <c:numRef>
              <c:f>'Sales by Category'!$C$4:$C$6</c:f>
              <c:numCache>
                <c:formatCode>[$$-409]#,##0</c:formatCode>
                <c:ptCount val="3"/>
                <c:pt idx="0">
                  <c:v>741999.98</c:v>
                </c:pt>
                <c:pt idx="1">
                  <c:v>719046.99</c:v>
                </c:pt>
                <c:pt idx="2">
                  <c:v>836154.1</c:v>
                </c:pt>
              </c:numCache>
            </c:numRef>
          </c:val>
          <c:extLst>
            <c:ext xmlns:c16="http://schemas.microsoft.com/office/drawing/2014/chart" uri="{C3380CC4-5D6E-409C-BE32-E72D297353CC}">
              <c16:uniqueId val="{00000000-10F0-4BD4-9049-3C377E8D1239}"/>
            </c:ext>
          </c:extLst>
        </c:ser>
        <c:dLbls>
          <c:dLblPos val="outEnd"/>
          <c:showLegendKey val="0"/>
          <c:showVal val="1"/>
          <c:showCatName val="0"/>
          <c:showSerName val="0"/>
          <c:showPercent val="0"/>
          <c:showBubbleSize val="0"/>
        </c:dLbls>
        <c:gapWidth val="219"/>
        <c:overlap val="-27"/>
        <c:axId val="1780344575"/>
        <c:axId val="1780613855"/>
      </c:barChart>
      <c:catAx>
        <c:axId val="1780344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6">
                    <a:lumMod val="75000"/>
                  </a:schemeClr>
                </a:solidFill>
                <a:latin typeface="+mn-lt"/>
                <a:ea typeface="+mn-ea"/>
                <a:cs typeface="+mn-cs"/>
              </a:defRPr>
            </a:pPr>
            <a:endParaRPr lang="en-US"/>
          </a:p>
        </c:txPr>
        <c:crossAx val="1780613855"/>
        <c:crosses val="autoZero"/>
        <c:auto val="1"/>
        <c:lblAlgn val="ctr"/>
        <c:lblOffset val="100"/>
        <c:noMultiLvlLbl val="0"/>
      </c:catAx>
      <c:valAx>
        <c:axId val="1780613855"/>
        <c:scaling>
          <c:orientation val="minMax"/>
        </c:scaling>
        <c:delete val="0"/>
        <c:axPos val="l"/>
        <c:majorGridlines>
          <c:spPr>
            <a:ln w="9525" cap="flat" cmpd="sng" algn="ctr">
              <a:solidFill>
                <a:srgbClr val="00B050">
                  <a:alpha val="22000"/>
                </a:srgbClr>
              </a:solidFill>
              <a:round/>
            </a:ln>
            <a:effectLst/>
          </c:spPr>
        </c:majorGridlines>
        <c:numFmt formatCode="#,##0,\ &quot;T&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6">
                    <a:lumMod val="75000"/>
                  </a:schemeClr>
                </a:solidFill>
                <a:latin typeface="+mn-lt"/>
                <a:ea typeface="+mn-ea"/>
                <a:cs typeface="+mn-cs"/>
              </a:defRPr>
            </a:pPr>
            <a:endParaRPr lang="en-US"/>
          </a:p>
        </c:txPr>
        <c:crossAx val="17803445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6">
          <a:lumMod val="40000"/>
          <a:lumOff val="60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B1FA-958B-F2D2-C1AE-A641EBDC9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7CEFD5-556E-127C-352D-10FFE0C83C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05B081-C111-9F55-52BF-FEA8ED887A47}"/>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5" name="Footer Placeholder 4">
            <a:extLst>
              <a:ext uri="{FF2B5EF4-FFF2-40B4-BE49-F238E27FC236}">
                <a16:creationId xmlns:a16="http://schemas.microsoft.com/office/drawing/2014/main" id="{E2C2A78F-5C81-FDEA-9EB2-63AB3BA628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18D71-5748-BD9C-6AE9-0145CFFFE411}"/>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256280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4501-BBF5-E1A5-BD6F-2F69C51C6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6B2E32-6745-3830-D38D-3176A83D1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557CC-5AC0-5270-1688-4E80A925ABBD}"/>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5" name="Footer Placeholder 4">
            <a:extLst>
              <a:ext uri="{FF2B5EF4-FFF2-40B4-BE49-F238E27FC236}">
                <a16:creationId xmlns:a16="http://schemas.microsoft.com/office/drawing/2014/main" id="{32894401-C334-333F-1729-59B43E9CD8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08A2F-F4FC-F6DB-4851-7C3DAB6BC91D}"/>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379240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080236-A94E-6913-A3D9-06BB7EA1E6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0BE00B-91B3-942E-4452-D7385C62E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1ABDD-EECF-3459-3CEA-D3E044AFA09F}"/>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5" name="Footer Placeholder 4">
            <a:extLst>
              <a:ext uri="{FF2B5EF4-FFF2-40B4-BE49-F238E27FC236}">
                <a16:creationId xmlns:a16="http://schemas.microsoft.com/office/drawing/2014/main" id="{34A7BCDB-ABB0-5A1E-8F76-9E93CB6CC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7059B-4CCF-ACCB-B55D-E59B6BE3B191}"/>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280315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13E7-7993-9792-A1A9-7257EF9D0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B6EF1-F06D-2323-CD96-7853C15D4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D4AEB-CE8E-BB75-C19C-1AB15F024B14}"/>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5" name="Footer Placeholder 4">
            <a:extLst>
              <a:ext uri="{FF2B5EF4-FFF2-40B4-BE49-F238E27FC236}">
                <a16:creationId xmlns:a16="http://schemas.microsoft.com/office/drawing/2014/main" id="{84242819-F0B2-0BAF-7AAC-F689F90B5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DDACA-2A47-B053-D0D5-AC82C7A7D0EE}"/>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271838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D13C-FFF4-BC9F-B9B2-01ABED0F5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23EC7A-9F73-5EA0-797E-F626C3A1B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FDF1E-3C36-6E50-7681-9289324E5FE5}"/>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5" name="Footer Placeholder 4">
            <a:extLst>
              <a:ext uri="{FF2B5EF4-FFF2-40B4-BE49-F238E27FC236}">
                <a16:creationId xmlns:a16="http://schemas.microsoft.com/office/drawing/2014/main" id="{9D7DA24E-B784-A89C-AEB9-1D5938DA50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EA8E14-8E81-9DB1-373A-C15597194849}"/>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383435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ADAA-68CC-0DD5-62AE-41F24950B4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02C516-82E6-55D8-9829-9B1F06EF6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9958EE-9D7C-EB9C-93E5-1206DF2975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9B25A5-FC57-F6DC-319B-392AA1AF7F2B}"/>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6" name="Footer Placeholder 5">
            <a:extLst>
              <a:ext uri="{FF2B5EF4-FFF2-40B4-BE49-F238E27FC236}">
                <a16:creationId xmlns:a16="http://schemas.microsoft.com/office/drawing/2014/main" id="{F21D30E6-73E3-DA41-7A21-18D9A0874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A9B3F1-C935-6287-BD03-493882CD4722}"/>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134113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C9E8-EDA9-20FC-9F38-C522DB72B4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BEE3D-1C9F-01F5-45F0-71CAD7B19B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37B67-93C9-6FB2-6391-981A8E323F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642CCE-BF7B-E94C-9992-BA5C3F824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6F96B-0904-33F6-DA80-E79C4FAF77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9483F0-75C7-2F52-3D8B-6D3B1163DBD7}"/>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8" name="Footer Placeholder 7">
            <a:extLst>
              <a:ext uri="{FF2B5EF4-FFF2-40B4-BE49-F238E27FC236}">
                <a16:creationId xmlns:a16="http://schemas.microsoft.com/office/drawing/2014/main" id="{136CB8E8-31E4-24DC-99ED-B07386FAE4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C8BCC8-7B29-4528-E636-1DB9FCDF0EAA}"/>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414477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617F-689B-2FB6-DD3F-4289C8C5AA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FEAA69-5C3A-D2B5-77E3-1524BC1CAB93}"/>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4" name="Footer Placeholder 3">
            <a:extLst>
              <a:ext uri="{FF2B5EF4-FFF2-40B4-BE49-F238E27FC236}">
                <a16:creationId xmlns:a16="http://schemas.microsoft.com/office/drawing/2014/main" id="{C3467837-AAE3-4470-A41D-7A1DC4FEA9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A899-951A-8555-34A0-073F9A10C672}"/>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13165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05FC61-BD98-17F4-A505-C075A87F6ED1}"/>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3" name="Footer Placeholder 2">
            <a:extLst>
              <a:ext uri="{FF2B5EF4-FFF2-40B4-BE49-F238E27FC236}">
                <a16:creationId xmlns:a16="http://schemas.microsoft.com/office/drawing/2014/main" id="{BF85F500-B943-15ED-3173-9EC4271017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ED395D-D8D5-E450-C8CF-54EFF6C1B8D3}"/>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197138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0CEC-70A4-39A2-B7ED-6D69E8550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429E47-1F93-9BE4-0AC4-FE990603C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454ECD-EFBD-BA72-875E-AE1D017A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86176-613E-7B0F-5A05-0DD601795003}"/>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6" name="Footer Placeholder 5">
            <a:extLst>
              <a:ext uri="{FF2B5EF4-FFF2-40B4-BE49-F238E27FC236}">
                <a16:creationId xmlns:a16="http://schemas.microsoft.com/office/drawing/2014/main" id="{B03B48B1-93D4-D79A-79B9-26F65356D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8EB35-7613-C5C4-9108-9429D4205D97}"/>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117571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EDD5-873A-E45C-9E11-2EAFD6554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13D2A6-B13A-DFD3-01C8-8E68F0659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B0F1BE-2E0B-F8E3-CEB0-1B3B7EF35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2B987-2E32-1F21-4EDF-545157B673DE}"/>
              </a:ext>
            </a:extLst>
          </p:cNvPr>
          <p:cNvSpPr>
            <a:spLocks noGrp="1"/>
          </p:cNvSpPr>
          <p:nvPr>
            <p:ph type="dt" sz="half" idx="10"/>
          </p:nvPr>
        </p:nvSpPr>
        <p:spPr/>
        <p:txBody>
          <a:bodyPr/>
          <a:lstStyle/>
          <a:p>
            <a:fld id="{78125CAE-DF46-4564-A1E7-F758828EC3B6}" type="datetimeFigureOut">
              <a:rPr lang="en-IN" smtClean="0"/>
              <a:t>21-02-2024</a:t>
            </a:fld>
            <a:endParaRPr lang="en-IN"/>
          </a:p>
        </p:txBody>
      </p:sp>
      <p:sp>
        <p:nvSpPr>
          <p:cNvPr id="6" name="Footer Placeholder 5">
            <a:extLst>
              <a:ext uri="{FF2B5EF4-FFF2-40B4-BE49-F238E27FC236}">
                <a16:creationId xmlns:a16="http://schemas.microsoft.com/office/drawing/2014/main" id="{AAA93D85-4A0D-B4C5-8024-A934D89A0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3492CC-EA3B-41AF-E658-3381121A2EA0}"/>
              </a:ext>
            </a:extLst>
          </p:cNvPr>
          <p:cNvSpPr>
            <a:spLocks noGrp="1"/>
          </p:cNvSpPr>
          <p:nvPr>
            <p:ph type="sldNum" sz="quarter" idx="12"/>
          </p:nvPr>
        </p:nvSpPr>
        <p:spPr/>
        <p:txBody>
          <a:bodyPr/>
          <a:lstStyle/>
          <a:p>
            <a:fld id="{B3F372EC-4F46-404D-B8F7-F6EBCAB5A1B6}" type="slidenum">
              <a:rPr lang="en-IN" smtClean="0"/>
              <a:t>‹#›</a:t>
            </a:fld>
            <a:endParaRPr lang="en-IN"/>
          </a:p>
        </p:txBody>
      </p:sp>
    </p:spTree>
    <p:extLst>
      <p:ext uri="{BB962C8B-B14F-4D97-AF65-F5344CB8AC3E}">
        <p14:creationId xmlns:p14="http://schemas.microsoft.com/office/powerpoint/2010/main" val="138618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4C92A-2B27-C7C5-9BE3-9BA350928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FC454-CAE1-45C4-A4AC-9EDC92FCF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467DE-D4A1-A1AB-4F9D-4616055B42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25CAE-DF46-4564-A1E7-F758828EC3B6}" type="datetimeFigureOut">
              <a:rPr lang="en-IN" smtClean="0"/>
              <a:t>21-02-2024</a:t>
            </a:fld>
            <a:endParaRPr lang="en-IN"/>
          </a:p>
        </p:txBody>
      </p:sp>
      <p:sp>
        <p:nvSpPr>
          <p:cNvPr id="5" name="Footer Placeholder 4">
            <a:extLst>
              <a:ext uri="{FF2B5EF4-FFF2-40B4-BE49-F238E27FC236}">
                <a16:creationId xmlns:a16="http://schemas.microsoft.com/office/drawing/2014/main" id="{1305178F-FD96-9DE8-21EE-AA1F73DCD6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AE00E3-B591-9B47-1A23-21A514DC4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372EC-4F46-404D-B8F7-F6EBCAB5A1B6}" type="slidenum">
              <a:rPr lang="en-IN" smtClean="0"/>
              <a:t>‹#›</a:t>
            </a:fld>
            <a:endParaRPr lang="en-IN"/>
          </a:p>
        </p:txBody>
      </p:sp>
    </p:spTree>
    <p:extLst>
      <p:ext uri="{BB962C8B-B14F-4D97-AF65-F5344CB8AC3E}">
        <p14:creationId xmlns:p14="http://schemas.microsoft.com/office/powerpoint/2010/main" val="120087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057291-3AD8-CCFE-ABF0-F9210F44204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extBox 3">
            <a:extLst>
              <a:ext uri="{FF2B5EF4-FFF2-40B4-BE49-F238E27FC236}">
                <a16:creationId xmlns:a16="http://schemas.microsoft.com/office/drawing/2014/main" id="{1801DE7D-CF09-49B1-1D80-61E6D6723265}"/>
              </a:ext>
            </a:extLst>
          </p:cNvPr>
          <p:cNvSpPr txBox="1"/>
          <p:nvPr/>
        </p:nvSpPr>
        <p:spPr>
          <a:xfrm>
            <a:off x="8636000" y="2337584"/>
            <a:ext cx="4175760" cy="3170099"/>
          </a:xfrm>
          <a:prstGeom prst="rect">
            <a:avLst/>
          </a:prstGeom>
          <a:noFill/>
        </p:spPr>
        <p:txBody>
          <a:bodyPr wrap="square" rtlCol="0">
            <a:spAutoFit/>
          </a:bodyPr>
          <a:lstStyle/>
          <a:p>
            <a:r>
              <a:rPr lang="en-IN" sz="4000" b="1" dirty="0">
                <a:latin typeface="Bell MT" panose="02020503060305020303" pitchFamily="18" charset="0"/>
              </a:rPr>
              <a:t>US Workplace Store Sales Dashboard</a:t>
            </a:r>
            <a:br>
              <a:rPr lang="en-IN" sz="4000" b="1" dirty="0">
                <a:latin typeface="Bell MT" panose="02020503060305020303" pitchFamily="18" charset="0"/>
              </a:rPr>
            </a:br>
            <a:br>
              <a:rPr lang="en-IN" sz="4000" b="1" dirty="0">
                <a:latin typeface="Bell MT" panose="02020503060305020303" pitchFamily="18" charset="0"/>
              </a:rPr>
            </a:br>
            <a:r>
              <a:rPr lang="en-IN" sz="4000" b="1" dirty="0">
                <a:latin typeface="Bell MT" panose="02020503060305020303" pitchFamily="18" charset="0"/>
              </a:rPr>
              <a:t>      </a:t>
            </a:r>
            <a:r>
              <a:rPr lang="en-IN" sz="1200" b="1" dirty="0">
                <a:latin typeface="Bell MT" panose="02020503060305020303" pitchFamily="18" charset="0"/>
              </a:rPr>
              <a:t>A presentation by </a:t>
            </a:r>
            <a:r>
              <a:rPr lang="en-IN" sz="1200" b="1" dirty="0" err="1">
                <a:latin typeface="Bell MT" panose="02020503060305020303" pitchFamily="18" charset="0"/>
              </a:rPr>
              <a:t>Ronojoy</a:t>
            </a:r>
            <a:r>
              <a:rPr lang="en-IN" sz="1200" b="1" dirty="0">
                <a:latin typeface="Bell MT" panose="02020503060305020303" pitchFamily="18" charset="0"/>
              </a:rPr>
              <a:t> Goswami</a:t>
            </a:r>
            <a:endParaRPr lang="en-IN" sz="4000" b="1" dirty="0">
              <a:latin typeface="Bell MT" panose="02020503060305020303" pitchFamily="18" charset="0"/>
            </a:endParaRPr>
          </a:p>
        </p:txBody>
      </p:sp>
    </p:spTree>
    <p:extLst>
      <p:ext uri="{BB962C8B-B14F-4D97-AF65-F5344CB8AC3E}">
        <p14:creationId xmlns:p14="http://schemas.microsoft.com/office/powerpoint/2010/main" val="252634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6E3ED-706B-5D05-B6C4-BC4399AA8484}"/>
              </a:ext>
            </a:extLst>
          </p:cNvPr>
          <p:cNvSpPr txBox="1"/>
          <p:nvPr/>
        </p:nvSpPr>
        <p:spPr>
          <a:xfrm>
            <a:off x="447040" y="477520"/>
            <a:ext cx="11216640" cy="4062651"/>
          </a:xfrm>
          <a:prstGeom prst="rect">
            <a:avLst/>
          </a:prstGeom>
          <a:noFill/>
        </p:spPr>
        <p:txBody>
          <a:bodyPr wrap="square" rtlCol="0">
            <a:spAutoFit/>
          </a:bodyPr>
          <a:lstStyle/>
          <a:p>
            <a:r>
              <a:rPr lang="en-IN" sz="2000" b="1" dirty="0">
                <a:solidFill>
                  <a:schemeClr val="accent6">
                    <a:lumMod val="50000"/>
                  </a:schemeClr>
                </a:solidFill>
              </a:rPr>
              <a:t>Objective: Create an interactive sales dashboard for the US Workplace Store for 2014-2017</a:t>
            </a:r>
          </a:p>
          <a:p>
            <a:endParaRPr lang="en-IN" dirty="0"/>
          </a:p>
          <a:p>
            <a:r>
              <a:rPr lang="en-IN" dirty="0">
                <a:solidFill>
                  <a:schemeClr val="accent6">
                    <a:lumMod val="75000"/>
                  </a:schemeClr>
                </a:solidFill>
              </a:rPr>
              <a:t>The US Workplace Store is a retailer of furniture, office suppliers, and technology products from its customers based in the United States. I have collected a dataset of its sales from 2014-2017. </a:t>
            </a:r>
            <a:br>
              <a:rPr lang="en-IN" dirty="0">
                <a:solidFill>
                  <a:schemeClr val="accent6">
                    <a:lumMod val="75000"/>
                  </a:schemeClr>
                </a:solidFill>
              </a:rPr>
            </a:br>
            <a:br>
              <a:rPr lang="en-IN" sz="2000" dirty="0"/>
            </a:br>
            <a:r>
              <a:rPr lang="en-IN" sz="2000" b="1" dirty="0">
                <a:solidFill>
                  <a:schemeClr val="accent6">
                    <a:lumMod val="75000"/>
                  </a:schemeClr>
                </a:solidFill>
              </a:rPr>
              <a:t>As per the given data, I worked on the following:</a:t>
            </a:r>
            <a:br>
              <a:rPr lang="en-IN" dirty="0"/>
            </a:br>
            <a:endParaRPr lang="en-IN" dirty="0"/>
          </a:p>
          <a:p>
            <a:pPr marL="342900" indent="-342900">
              <a:buAutoNum type="arabicPeriod"/>
            </a:pPr>
            <a:r>
              <a:rPr lang="en-IN" dirty="0">
                <a:solidFill>
                  <a:schemeClr val="accent6">
                    <a:lumMod val="75000"/>
                  </a:schemeClr>
                </a:solidFill>
              </a:rPr>
              <a:t>Sales by Category and use the Drill Down feature to check sales by Category. Add a timeline to check and </a:t>
            </a:r>
            <a:r>
              <a:rPr lang="en-IN" dirty="0" err="1">
                <a:solidFill>
                  <a:schemeClr val="accent6">
                    <a:lumMod val="75000"/>
                  </a:schemeClr>
                </a:solidFill>
              </a:rPr>
              <a:t>analyze</a:t>
            </a:r>
            <a:r>
              <a:rPr lang="en-IN" dirty="0">
                <a:solidFill>
                  <a:schemeClr val="accent6">
                    <a:lumMod val="75000"/>
                  </a:schemeClr>
                </a:solidFill>
              </a:rPr>
              <a:t> sales with time.</a:t>
            </a:r>
          </a:p>
          <a:p>
            <a:pPr marL="342900" indent="-342900">
              <a:buAutoNum type="arabicPeriod"/>
            </a:pPr>
            <a:r>
              <a:rPr lang="en-IN" dirty="0">
                <a:solidFill>
                  <a:schemeClr val="accent6">
                    <a:lumMod val="75000"/>
                  </a:schemeClr>
                </a:solidFill>
              </a:rPr>
              <a:t>Profit over Time from 2014-2017 showing profits as per quarters Q1- Q4.</a:t>
            </a:r>
          </a:p>
          <a:p>
            <a:pPr marL="342900" indent="-342900">
              <a:buAutoNum type="arabicPeriod"/>
            </a:pPr>
            <a:r>
              <a:rPr lang="en-IN" dirty="0">
                <a:solidFill>
                  <a:schemeClr val="accent6">
                    <a:lumMod val="75000"/>
                  </a:schemeClr>
                </a:solidFill>
              </a:rPr>
              <a:t>Total Sales in different states.</a:t>
            </a:r>
          </a:p>
          <a:p>
            <a:pPr marL="342900" indent="-342900">
              <a:buAutoNum type="arabicPeriod"/>
            </a:pPr>
            <a:r>
              <a:rPr lang="en-IN" dirty="0">
                <a:solidFill>
                  <a:schemeClr val="accent6">
                    <a:lumMod val="75000"/>
                  </a:schemeClr>
                </a:solidFill>
              </a:rPr>
              <a:t>Top 5 customers with the highest sale amount</a:t>
            </a:r>
          </a:p>
          <a:p>
            <a:pPr marL="342900" indent="-342900">
              <a:buAutoNum type="arabicPeriod"/>
            </a:pPr>
            <a:r>
              <a:rPr lang="en-IN" dirty="0">
                <a:solidFill>
                  <a:schemeClr val="accent6">
                    <a:lumMod val="75000"/>
                  </a:schemeClr>
                </a:solidFill>
              </a:rPr>
              <a:t>Customer count </a:t>
            </a:r>
          </a:p>
          <a:p>
            <a:pPr marL="342900" indent="-342900">
              <a:buAutoNum type="arabicPeriod"/>
            </a:pPr>
            <a:r>
              <a:rPr lang="en-IN" dirty="0">
                <a:solidFill>
                  <a:schemeClr val="accent6">
                    <a:lumMod val="75000"/>
                  </a:schemeClr>
                </a:solidFill>
              </a:rPr>
              <a:t>Clean the given dataset and use conditional formatting to locate the loss in orders.</a:t>
            </a:r>
          </a:p>
        </p:txBody>
      </p:sp>
    </p:spTree>
    <p:extLst>
      <p:ext uri="{BB962C8B-B14F-4D97-AF65-F5344CB8AC3E}">
        <p14:creationId xmlns:p14="http://schemas.microsoft.com/office/powerpoint/2010/main" val="268871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ACE65EA-EFED-1AD9-4535-BDDA856C12B4}"/>
              </a:ext>
            </a:extLst>
          </p:cNvPr>
          <p:cNvGraphicFramePr>
            <a:graphicFrameLocks noGrp="1"/>
          </p:cNvGraphicFramePr>
          <p:nvPr>
            <p:extLst>
              <p:ext uri="{D42A27DB-BD31-4B8C-83A1-F6EECF244321}">
                <p14:modId xmlns:p14="http://schemas.microsoft.com/office/powerpoint/2010/main" val="2235395253"/>
              </p:ext>
            </p:extLst>
          </p:nvPr>
        </p:nvGraphicFramePr>
        <p:xfrm>
          <a:off x="721360" y="1188720"/>
          <a:ext cx="10632440" cy="4866640"/>
        </p:xfrm>
        <a:graphic>
          <a:graphicData uri="http://schemas.openxmlformats.org/drawingml/2006/table">
            <a:tbl>
              <a:tblPr/>
              <a:tblGrid>
                <a:gridCol w="830161">
                  <a:extLst>
                    <a:ext uri="{9D8B030D-6E8A-4147-A177-3AD203B41FA5}">
                      <a16:colId xmlns:a16="http://schemas.microsoft.com/office/drawing/2014/main" val="3120112473"/>
                    </a:ext>
                  </a:extLst>
                </a:gridCol>
                <a:gridCol w="925948">
                  <a:extLst>
                    <a:ext uri="{9D8B030D-6E8A-4147-A177-3AD203B41FA5}">
                      <a16:colId xmlns:a16="http://schemas.microsoft.com/office/drawing/2014/main" val="838716903"/>
                    </a:ext>
                  </a:extLst>
                </a:gridCol>
                <a:gridCol w="766302">
                  <a:extLst>
                    <a:ext uri="{9D8B030D-6E8A-4147-A177-3AD203B41FA5}">
                      <a16:colId xmlns:a16="http://schemas.microsoft.com/office/drawing/2014/main" val="3796225735"/>
                    </a:ext>
                  </a:extLst>
                </a:gridCol>
                <a:gridCol w="582708">
                  <a:extLst>
                    <a:ext uri="{9D8B030D-6E8A-4147-A177-3AD203B41FA5}">
                      <a16:colId xmlns:a16="http://schemas.microsoft.com/office/drawing/2014/main" val="2728888944"/>
                    </a:ext>
                  </a:extLst>
                </a:gridCol>
                <a:gridCol w="606656">
                  <a:extLst>
                    <a:ext uri="{9D8B030D-6E8A-4147-A177-3AD203B41FA5}">
                      <a16:colId xmlns:a16="http://schemas.microsoft.com/office/drawing/2014/main" val="1673259233"/>
                    </a:ext>
                  </a:extLst>
                </a:gridCol>
                <a:gridCol w="4861228">
                  <a:extLst>
                    <a:ext uri="{9D8B030D-6E8A-4147-A177-3AD203B41FA5}">
                      <a16:colId xmlns:a16="http://schemas.microsoft.com/office/drawing/2014/main" val="1452526696"/>
                    </a:ext>
                  </a:extLst>
                </a:gridCol>
                <a:gridCol w="574727">
                  <a:extLst>
                    <a:ext uri="{9D8B030D-6E8A-4147-A177-3AD203B41FA5}">
                      <a16:colId xmlns:a16="http://schemas.microsoft.com/office/drawing/2014/main" val="3312595885"/>
                    </a:ext>
                  </a:extLst>
                </a:gridCol>
                <a:gridCol w="439027">
                  <a:extLst>
                    <a:ext uri="{9D8B030D-6E8A-4147-A177-3AD203B41FA5}">
                      <a16:colId xmlns:a16="http://schemas.microsoft.com/office/drawing/2014/main" val="3984454062"/>
                    </a:ext>
                  </a:extLst>
                </a:gridCol>
                <a:gridCol w="478939">
                  <a:extLst>
                    <a:ext uri="{9D8B030D-6E8A-4147-A177-3AD203B41FA5}">
                      <a16:colId xmlns:a16="http://schemas.microsoft.com/office/drawing/2014/main" val="2439014911"/>
                    </a:ext>
                  </a:extLst>
                </a:gridCol>
                <a:gridCol w="566744">
                  <a:extLst>
                    <a:ext uri="{9D8B030D-6E8A-4147-A177-3AD203B41FA5}">
                      <a16:colId xmlns:a16="http://schemas.microsoft.com/office/drawing/2014/main" val="2283259244"/>
                    </a:ext>
                  </a:extLst>
                </a:gridCol>
              </a:tblGrid>
              <a:tr h="243332">
                <a:tc>
                  <a:txBody>
                    <a:bodyPr/>
                    <a:lstStyle/>
                    <a:p>
                      <a:pPr algn="l" fontAlgn="b"/>
                      <a:r>
                        <a:rPr lang="en-IN" sz="700" b="1" i="0" u="none" strike="noStrike">
                          <a:solidFill>
                            <a:srgbClr val="000000"/>
                          </a:solidFill>
                          <a:effectLst/>
                          <a:latin typeface="Calibri" panose="020F0502020204030204" pitchFamily="34" charset="0"/>
                        </a:rPr>
                        <a:t>Order Date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Customer Name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State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Category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Sub-Category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Product Name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Sales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Quantity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Unit Price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1" i="0" u="none" strike="noStrike">
                          <a:solidFill>
                            <a:srgbClr val="000000"/>
                          </a:solidFill>
                          <a:effectLst/>
                          <a:latin typeface="Calibri" panose="020F0502020204030204" pitchFamily="34" charset="0"/>
                        </a:rPr>
                        <a:t>Profit</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1950737295"/>
                  </a:ext>
                </a:extLst>
              </a:tr>
              <a:tr h="243332">
                <a:tc>
                  <a:txBody>
                    <a:bodyPr/>
                    <a:lstStyle/>
                    <a:p>
                      <a:pPr algn="r" fontAlgn="b"/>
                      <a:r>
                        <a:rPr lang="en-IN" sz="700" b="0" i="0" u="none" strike="noStrike">
                          <a:solidFill>
                            <a:srgbClr val="000000"/>
                          </a:solidFill>
                          <a:effectLst/>
                          <a:latin typeface="Calibri" panose="020F0502020204030204" pitchFamily="34" charset="0"/>
                        </a:rPr>
                        <a:t>03-Jan-2014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Darren Powers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Texas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Paper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Message Book, Wirebound, Four 5 1/2" X 4" Forms/Pg., 200 Dupl. Sets/Book</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$16.45</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$8.23</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$5.55</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3200441141"/>
                  </a:ext>
                </a:extLst>
              </a:tr>
              <a:tr h="243332">
                <a:tc>
                  <a:txBody>
                    <a:bodyPr/>
                    <a:lstStyle/>
                    <a:p>
                      <a:pPr algn="r" fontAlgn="b"/>
                      <a:r>
                        <a:rPr lang="en-IN" sz="700" b="0" i="0" u="none" strike="noStrike">
                          <a:solidFill>
                            <a:srgbClr val="000000"/>
                          </a:solidFill>
                          <a:effectLst/>
                          <a:latin typeface="Calibri" panose="020F0502020204030204" pitchFamily="34" charset="0"/>
                        </a:rPr>
                        <a:t>04-Jan-2014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Phillina Ober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Illinois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Labels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Avery 508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$11.78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$3.00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$3.93</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$4.27</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806356889"/>
                  </a:ext>
                </a:extLst>
              </a:tr>
              <a:tr h="243332">
                <a:tc>
                  <a:txBody>
                    <a:bodyPr/>
                    <a:lstStyle/>
                    <a:p>
                      <a:pPr algn="r" fontAlgn="b"/>
                      <a:r>
                        <a:rPr lang="en-IN" sz="700" b="0" i="0" u="none" strike="noStrike">
                          <a:solidFill>
                            <a:srgbClr val="000000"/>
                          </a:solidFill>
                          <a:effectLst/>
                          <a:latin typeface="Calibri" panose="020F0502020204030204" pitchFamily="34" charset="0"/>
                        </a:rPr>
                        <a:t>04-Jan-2014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Phillina Ober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Illinois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Storage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SAFCO Boltless Steel Shelving</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$272.74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$3.00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$90.91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9C0006"/>
                          </a:solidFill>
                          <a:effectLst/>
                          <a:latin typeface="Calibri" panose="020F0502020204030204" pitchFamily="34" charset="0"/>
                        </a:rPr>
                        <a:t>-$64.77</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FFC7CE"/>
                    </a:solidFill>
                  </a:tcPr>
                </a:tc>
                <a:extLst>
                  <a:ext uri="{0D108BD9-81ED-4DB2-BD59-A6C34878D82A}">
                    <a16:rowId xmlns:a16="http://schemas.microsoft.com/office/drawing/2014/main" val="148765964"/>
                  </a:ext>
                </a:extLst>
              </a:tr>
              <a:tr h="243332">
                <a:tc>
                  <a:txBody>
                    <a:bodyPr/>
                    <a:lstStyle/>
                    <a:p>
                      <a:pPr algn="r" fontAlgn="b"/>
                      <a:r>
                        <a:rPr lang="en-IN" sz="700" b="0" i="0" u="none" strike="noStrike">
                          <a:solidFill>
                            <a:srgbClr val="000000"/>
                          </a:solidFill>
                          <a:effectLst/>
                          <a:latin typeface="Calibri" panose="020F0502020204030204" pitchFamily="34" charset="0"/>
                        </a:rPr>
                        <a:t>04-Jan-2014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Phillina Ober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Illinois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Binders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GBC Standard Plastic Binding Systems Combs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$3.54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$2.00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$1.77</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9C0006"/>
                          </a:solidFill>
                          <a:effectLst/>
                          <a:latin typeface="Calibri" panose="020F0502020204030204" pitchFamily="34" charset="0"/>
                        </a:rPr>
                        <a:t>-$5.49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FFC7CE"/>
                    </a:solidFill>
                  </a:tcPr>
                </a:tc>
                <a:extLst>
                  <a:ext uri="{0D108BD9-81ED-4DB2-BD59-A6C34878D82A}">
                    <a16:rowId xmlns:a16="http://schemas.microsoft.com/office/drawing/2014/main" val="1898023496"/>
                  </a:ext>
                </a:extLst>
              </a:tr>
              <a:tr h="243332">
                <a:tc>
                  <a:txBody>
                    <a:bodyPr/>
                    <a:lstStyle/>
                    <a:p>
                      <a:pPr algn="r" fontAlgn="b"/>
                      <a:r>
                        <a:rPr lang="en-IN" sz="700" b="0" i="0" u="none" strike="noStrike">
                          <a:solidFill>
                            <a:srgbClr val="000000"/>
                          </a:solidFill>
                          <a:effectLst/>
                          <a:latin typeface="Calibri" panose="020F0502020204030204" pitchFamily="34" charset="0"/>
                        </a:rPr>
                        <a:t>05-Jan-2014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Mick Brown</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Pennsylvania</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Art</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Avery Hi-Liter EverBold Pen Style Fluorescent Highlighters, 4/Pack</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$19.54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$3.00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$6.51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$4.88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1267018412"/>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Lycoris Saunders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California</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Paper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Xerox 225</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$19.44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$3.00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$6.48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$9.33</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882230741"/>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Jack O'Briant</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Georgia</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Art</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Dixon Prang Watercolor Pencils, 10-Color Set with Brush</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$12.78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$3.00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$4.26</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$5.24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1138667899"/>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Maria Etezadi</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Kentucky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Furniture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Chairs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Global Deluxe High-Back Manager's Chair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$2,573.82</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$9.00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$285.98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$746.41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344447310"/>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Maria Etezadi</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Kentucky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Binders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Ibico Hi-Tech Manual Binding System</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$609.98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$304.99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$274.49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1271876331"/>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Maria Etezadi</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Kentucky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Art</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Rogers Handheld Barrel Pencil Sharpener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$5.48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$2.00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$2.74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$1.48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805704562"/>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Maria Etezadi</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Kentucky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Technology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Phones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GE 30524EE4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$391.98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$195.99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$113.67</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2289521228"/>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Maria Etezadi</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Kentucky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Technology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Phones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Wireless Extenders zBoost YX545 SOHO Signal Booster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$755.96</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$4.00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$188.99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$204.11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83487623"/>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Maria Etezadi</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Kentucky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Fasteners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Alliance Super-Size Bands, Assorted Sizes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$31.12</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$4.00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$7.78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$0.31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515318289"/>
                  </a:ext>
                </a:extLst>
              </a:tr>
              <a:tr h="243332">
                <a:tc>
                  <a:txBody>
                    <a:bodyPr/>
                    <a:lstStyle/>
                    <a:p>
                      <a:pPr algn="r" fontAlgn="b"/>
                      <a:r>
                        <a:rPr lang="en-IN" sz="700" b="0" i="0" u="none" strike="noStrike">
                          <a:solidFill>
                            <a:srgbClr val="000000"/>
                          </a:solidFill>
                          <a:effectLst/>
                          <a:latin typeface="Calibri" panose="020F0502020204030204" pitchFamily="34" charset="0"/>
                        </a:rPr>
                        <a:t>06-Jan-2014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Maria Etezadi</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Kentucky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Paper</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Southworth 25% Cotton Granite Paper &amp; Envelopes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$6.54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$6.54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$3.01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833259361"/>
                  </a:ext>
                </a:extLst>
              </a:tr>
              <a:tr h="243332">
                <a:tc>
                  <a:txBody>
                    <a:bodyPr/>
                    <a:lstStyle/>
                    <a:p>
                      <a:pPr algn="r" fontAlgn="b"/>
                      <a:r>
                        <a:rPr lang="en-IN" sz="700" b="0" i="0" u="none" strike="noStrike">
                          <a:solidFill>
                            <a:srgbClr val="000000"/>
                          </a:solidFill>
                          <a:effectLst/>
                          <a:latin typeface="Calibri" panose="020F0502020204030204" pitchFamily="34" charset="0"/>
                        </a:rPr>
                        <a:t>07-Jan-2014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Vivek Sundaresam</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Texas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Furniture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Furnishings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US" sz="700" b="0" i="0" u="none" strike="noStrike">
                          <a:solidFill>
                            <a:srgbClr val="000000"/>
                          </a:solidFill>
                          <a:effectLst/>
                          <a:latin typeface="Calibri" panose="020F0502020204030204" pitchFamily="34" charset="0"/>
                        </a:rPr>
                        <a:t>Howard Miller 14-1/2" Diameter Chrome Round Wall Clock</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$76.73</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$3.00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$25.58</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9C0006"/>
                          </a:solidFill>
                          <a:effectLst/>
                          <a:latin typeface="Calibri" panose="020F0502020204030204" pitchFamily="34" charset="0"/>
                        </a:rPr>
                        <a:t>-$53.71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FFC7CE"/>
                    </a:solidFill>
                  </a:tcPr>
                </a:tc>
                <a:extLst>
                  <a:ext uri="{0D108BD9-81ED-4DB2-BD59-A6C34878D82A}">
                    <a16:rowId xmlns:a16="http://schemas.microsoft.com/office/drawing/2014/main" val="3374594399"/>
                  </a:ext>
                </a:extLst>
              </a:tr>
              <a:tr h="243332">
                <a:tc>
                  <a:txBody>
                    <a:bodyPr/>
                    <a:lstStyle/>
                    <a:p>
                      <a:pPr algn="r" fontAlgn="b"/>
                      <a:r>
                        <a:rPr lang="en-IN" sz="700" b="0" i="0" u="none" strike="noStrike">
                          <a:solidFill>
                            <a:srgbClr val="000000"/>
                          </a:solidFill>
                          <a:effectLst/>
                          <a:latin typeface="Calibri" panose="020F0502020204030204" pitchFamily="34" charset="0"/>
                        </a:rPr>
                        <a:t>07-Jan-2014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Vivek Sundaresam</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Texas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Binders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US" sz="700" b="0" i="0" u="none" strike="noStrike">
                          <a:solidFill>
                            <a:srgbClr val="000000"/>
                          </a:solidFill>
                          <a:effectLst/>
                          <a:latin typeface="Calibri" panose="020F0502020204030204" pitchFamily="34" charset="0"/>
                        </a:rPr>
                        <a:t>Acco Four Pocket Poly Ring Binder with Label Holder, Smoke, 1"</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$10.43</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$7.00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$1.49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9C0006"/>
                          </a:solidFill>
                          <a:effectLst/>
                          <a:latin typeface="Calibri" panose="020F0502020204030204" pitchFamily="34" charset="0"/>
                        </a:rPr>
                        <a:t>-$18.25</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FFC7CE"/>
                    </a:solidFill>
                  </a:tcPr>
                </a:tc>
                <a:extLst>
                  <a:ext uri="{0D108BD9-81ED-4DB2-BD59-A6C34878D82A}">
                    <a16:rowId xmlns:a16="http://schemas.microsoft.com/office/drawing/2014/main" val="3967864927"/>
                  </a:ext>
                </a:extLst>
              </a:tr>
              <a:tr h="243332">
                <a:tc>
                  <a:txBody>
                    <a:bodyPr/>
                    <a:lstStyle/>
                    <a:p>
                      <a:pPr algn="r" fontAlgn="b"/>
                      <a:r>
                        <a:rPr lang="en-IN" sz="700" b="0" i="0" u="none" strike="noStrike">
                          <a:solidFill>
                            <a:srgbClr val="000000"/>
                          </a:solidFill>
                          <a:effectLst/>
                          <a:latin typeface="Calibri" panose="020F0502020204030204" pitchFamily="34" charset="0"/>
                        </a:rPr>
                        <a:t>09-Jan-2014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Melanie Seite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Texas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Art</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Newell 312</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$9.34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$4.67</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$1.17</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2954857531"/>
                  </a:ext>
                </a:extLst>
              </a:tr>
              <a:tr h="243332">
                <a:tc>
                  <a:txBody>
                    <a:bodyPr/>
                    <a:lstStyle/>
                    <a:p>
                      <a:pPr algn="r" fontAlgn="b"/>
                      <a:r>
                        <a:rPr lang="en-IN" sz="700" b="0" i="0" u="none" strike="noStrike">
                          <a:solidFill>
                            <a:srgbClr val="000000"/>
                          </a:solidFill>
                          <a:effectLst/>
                          <a:latin typeface="Calibri" panose="020F0502020204030204" pitchFamily="34" charset="0"/>
                        </a:rPr>
                        <a:t>09-Jan-2014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Melanie Seite</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Texas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Technology</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Accessories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l" fontAlgn="b"/>
                      <a:r>
                        <a:rPr lang="en-IN" sz="700" b="0" i="0" u="none" strike="noStrike">
                          <a:solidFill>
                            <a:srgbClr val="000000"/>
                          </a:solidFill>
                          <a:effectLst/>
                          <a:latin typeface="Calibri" panose="020F0502020204030204" pitchFamily="34" charset="0"/>
                        </a:rPr>
                        <a:t>Memorex Micro Travel Drive 8 GB</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$31.20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$3.00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$10.40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tc>
                  <a:txBody>
                    <a:bodyPr/>
                    <a:lstStyle/>
                    <a:p>
                      <a:pPr algn="r" fontAlgn="b"/>
                      <a:r>
                        <a:rPr lang="en-IN" sz="700" b="0" i="0" u="none" strike="noStrike">
                          <a:solidFill>
                            <a:srgbClr val="000000"/>
                          </a:solidFill>
                          <a:effectLst/>
                          <a:latin typeface="Calibri" panose="020F0502020204030204" pitchFamily="34" charset="0"/>
                        </a:rPr>
                        <a:t>$9.75</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643677981"/>
                  </a:ext>
                </a:extLst>
              </a:tr>
              <a:tr h="243332">
                <a:tc>
                  <a:txBody>
                    <a:bodyPr/>
                    <a:lstStyle/>
                    <a:p>
                      <a:pPr algn="r" fontAlgn="b"/>
                      <a:r>
                        <a:rPr lang="en-IN" sz="700" b="0" i="0" u="none" strike="noStrike">
                          <a:solidFill>
                            <a:srgbClr val="000000"/>
                          </a:solidFill>
                          <a:effectLst/>
                          <a:latin typeface="Calibri" panose="020F0502020204030204" pitchFamily="34" charset="0"/>
                        </a:rPr>
                        <a:t>10-Jan-2014</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Anthony Jacobs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Virginia</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Office Supplies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Labels</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l" fontAlgn="b"/>
                      <a:r>
                        <a:rPr lang="en-IN" sz="700" b="0" i="0" u="none" strike="noStrike">
                          <a:solidFill>
                            <a:srgbClr val="000000"/>
                          </a:solidFill>
                          <a:effectLst/>
                          <a:latin typeface="Calibri" panose="020F0502020204030204" pitchFamily="34" charset="0"/>
                        </a:rPr>
                        <a:t>Avery 482</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$2.89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$1.00</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a:solidFill>
                            <a:srgbClr val="000000"/>
                          </a:solidFill>
                          <a:effectLst/>
                          <a:latin typeface="Calibri" panose="020F0502020204030204" pitchFamily="34" charset="0"/>
                        </a:rPr>
                        <a:t>$2.89</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tc>
                  <a:txBody>
                    <a:bodyPr/>
                    <a:lstStyle/>
                    <a:p>
                      <a:pPr algn="r" fontAlgn="b"/>
                      <a:r>
                        <a:rPr lang="en-IN" sz="700" b="0" i="0" u="none" strike="noStrike" dirty="0">
                          <a:solidFill>
                            <a:srgbClr val="000000"/>
                          </a:solidFill>
                          <a:effectLst/>
                          <a:latin typeface="Calibri" panose="020F0502020204030204" pitchFamily="34" charset="0"/>
                        </a:rPr>
                        <a:t>$1.36</a:t>
                      </a:r>
                    </a:p>
                  </a:txBody>
                  <a:tcPr marL="3947" marR="3947" marT="3947" marB="0" anchor="b">
                    <a:lnL w="6350" cap="flat" cmpd="sng" algn="ctr">
                      <a:solidFill>
                        <a:srgbClr val="70AD47"/>
                      </a:solidFill>
                      <a:prstDash val="solid"/>
                      <a:round/>
                      <a:headEnd type="none" w="med" len="med"/>
                      <a:tailEnd type="none" w="med" len="med"/>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E2EFDA"/>
                    </a:solidFill>
                  </a:tcPr>
                </a:tc>
                <a:extLst>
                  <a:ext uri="{0D108BD9-81ED-4DB2-BD59-A6C34878D82A}">
                    <a16:rowId xmlns:a16="http://schemas.microsoft.com/office/drawing/2014/main" val="2069251805"/>
                  </a:ext>
                </a:extLst>
              </a:tr>
            </a:tbl>
          </a:graphicData>
        </a:graphic>
      </p:graphicFrame>
      <p:sp>
        <p:nvSpPr>
          <p:cNvPr id="5" name="TextBox 4">
            <a:extLst>
              <a:ext uri="{FF2B5EF4-FFF2-40B4-BE49-F238E27FC236}">
                <a16:creationId xmlns:a16="http://schemas.microsoft.com/office/drawing/2014/main" id="{3FE77415-3701-F8B2-DAE7-DF63791B0849}"/>
              </a:ext>
            </a:extLst>
          </p:cNvPr>
          <p:cNvSpPr txBox="1"/>
          <p:nvPr/>
        </p:nvSpPr>
        <p:spPr>
          <a:xfrm>
            <a:off x="640080" y="294640"/>
            <a:ext cx="10515600" cy="646331"/>
          </a:xfrm>
          <a:prstGeom prst="rect">
            <a:avLst/>
          </a:prstGeom>
          <a:noFill/>
        </p:spPr>
        <p:txBody>
          <a:bodyPr wrap="square" rtlCol="0">
            <a:spAutoFit/>
          </a:bodyPr>
          <a:lstStyle/>
          <a:p>
            <a:r>
              <a:rPr lang="en-IN" dirty="0"/>
              <a:t>Below is the first 20 records from the final dataset table used in this project. It also shows the use of conditional formatting to highlight the losses made for certain orders.</a:t>
            </a:r>
          </a:p>
        </p:txBody>
      </p:sp>
    </p:spTree>
    <p:extLst>
      <p:ext uri="{BB962C8B-B14F-4D97-AF65-F5344CB8AC3E}">
        <p14:creationId xmlns:p14="http://schemas.microsoft.com/office/powerpoint/2010/main" val="98578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0AB6A52-38A6-F200-0650-389382EDDD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95512"/>
            <a:ext cx="12192000" cy="6666975"/>
          </a:xfrm>
          <a:prstGeom prst="rect">
            <a:avLst/>
          </a:prstGeom>
        </p:spPr>
      </p:pic>
      <p:pic>
        <p:nvPicPr>
          <p:cNvPr id="5" name="Graphic 4">
            <a:extLst>
              <a:ext uri="{FF2B5EF4-FFF2-40B4-BE49-F238E27FC236}">
                <a16:creationId xmlns:a16="http://schemas.microsoft.com/office/drawing/2014/main" id="{350AD03B-29D4-AA7A-73AE-7EAAF4115A3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120" y="743557"/>
            <a:ext cx="3972560" cy="1176683"/>
          </a:xfrm>
          <a:prstGeom prst="rect">
            <a:avLst/>
          </a:prstGeom>
        </p:spPr>
      </p:pic>
    </p:spTree>
    <p:extLst>
      <p:ext uri="{BB962C8B-B14F-4D97-AF65-F5344CB8AC3E}">
        <p14:creationId xmlns:p14="http://schemas.microsoft.com/office/powerpoint/2010/main" val="187050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9F70E-1FD7-EE13-AD19-F7CD547F9BE7}"/>
              </a:ext>
            </a:extLst>
          </p:cNvPr>
          <p:cNvSpPr txBox="1"/>
          <p:nvPr/>
        </p:nvSpPr>
        <p:spPr>
          <a:xfrm>
            <a:off x="355600" y="365760"/>
            <a:ext cx="11419840" cy="646331"/>
          </a:xfrm>
          <a:prstGeom prst="rect">
            <a:avLst/>
          </a:prstGeom>
          <a:noFill/>
        </p:spPr>
        <p:txBody>
          <a:bodyPr wrap="square" rtlCol="0">
            <a:spAutoFit/>
          </a:bodyPr>
          <a:lstStyle/>
          <a:p>
            <a:r>
              <a:rPr lang="en-IN" dirty="0">
                <a:solidFill>
                  <a:schemeClr val="accent6">
                    <a:lumMod val="75000"/>
                  </a:schemeClr>
                </a:solidFill>
              </a:rPr>
              <a:t>Sales by Category and use the Drill Down feature to check sales by Sub-category. A timeline to check and analyse sales with time.</a:t>
            </a:r>
          </a:p>
        </p:txBody>
      </p:sp>
      <p:graphicFrame>
        <p:nvGraphicFramePr>
          <p:cNvPr id="3" name="Chart 2">
            <a:extLst>
              <a:ext uri="{FF2B5EF4-FFF2-40B4-BE49-F238E27FC236}">
                <a16:creationId xmlns:a16="http://schemas.microsoft.com/office/drawing/2014/main" id="{A2A0EBCD-506F-091A-F54B-C905CEF5FA9B}"/>
              </a:ext>
            </a:extLst>
          </p:cNvPr>
          <p:cNvGraphicFramePr>
            <a:graphicFrameLocks/>
          </p:cNvGraphicFramePr>
          <p:nvPr>
            <p:extLst>
              <p:ext uri="{D42A27DB-BD31-4B8C-83A1-F6EECF244321}">
                <p14:modId xmlns:p14="http://schemas.microsoft.com/office/powerpoint/2010/main" val="3964279104"/>
              </p:ext>
            </p:extLst>
          </p:nvPr>
        </p:nvGraphicFramePr>
        <p:xfrm>
          <a:off x="355600" y="2595316"/>
          <a:ext cx="44323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7B690E9-0C03-BB8A-E368-EF8F675DB0EB}"/>
              </a:ext>
            </a:extLst>
          </p:cNvPr>
          <p:cNvSpPr txBox="1"/>
          <p:nvPr/>
        </p:nvSpPr>
        <p:spPr>
          <a:xfrm>
            <a:off x="445770" y="1012091"/>
            <a:ext cx="5386070" cy="369332"/>
          </a:xfrm>
          <a:prstGeom prst="rect">
            <a:avLst/>
          </a:prstGeom>
          <a:noFill/>
        </p:spPr>
        <p:txBody>
          <a:bodyPr wrap="square" rtlCol="0">
            <a:spAutoFit/>
          </a:bodyPr>
          <a:lstStyle/>
          <a:p>
            <a:r>
              <a:rPr lang="en-IN" b="1" dirty="0">
                <a:solidFill>
                  <a:schemeClr val="accent6">
                    <a:lumMod val="50000"/>
                  </a:schemeClr>
                </a:solidFill>
              </a:rPr>
              <a:t>Before drill-down: Sales by category</a:t>
            </a:r>
          </a:p>
        </p:txBody>
      </p:sp>
      <p:sp>
        <p:nvSpPr>
          <p:cNvPr id="6" name="TextBox 5">
            <a:extLst>
              <a:ext uri="{FF2B5EF4-FFF2-40B4-BE49-F238E27FC236}">
                <a16:creationId xmlns:a16="http://schemas.microsoft.com/office/drawing/2014/main" id="{3A71E957-BD43-7EDF-3E55-4F04A4F59725}"/>
              </a:ext>
            </a:extLst>
          </p:cNvPr>
          <p:cNvSpPr txBox="1"/>
          <p:nvPr/>
        </p:nvSpPr>
        <p:spPr>
          <a:xfrm>
            <a:off x="6289040" y="1012091"/>
            <a:ext cx="5486400" cy="646331"/>
          </a:xfrm>
          <a:prstGeom prst="rect">
            <a:avLst/>
          </a:prstGeom>
          <a:noFill/>
        </p:spPr>
        <p:txBody>
          <a:bodyPr wrap="square" rtlCol="0">
            <a:spAutoFit/>
          </a:bodyPr>
          <a:lstStyle/>
          <a:p>
            <a:r>
              <a:rPr lang="en-IN" b="1" dirty="0">
                <a:solidFill>
                  <a:schemeClr val="accent6">
                    <a:lumMod val="50000"/>
                  </a:schemeClr>
                </a:solidFill>
              </a:rPr>
              <a:t>After drill-down: Sales by Sub-category for Technology</a:t>
            </a:r>
          </a:p>
          <a:p>
            <a:endParaRPr lang="en-IN" dirty="0"/>
          </a:p>
        </p:txBody>
      </p:sp>
      <p:pic>
        <p:nvPicPr>
          <p:cNvPr id="7" name="Picture 6">
            <a:extLst>
              <a:ext uri="{FF2B5EF4-FFF2-40B4-BE49-F238E27FC236}">
                <a16:creationId xmlns:a16="http://schemas.microsoft.com/office/drawing/2014/main" id="{AA10405C-5E53-5280-8D61-C17B6A799962}"/>
              </a:ext>
            </a:extLst>
          </p:cNvPr>
          <p:cNvPicPr>
            <a:picLocks noChangeAspect="1"/>
          </p:cNvPicPr>
          <p:nvPr/>
        </p:nvPicPr>
        <p:blipFill>
          <a:blip r:embed="rId3"/>
          <a:stretch>
            <a:fillRect/>
          </a:stretch>
        </p:blipFill>
        <p:spPr>
          <a:xfrm>
            <a:off x="6289040" y="2595316"/>
            <a:ext cx="4444369" cy="2755631"/>
          </a:xfrm>
          <a:prstGeom prst="rect">
            <a:avLst/>
          </a:prstGeom>
        </p:spPr>
      </p:pic>
      <p:pic>
        <p:nvPicPr>
          <p:cNvPr id="8" name="Picture 7">
            <a:extLst>
              <a:ext uri="{FF2B5EF4-FFF2-40B4-BE49-F238E27FC236}">
                <a16:creationId xmlns:a16="http://schemas.microsoft.com/office/drawing/2014/main" id="{D9CDBA2E-CEF9-B884-EE9D-6845AE40C353}"/>
              </a:ext>
            </a:extLst>
          </p:cNvPr>
          <p:cNvPicPr>
            <a:picLocks noChangeAspect="1"/>
          </p:cNvPicPr>
          <p:nvPr/>
        </p:nvPicPr>
        <p:blipFill>
          <a:blip r:embed="rId4"/>
          <a:stretch>
            <a:fillRect/>
          </a:stretch>
        </p:blipFill>
        <p:spPr>
          <a:xfrm>
            <a:off x="445770" y="1519484"/>
            <a:ext cx="2246630" cy="845087"/>
          </a:xfrm>
          <a:prstGeom prst="rect">
            <a:avLst/>
          </a:prstGeom>
        </p:spPr>
      </p:pic>
      <p:pic>
        <p:nvPicPr>
          <p:cNvPr id="9" name="Picture 8">
            <a:extLst>
              <a:ext uri="{FF2B5EF4-FFF2-40B4-BE49-F238E27FC236}">
                <a16:creationId xmlns:a16="http://schemas.microsoft.com/office/drawing/2014/main" id="{B7DE41E3-72E6-648D-01D3-577F46EA9F96}"/>
              </a:ext>
            </a:extLst>
          </p:cNvPr>
          <p:cNvPicPr>
            <a:picLocks noChangeAspect="1"/>
          </p:cNvPicPr>
          <p:nvPr/>
        </p:nvPicPr>
        <p:blipFill>
          <a:blip r:embed="rId5"/>
          <a:stretch>
            <a:fillRect/>
          </a:stretch>
        </p:blipFill>
        <p:spPr>
          <a:xfrm>
            <a:off x="6289040" y="1519484"/>
            <a:ext cx="2326640" cy="933450"/>
          </a:xfrm>
          <a:prstGeom prst="rect">
            <a:avLst/>
          </a:prstGeom>
        </p:spPr>
      </p:pic>
      <p:cxnSp>
        <p:nvCxnSpPr>
          <p:cNvPr id="11" name="Straight Connector 10">
            <a:extLst>
              <a:ext uri="{FF2B5EF4-FFF2-40B4-BE49-F238E27FC236}">
                <a16:creationId xmlns:a16="http://schemas.microsoft.com/office/drawing/2014/main" id="{10066E17-2EC8-6021-0A3A-8A78CE5885DF}"/>
              </a:ext>
            </a:extLst>
          </p:cNvPr>
          <p:cNvCxnSpPr>
            <a:stCxn id="2" idx="2"/>
          </p:cNvCxnSpPr>
          <p:nvPr/>
        </p:nvCxnSpPr>
        <p:spPr>
          <a:xfrm>
            <a:off x="6065520" y="1012091"/>
            <a:ext cx="0" cy="4338856"/>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53D2184-2255-DF5E-D0C9-21389F461EA9}"/>
              </a:ext>
            </a:extLst>
          </p:cNvPr>
          <p:cNvSpPr txBox="1"/>
          <p:nvPr/>
        </p:nvSpPr>
        <p:spPr>
          <a:xfrm>
            <a:off x="355600" y="5628640"/>
            <a:ext cx="4432300" cy="369332"/>
          </a:xfrm>
          <a:prstGeom prst="rect">
            <a:avLst/>
          </a:prstGeom>
          <a:noFill/>
        </p:spPr>
        <p:txBody>
          <a:bodyPr wrap="square" rtlCol="0">
            <a:spAutoFit/>
          </a:bodyPr>
          <a:lstStyle/>
          <a:p>
            <a:r>
              <a:rPr lang="en-IN" dirty="0"/>
              <a:t>Timeline to </a:t>
            </a:r>
            <a:r>
              <a:rPr lang="en-IN" dirty="0" err="1"/>
              <a:t>analyze</a:t>
            </a:r>
            <a:r>
              <a:rPr lang="en-IN" dirty="0"/>
              <a:t> sales with time: </a:t>
            </a:r>
          </a:p>
        </p:txBody>
      </p:sp>
      <p:pic>
        <p:nvPicPr>
          <p:cNvPr id="14" name="Picture 13">
            <a:extLst>
              <a:ext uri="{FF2B5EF4-FFF2-40B4-BE49-F238E27FC236}">
                <a16:creationId xmlns:a16="http://schemas.microsoft.com/office/drawing/2014/main" id="{6350611D-B706-FC94-C2AD-8C8C58DF3681}"/>
              </a:ext>
            </a:extLst>
          </p:cNvPr>
          <p:cNvPicPr>
            <a:picLocks noChangeAspect="1"/>
          </p:cNvPicPr>
          <p:nvPr/>
        </p:nvPicPr>
        <p:blipFill>
          <a:blip r:embed="rId6"/>
          <a:stretch>
            <a:fillRect/>
          </a:stretch>
        </p:blipFill>
        <p:spPr>
          <a:xfrm>
            <a:off x="3867766" y="5628640"/>
            <a:ext cx="5386069" cy="1075832"/>
          </a:xfrm>
          <a:prstGeom prst="rect">
            <a:avLst/>
          </a:prstGeom>
        </p:spPr>
      </p:pic>
    </p:spTree>
    <p:extLst>
      <p:ext uri="{BB962C8B-B14F-4D97-AF65-F5344CB8AC3E}">
        <p14:creationId xmlns:p14="http://schemas.microsoft.com/office/powerpoint/2010/main" val="403944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0B0D7-53AF-5B33-52FE-1C2E73ED50D8}"/>
              </a:ext>
            </a:extLst>
          </p:cNvPr>
          <p:cNvSpPr txBox="1"/>
          <p:nvPr/>
        </p:nvSpPr>
        <p:spPr>
          <a:xfrm>
            <a:off x="406400" y="406400"/>
            <a:ext cx="11328400" cy="1477328"/>
          </a:xfrm>
          <a:prstGeom prst="rect">
            <a:avLst/>
          </a:prstGeom>
          <a:noFill/>
        </p:spPr>
        <p:txBody>
          <a:bodyPr wrap="square" rtlCol="0">
            <a:spAutoFit/>
          </a:bodyPr>
          <a:lstStyle/>
          <a:p>
            <a:r>
              <a:rPr lang="en-IN" b="1" dirty="0">
                <a:solidFill>
                  <a:schemeClr val="accent6">
                    <a:lumMod val="50000"/>
                  </a:schemeClr>
                </a:solidFill>
              </a:rPr>
              <a:t>Total number of customers: 795</a:t>
            </a:r>
            <a:br>
              <a:rPr lang="en-IN" b="1" dirty="0">
                <a:solidFill>
                  <a:schemeClr val="accent6">
                    <a:lumMod val="50000"/>
                  </a:schemeClr>
                </a:solidFill>
              </a:rPr>
            </a:br>
            <a:br>
              <a:rPr lang="en-IN" b="1" dirty="0">
                <a:solidFill>
                  <a:schemeClr val="accent6">
                    <a:lumMod val="50000"/>
                  </a:schemeClr>
                </a:solidFill>
              </a:rPr>
            </a:br>
            <a:r>
              <a:rPr lang="en-IN" b="1" dirty="0">
                <a:solidFill>
                  <a:schemeClr val="accent6">
                    <a:lumMod val="50000"/>
                  </a:schemeClr>
                </a:solidFill>
              </a:rPr>
              <a:t>Top 5 customers contributing to maximum sales amount from 2014- 2017 in descending order are the following:</a:t>
            </a:r>
          </a:p>
          <a:p>
            <a:br>
              <a:rPr lang="en-IN" dirty="0">
                <a:solidFill>
                  <a:schemeClr val="accent6">
                    <a:lumMod val="50000"/>
                  </a:schemeClr>
                </a:solidFill>
              </a:rPr>
            </a:br>
            <a:r>
              <a:rPr lang="en-IN" dirty="0">
                <a:solidFill>
                  <a:schemeClr val="accent6">
                    <a:lumMod val="50000"/>
                  </a:schemeClr>
                </a:solidFill>
              </a:rPr>
              <a:t>Sean Miller, Tamara Chand, Raymond Buch, Tom Ashbrook and Adrian Barton.</a:t>
            </a:r>
          </a:p>
        </p:txBody>
      </p:sp>
      <p:pic>
        <p:nvPicPr>
          <p:cNvPr id="3" name="Picture 2">
            <a:extLst>
              <a:ext uri="{FF2B5EF4-FFF2-40B4-BE49-F238E27FC236}">
                <a16:creationId xmlns:a16="http://schemas.microsoft.com/office/drawing/2014/main" id="{2E949D7F-E945-C5E5-026F-97A8AEB9725B}"/>
              </a:ext>
            </a:extLst>
          </p:cNvPr>
          <p:cNvPicPr>
            <a:picLocks noChangeAspect="1"/>
          </p:cNvPicPr>
          <p:nvPr/>
        </p:nvPicPr>
        <p:blipFill>
          <a:blip r:embed="rId2"/>
          <a:stretch>
            <a:fillRect/>
          </a:stretch>
        </p:blipFill>
        <p:spPr>
          <a:xfrm>
            <a:off x="528320" y="1883728"/>
            <a:ext cx="2806700" cy="1117600"/>
          </a:xfrm>
          <a:prstGeom prst="rect">
            <a:avLst/>
          </a:prstGeom>
        </p:spPr>
      </p:pic>
      <p:sp>
        <p:nvSpPr>
          <p:cNvPr id="4" name="TextBox 3">
            <a:extLst>
              <a:ext uri="{FF2B5EF4-FFF2-40B4-BE49-F238E27FC236}">
                <a16:creationId xmlns:a16="http://schemas.microsoft.com/office/drawing/2014/main" id="{DCB5CC1B-9A19-418C-5721-02F61E6AA54C}"/>
              </a:ext>
            </a:extLst>
          </p:cNvPr>
          <p:cNvSpPr txBox="1"/>
          <p:nvPr/>
        </p:nvSpPr>
        <p:spPr>
          <a:xfrm>
            <a:off x="406400" y="3119120"/>
            <a:ext cx="2806700" cy="369332"/>
          </a:xfrm>
          <a:prstGeom prst="rect">
            <a:avLst/>
          </a:prstGeom>
          <a:noFill/>
        </p:spPr>
        <p:txBody>
          <a:bodyPr wrap="square" rtlCol="0">
            <a:spAutoFit/>
          </a:bodyPr>
          <a:lstStyle/>
          <a:p>
            <a:r>
              <a:rPr lang="en-IN" b="1" dirty="0">
                <a:solidFill>
                  <a:schemeClr val="accent6">
                    <a:lumMod val="50000"/>
                  </a:schemeClr>
                </a:solidFill>
              </a:rPr>
              <a:t>Year-wise customer count:</a:t>
            </a:r>
          </a:p>
        </p:txBody>
      </p:sp>
      <p:pic>
        <p:nvPicPr>
          <p:cNvPr id="5" name="Picture 4">
            <a:extLst>
              <a:ext uri="{FF2B5EF4-FFF2-40B4-BE49-F238E27FC236}">
                <a16:creationId xmlns:a16="http://schemas.microsoft.com/office/drawing/2014/main" id="{96CFBCED-1A5E-AEE8-3695-B5E3D3EAD1FC}"/>
              </a:ext>
            </a:extLst>
          </p:cNvPr>
          <p:cNvPicPr>
            <a:picLocks noChangeAspect="1"/>
          </p:cNvPicPr>
          <p:nvPr/>
        </p:nvPicPr>
        <p:blipFill>
          <a:blip r:embed="rId3"/>
          <a:stretch>
            <a:fillRect/>
          </a:stretch>
        </p:blipFill>
        <p:spPr>
          <a:xfrm>
            <a:off x="528320" y="3769995"/>
            <a:ext cx="2527300" cy="933450"/>
          </a:xfrm>
          <a:prstGeom prst="rect">
            <a:avLst/>
          </a:prstGeom>
        </p:spPr>
      </p:pic>
      <p:pic>
        <p:nvPicPr>
          <p:cNvPr id="6" name="Picture 5">
            <a:extLst>
              <a:ext uri="{FF2B5EF4-FFF2-40B4-BE49-F238E27FC236}">
                <a16:creationId xmlns:a16="http://schemas.microsoft.com/office/drawing/2014/main" id="{75164F06-4D62-A1E5-6ACB-2904770C32F3}"/>
              </a:ext>
            </a:extLst>
          </p:cNvPr>
          <p:cNvPicPr>
            <a:picLocks noChangeAspect="1"/>
          </p:cNvPicPr>
          <p:nvPr/>
        </p:nvPicPr>
        <p:blipFill>
          <a:blip r:embed="rId4"/>
          <a:stretch>
            <a:fillRect/>
          </a:stretch>
        </p:blipFill>
        <p:spPr>
          <a:xfrm>
            <a:off x="3789727" y="3488452"/>
            <a:ext cx="5346655" cy="3182388"/>
          </a:xfrm>
          <a:prstGeom prst="rect">
            <a:avLst/>
          </a:prstGeom>
        </p:spPr>
      </p:pic>
    </p:spTree>
    <p:extLst>
      <p:ext uri="{BB962C8B-B14F-4D97-AF65-F5344CB8AC3E}">
        <p14:creationId xmlns:p14="http://schemas.microsoft.com/office/powerpoint/2010/main" val="381609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4775D-A1D0-331B-7E99-A7B9B9D8E7E1}"/>
              </a:ext>
            </a:extLst>
          </p:cNvPr>
          <p:cNvSpPr txBox="1"/>
          <p:nvPr/>
        </p:nvSpPr>
        <p:spPr>
          <a:xfrm>
            <a:off x="386080" y="762000"/>
            <a:ext cx="11196320" cy="2369880"/>
          </a:xfrm>
          <a:prstGeom prst="rect">
            <a:avLst/>
          </a:prstGeom>
          <a:noFill/>
        </p:spPr>
        <p:txBody>
          <a:bodyPr wrap="square" rtlCol="0">
            <a:spAutoFit/>
          </a:bodyPr>
          <a:lstStyle/>
          <a:p>
            <a:r>
              <a:rPr lang="en-IN" sz="2000" b="1" dirty="0">
                <a:solidFill>
                  <a:schemeClr val="accent6">
                    <a:lumMod val="50000"/>
                  </a:schemeClr>
                </a:solidFill>
              </a:rPr>
              <a:t>Key insights obtained from this project are below:</a:t>
            </a:r>
          </a:p>
          <a:p>
            <a:endParaRPr lang="en-IN" sz="2000" b="1" dirty="0">
              <a:solidFill>
                <a:schemeClr val="accent6">
                  <a:lumMod val="50000"/>
                </a:schemeClr>
              </a:solidFill>
            </a:endParaRPr>
          </a:p>
          <a:p>
            <a:pPr marL="342900" indent="-342900">
              <a:buAutoNum type="arabicPeriod"/>
            </a:pPr>
            <a:r>
              <a:rPr lang="en-IN" dirty="0">
                <a:solidFill>
                  <a:schemeClr val="accent6">
                    <a:lumMod val="75000"/>
                  </a:schemeClr>
                </a:solidFill>
              </a:rPr>
              <a:t>Phones is the sub-category contributing the maximum sales from 2014-2017.</a:t>
            </a:r>
          </a:p>
          <a:p>
            <a:pPr marL="342900" indent="-342900">
              <a:buAutoNum type="arabicPeriod"/>
            </a:pPr>
            <a:r>
              <a:rPr lang="en-IN" dirty="0">
                <a:solidFill>
                  <a:schemeClr val="accent6">
                    <a:lumMod val="75000"/>
                  </a:schemeClr>
                </a:solidFill>
              </a:rPr>
              <a:t>Each year maximum profit is gained during Q4.</a:t>
            </a:r>
          </a:p>
          <a:p>
            <a:pPr marL="342900" indent="-342900">
              <a:buAutoNum type="arabicPeriod"/>
            </a:pPr>
            <a:r>
              <a:rPr lang="en-IN" dirty="0">
                <a:solidFill>
                  <a:schemeClr val="accent6">
                    <a:lumMod val="75000"/>
                  </a:schemeClr>
                </a:solidFill>
              </a:rPr>
              <a:t>2017 has the maximum profit gained which equals to $93440.</a:t>
            </a:r>
          </a:p>
          <a:p>
            <a:pPr marL="342900" indent="-342900">
              <a:buAutoNum type="arabicPeriod"/>
            </a:pPr>
            <a:r>
              <a:rPr lang="en-IN" dirty="0">
                <a:solidFill>
                  <a:schemeClr val="accent6">
                    <a:lumMod val="75000"/>
                  </a:schemeClr>
                </a:solidFill>
              </a:rPr>
              <a:t>California has the highest sales followed by New York and Texas.</a:t>
            </a:r>
          </a:p>
          <a:p>
            <a:pPr marL="342900" indent="-342900">
              <a:buAutoNum type="arabicPeriod"/>
            </a:pPr>
            <a:r>
              <a:rPr lang="en-IN" dirty="0">
                <a:solidFill>
                  <a:schemeClr val="accent6">
                    <a:lumMod val="75000"/>
                  </a:schemeClr>
                </a:solidFill>
              </a:rPr>
              <a:t>At 90% confidence interval, the customer count (</a:t>
            </a:r>
            <a:r>
              <a:rPr lang="en-IN" dirty="0" err="1">
                <a:solidFill>
                  <a:schemeClr val="accent6">
                    <a:lumMod val="75000"/>
                  </a:schemeClr>
                </a:solidFill>
              </a:rPr>
              <a:t>i.e</a:t>
            </a:r>
            <a:r>
              <a:rPr lang="en-IN" dirty="0">
                <a:solidFill>
                  <a:schemeClr val="accent6">
                    <a:lumMod val="75000"/>
                  </a:schemeClr>
                </a:solidFill>
              </a:rPr>
              <a:t> customers who are placing any orders) for 2018 is expected to increase to 725.</a:t>
            </a:r>
          </a:p>
        </p:txBody>
      </p:sp>
      <p:sp>
        <p:nvSpPr>
          <p:cNvPr id="3" name="TextBox 2">
            <a:extLst>
              <a:ext uri="{FF2B5EF4-FFF2-40B4-BE49-F238E27FC236}">
                <a16:creationId xmlns:a16="http://schemas.microsoft.com/office/drawing/2014/main" id="{834FD5D4-4183-D9DA-774E-1B44777A6932}"/>
              </a:ext>
            </a:extLst>
          </p:cNvPr>
          <p:cNvSpPr txBox="1"/>
          <p:nvPr/>
        </p:nvSpPr>
        <p:spPr>
          <a:xfrm>
            <a:off x="386080" y="3429000"/>
            <a:ext cx="10850880" cy="2862322"/>
          </a:xfrm>
          <a:prstGeom prst="rect">
            <a:avLst/>
          </a:prstGeom>
          <a:noFill/>
        </p:spPr>
        <p:txBody>
          <a:bodyPr wrap="square" rtlCol="0">
            <a:spAutoFit/>
          </a:bodyPr>
          <a:lstStyle/>
          <a:p>
            <a:r>
              <a:rPr lang="en-IN" b="1" dirty="0">
                <a:solidFill>
                  <a:schemeClr val="accent6">
                    <a:lumMod val="50000"/>
                  </a:schemeClr>
                </a:solidFill>
              </a:rPr>
              <a:t>Conclusion to improve sales of US Workplace Store:</a:t>
            </a:r>
            <a:br>
              <a:rPr lang="en-IN" b="1" dirty="0">
                <a:solidFill>
                  <a:schemeClr val="accent6">
                    <a:lumMod val="50000"/>
                  </a:schemeClr>
                </a:solidFill>
              </a:rPr>
            </a:br>
            <a:br>
              <a:rPr lang="en-IN" dirty="0"/>
            </a:br>
            <a:r>
              <a:rPr lang="en-IN" dirty="0">
                <a:solidFill>
                  <a:schemeClr val="accent6">
                    <a:lumMod val="75000"/>
                  </a:schemeClr>
                </a:solidFill>
              </a:rPr>
              <a:t>1.  Check for the reasons behind the dip in sales in Q1-Q3 as there is a considerable increase in sales during Q4 every year. If there is no particular drawback, then we may assume it is seasonal sales that experience fluctuations based on seasonal changes, holidays, or other recurring events. The store may introduce exciting offers and promotional ads to increase sales for Q1-Q3.</a:t>
            </a:r>
          </a:p>
          <a:p>
            <a:r>
              <a:rPr lang="en-IN" dirty="0">
                <a:solidFill>
                  <a:schemeClr val="accent6">
                    <a:lumMod val="75000"/>
                  </a:schemeClr>
                </a:solidFill>
              </a:rPr>
              <a:t>2. The store needs to promote through content marketing, and new channels and offer special discounts for new customers to keep up the customer growth as the customer growth seems to be significantly slow.</a:t>
            </a:r>
          </a:p>
          <a:p>
            <a:r>
              <a:rPr lang="en-IN" dirty="0">
                <a:solidFill>
                  <a:schemeClr val="accent6">
                    <a:lumMod val="75000"/>
                  </a:schemeClr>
                </a:solidFill>
              </a:rPr>
              <a:t>3. Check the states having low sales and further investigate the supply chain process to improve customer relationships, enhance customer acquisition, and provide quality service to increase sales. </a:t>
            </a:r>
          </a:p>
        </p:txBody>
      </p:sp>
    </p:spTree>
    <p:extLst>
      <p:ext uri="{BB962C8B-B14F-4D97-AF65-F5344CB8AC3E}">
        <p14:creationId xmlns:p14="http://schemas.microsoft.com/office/powerpoint/2010/main" val="3535366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932</Words>
  <Application>Microsoft Office PowerPoint</Application>
  <PresentationFormat>Widescreen</PresentationFormat>
  <Paragraphs>229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Bell 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Saoni Goswami</dc:creator>
  <cp:lastModifiedBy>Saoni Goswami</cp:lastModifiedBy>
  <cp:revision>2</cp:revision>
  <dcterms:created xsi:type="dcterms:W3CDTF">2024-02-20T14:34:48Z</dcterms:created>
  <dcterms:modified xsi:type="dcterms:W3CDTF">2024-02-21T03:36:15Z</dcterms:modified>
</cp:coreProperties>
</file>