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14"/>
  </p:notesMasterIdLst>
  <p:sldIdLst>
    <p:sldId id="256" r:id="rId2"/>
    <p:sldId id="263" r:id="rId3"/>
    <p:sldId id="257" r:id="rId4"/>
    <p:sldId id="266" r:id="rId5"/>
    <p:sldId id="258" r:id="rId6"/>
    <p:sldId id="264" r:id="rId7"/>
    <p:sldId id="260" r:id="rId8"/>
    <p:sldId id="259" r:id="rId9"/>
    <p:sldId id="265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39C9-0D3B-46EB-BEE9-69400F4C341F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4F03-7299-4E79-930C-5A00E562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93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4F03-7299-4E79-930C-5A00E56211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3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4F03-7299-4E79-930C-5A00E56211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9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F00659-C8CD-4BD6-81D6-78C89322A41B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576485"/>
            <a:ext cx="55116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8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D5D7-2539-485D-8554-F2F01742EB5B}" type="datetime1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9303" y="6569494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8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124-8324-47C9-A209-42603EC64D98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2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B494-DDC5-42A2-82CC-1CE1697ED279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69494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CC4-53E7-456E-841C-3DAF64FDAF30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1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7A14-8EEF-4DB2-B427-89D44B9FBE4F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D45A-C345-4F1C-9984-064A621822DE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60868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8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5A86-593D-4E61-8333-93379DFBB8E4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69494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0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93B-CD98-48B3-AA0B-67D9F20A80D5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5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16C-7BF4-43D0-9036-FCE929A648D4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6B48-8923-43A7-BB1A-4F638D000DA6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8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CEEE-23A6-400D-9493-E5363C8352AE}" type="datetime1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7A58-541B-40A1-802D-8B7285B396FA}" type="datetime1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5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538E-3CF3-47AB-8B20-0DCCADAC4CB4}" type="datetime1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9303" y="6569494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FD0D-406B-4598-B557-2804DFF753FF}" type="datetime1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85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5736-52E8-4197-A15A-5E7DB45C519F}" type="datetime1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1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17B5-AFE4-4722-AF69-374395421A05}" type="datetime1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9303" y="6569494"/>
            <a:ext cx="542697" cy="279400"/>
          </a:xfrm>
        </p:spPr>
        <p:txBody>
          <a:bodyPr/>
          <a:lstStyle/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0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D95CB7-EA7D-4E8D-B8AB-F4C30A897425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3" y="65786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B0423-6550-47BB-ABBC-6A6ED988F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6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independent.academia.edu/PeterCheesem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data-structure-tutorial/what-is-an-algorith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ijcai.org/Proceedings/91-1/Papers/052.pdf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www.ijcai.org/Proceedings/91-1/Papers/05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F62A-1647-7FB6-226C-ADDCCE2A9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Phase Transitions For Graph Colouring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FAE8-0473-BFE2-7B18-DAFC7A684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Raphael </a:t>
            </a:r>
            <a:r>
              <a:rPr lang="en-GB" dirty="0" err="1"/>
              <a:t>Groarke</a:t>
            </a:r>
            <a:endParaRPr lang="en-GB" dirty="0"/>
          </a:p>
          <a:p>
            <a:r>
              <a:rPr lang="en-GB" dirty="0"/>
              <a:t>Vrije Universiteit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66AD-043A-47AC-4A76-772A6607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0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4CEC-DDDF-2495-0AAD-7AE84F08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10</a:t>
            </a:fld>
            <a:endParaRPr lang="en-GB"/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F6036DA2-B8A5-308B-4173-6BA508AB6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3" y="2111258"/>
            <a:ext cx="5366015" cy="381113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1806DBA-086D-B2D6-5805-54882C5F7165}"/>
              </a:ext>
            </a:extLst>
          </p:cNvPr>
          <p:cNvSpPr txBox="1">
            <a:spLocks/>
          </p:cNvSpPr>
          <p:nvPr/>
        </p:nvSpPr>
        <p:spPr>
          <a:xfrm>
            <a:off x="1295403" y="935605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My Results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42FEC1-BCED-43FF-2A16-2A54A3FA4C96}"/>
              </a:ext>
            </a:extLst>
          </p:cNvPr>
          <p:cNvCxnSpPr>
            <a:cxnSpLocks/>
          </p:cNvCxnSpPr>
          <p:nvPr/>
        </p:nvCxnSpPr>
        <p:spPr>
          <a:xfrm>
            <a:off x="1295403" y="1911095"/>
            <a:ext cx="948456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D01239AA-F944-0EF0-2132-A73B2D082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90" y="2111258"/>
            <a:ext cx="5074213" cy="38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E257-725B-D167-36C8-8C6F309C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2AB5-1282-877B-CE2F-3684686D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the plots</a:t>
            </a:r>
          </a:p>
          <a:p>
            <a:r>
              <a:rPr lang="en-GB" dirty="0"/>
              <a:t>Look for alternate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58B0C-1DD8-A76C-689F-B98B7E4C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6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F0D14-8F02-3427-A899-6C1EF752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Thank you!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6EE2-26AB-BC12-A524-CAF36D18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A2050-52D1-B295-B69C-C0CDA52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8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0D09-BD4C-B5ED-0F4F-8F2115E2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737B-C657-A1C6-9449-C79B22B1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Peter Cheeseman wrote a paper called “</a:t>
            </a:r>
            <a:r>
              <a:rPr lang="en-GB" i="1" dirty="0"/>
              <a:t>Where the really hard problems are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I am currently attempting to replicate one of the experiments covered in that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DEC76-3DE9-EA05-6B40-D44ADEA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52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E69D-0E53-F343-517F-FB5B67C7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Original Paper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64A3F92-F677-828D-7F1C-E2B30252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is a boundary for a type of problem where the computation cost increases dramatically</a:t>
            </a:r>
          </a:p>
          <a:p>
            <a:r>
              <a:rPr lang="en-US" dirty="0"/>
              <a:t>Trying to prove that phase transitions exist for a set of existing problems:</a:t>
            </a:r>
          </a:p>
          <a:p>
            <a:pPr lvl="1"/>
            <a:r>
              <a:rPr lang="en-US" dirty="0"/>
              <a:t>Hamilton Circuits</a:t>
            </a:r>
          </a:p>
          <a:p>
            <a:pPr lvl="1"/>
            <a:r>
              <a:rPr lang="en-US" dirty="0"/>
              <a:t>Graph </a:t>
            </a:r>
            <a:r>
              <a:rPr lang="en-US" dirty="0" err="1"/>
              <a:t>Colouring</a:t>
            </a:r>
            <a:endParaRPr lang="en-US" dirty="0"/>
          </a:p>
          <a:p>
            <a:pPr lvl="1"/>
            <a:r>
              <a:rPr lang="en-US" dirty="0"/>
              <a:t>K-Satisfiability</a:t>
            </a:r>
          </a:p>
          <a:p>
            <a:pPr lvl="1"/>
            <a:r>
              <a:rPr lang="en-US" dirty="0"/>
              <a:t>Traveling Salesman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E417D-8193-A32D-BF87-4E3C5808295D}"/>
              </a:ext>
            </a:extLst>
          </p:cNvPr>
          <p:cNvSpPr txBox="1"/>
          <p:nvPr/>
        </p:nvSpPr>
        <p:spPr>
          <a:xfrm>
            <a:off x="7931480" y="6089696"/>
            <a:ext cx="3046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hlinkClick r:id="rId4"/>
              </a:rPr>
              <a:t>https://independent.academia.edu/PeterCheeseman</a:t>
            </a:r>
            <a:r>
              <a:rPr lang="en-GB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1EEC8-893B-A0AD-9DA2-D4C8A6357019}"/>
              </a:ext>
            </a:extLst>
          </p:cNvPr>
          <p:cNvSpPr txBox="1"/>
          <p:nvPr/>
        </p:nvSpPr>
        <p:spPr>
          <a:xfrm>
            <a:off x="8567922" y="5599669"/>
            <a:ext cx="177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Peter Cheeseman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E4588-0AC6-7B33-22C9-1D052C86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13BF4A-9F75-B29D-0A22-D0095CAF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80" y="2524526"/>
            <a:ext cx="2842901" cy="35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0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9E69D-0E53-F343-517F-FB5B67C7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dirty="0"/>
              <a:t>What to Expect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64A3F92-F677-828D-7F1C-E2B30252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200" dirty="0"/>
              <a:t>Better plots</a:t>
            </a:r>
          </a:p>
          <a:p>
            <a:endParaRPr lang="en-US" sz="2200" dirty="0"/>
          </a:p>
          <a:p>
            <a:r>
              <a:rPr lang="en-US" sz="2200" dirty="0"/>
              <a:t>Previous mistakes found about TSP</a:t>
            </a:r>
          </a:p>
          <a:p>
            <a:endParaRPr lang="en-US" sz="2200" dirty="0"/>
          </a:p>
          <a:p>
            <a:r>
              <a:rPr lang="en-US" sz="2200" dirty="0"/>
              <a:t>Discrepancies about the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8100E-32AC-0AF5-3770-DD1DA8C4B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859" y="1652523"/>
            <a:ext cx="4705901" cy="355295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E4588-0AC6-7B33-22C9-1D052C86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128" y="6576814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0EB0423-6550-47BB-ABBC-6A6ED988FFEA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8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CF62C-AE3F-3596-DB24-7425A87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58" y="984550"/>
            <a:ext cx="3929741" cy="1325373"/>
          </a:xfrm>
        </p:spPr>
        <p:txBody>
          <a:bodyPr anchor="b">
            <a:noAutofit/>
          </a:bodyPr>
          <a:lstStyle/>
          <a:p>
            <a:r>
              <a:rPr lang="en-GB" dirty="0"/>
              <a:t>Graph Colouring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479-AEDD-D8BB-497D-12510BDD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GB" dirty="0"/>
              <a:t>Find a minimal colouring for a graph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constraint: No two neighbouring nodes can share a colour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C9915-BF83-C09C-0EA7-B5BC4A1A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8" y="1295907"/>
            <a:ext cx="5469466" cy="426618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1569-E291-95AD-E5FA-5D0E6D3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5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CF62C-AE3F-3596-DB24-7425A87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58" y="982132"/>
            <a:ext cx="3929741" cy="1325373"/>
          </a:xfrm>
        </p:spPr>
        <p:txBody>
          <a:bodyPr anchor="b">
            <a:noAutofit/>
          </a:bodyPr>
          <a:lstStyle/>
          <a:p>
            <a:r>
              <a:rPr lang="en-GB" dirty="0"/>
              <a:t>Graph Colouring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479-AEDD-D8BB-497D-12510BDD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GB" dirty="0"/>
              <a:t>Clique of size 3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Clique: induced fully connected subgraph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C9915-BF83-C09C-0EA7-B5BC4A1A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8" y="1295907"/>
            <a:ext cx="5469466" cy="426618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561DE-B01A-A08E-8599-7A40AB31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5D1-C4BE-B911-8EFB-3408896C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Original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C461-1B88-E63B-82E4-D364FDD7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GB" dirty="0"/>
              <a:t>The first algorithm mentioned is unclear</a:t>
            </a:r>
          </a:p>
          <a:p>
            <a:r>
              <a:rPr lang="en-GB" dirty="0"/>
              <a:t>Ambiguous sources</a:t>
            </a:r>
          </a:p>
          <a:p>
            <a:r>
              <a:rPr lang="en-GB" dirty="0"/>
              <a:t>Second algorithm which is described cannot be used</a:t>
            </a:r>
          </a:p>
        </p:txBody>
      </p:sp>
      <p:pic>
        <p:nvPicPr>
          <p:cNvPr id="1028" name="Picture 4" descr="What Is An Algorithm? [Easy to Understand Guide]">
            <a:extLst>
              <a:ext uri="{FF2B5EF4-FFF2-40B4-BE49-F238E27FC236}">
                <a16:creationId xmlns:a16="http://schemas.microsoft.com/office/drawing/2014/main" id="{169BBA45-E98F-6285-3D26-FE35D051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41172"/>
            <a:ext cx="4889698" cy="275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AE8EC7-073E-3461-1B11-0C3EDED5CA2D}"/>
              </a:ext>
            </a:extLst>
          </p:cNvPr>
          <p:cNvSpPr txBox="1"/>
          <p:nvPr/>
        </p:nvSpPr>
        <p:spPr>
          <a:xfrm>
            <a:off x="6154265" y="5591627"/>
            <a:ext cx="477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hlinkClick r:id="rId3"/>
              </a:rPr>
              <a:t>https://www.simplilearn.com/tutorials/data-structure-tutorial/what-is-an-algorithm</a:t>
            </a:r>
            <a:r>
              <a:rPr lang="en-GB" sz="10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B282D-15E5-A6D5-37FA-1F7C8C5D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47E4B-1777-651C-09A7-D0B60875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771120" cy="1325373"/>
          </a:xfrm>
        </p:spPr>
        <p:txBody>
          <a:bodyPr anchor="b">
            <a:noAutofit/>
          </a:bodyPr>
          <a:lstStyle/>
          <a:p>
            <a:r>
              <a:rPr lang="en-GB" dirty="0"/>
              <a:t>Findings From Original Paper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21A03F-701F-CF28-ADB3-CE1C2C38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Horizontal axis: average connectivity per node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Original plots are only partially legible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56FF6-AD57-3C19-0251-6F9BC2864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11" y="982131"/>
            <a:ext cx="3413380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7DE04-FDE5-E7F0-D183-71DCDE76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FF3BC-DF54-1361-F969-CEA35576ABF0}"/>
              </a:ext>
            </a:extLst>
          </p:cNvPr>
          <p:cNvSpPr txBox="1"/>
          <p:nvPr/>
        </p:nvSpPr>
        <p:spPr>
          <a:xfrm>
            <a:off x="5766817" y="5996708"/>
            <a:ext cx="477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hlinkClick r:id="rId5"/>
              </a:rPr>
              <a:t>https://www.ijcai.org/Proceedings/91-1/Papers/052.pdf</a:t>
            </a:r>
            <a:endParaRPr lang="en-GB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F8BFA-FEDE-38F4-30FD-47137AAD4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821" y="980345"/>
            <a:ext cx="535706" cy="23413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1FF5C8-9864-5D7E-B05C-BF2598277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341" y="1019503"/>
            <a:ext cx="256609" cy="4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1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4CEC-DDDF-2495-0AAD-7AE84F08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0423-6550-47BB-ABBC-6A6ED988FFEA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B30EB-60BC-CC52-4C9D-E94558F8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947" y="1410995"/>
            <a:ext cx="4623939" cy="3836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DE073F-9C55-B82C-B8AE-460E82DD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14" y="1410995"/>
            <a:ext cx="4870720" cy="3836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40BCA9-391D-02D0-4BCF-402C7EE84174}"/>
              </a:ext>
            </a:extLst>
          </p:cNvPr>
          <p:cNvSpPr txBox="1"/>
          <p:nvPr/>
        </p:nvSpPr>
        <p:spPr>
          <a:xfrm>
            <a:off x="3709416" y="5905268"/>
            <a:ext cx="477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hlinkClick r:id="rId4"/>
              </a:rPr>
              <a:t>https://www.ijcai.org/Proceedings/91-1/Papers/052.pdf</a:t>
            </a:r>
            <a:endParaRPr lang="en-GB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E98CD-96B7-1F60-A5AC-6AD31C37E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510" y="1610659"/>
            <a:ext cx="1165626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30ED2-1022-840D-8CD5-CB4FB8148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848" y="2173606"/>
            <a:ext cx="116562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75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247</Words>
  <Application>Microsoft Office PowerPoint</Application>
  <PresentationFormat>Widescreen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Phase Transitions For Graph Colouring</vt:lpstr>
      <vt:lpstr>Introduction</vt:lpstr>
      <vt:lpstr>The Original Paper</vt:lpstr>
      <vt:lpstr>What to Expect</vt:lpstr>
      <vt:lpstr>Graph Colouring</vt:lpstr>
      <vt:lpstr>Graph Colouring</vt:lpstr>
      <vt:lpstr>The Original Algorithm</vt:lpstr>
      <vt:lpstr>Findings From Original Paper</vt:lpstr>
      <vt:lpstr>PowerPoint Presentation</vt:lpstr>
      <vt:lpstr>PowerPoint Presentation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Transitions For Graph Colouring</dc:title>
  <dc:creator>raphael rgoarke</dc:creator>
  <cp:lastModifiedBy>raphael rgoarke</cp:lastModifiedBy>
  <cp:revision>17</cp:revision>
  <dcterms:created xsi:type="dcterms:W3CDTF">2024-04-19T09:29:07Z</dcterms:created>
  <dcterms:modified xsi:type="dcterms:W3CDTF">2024-05-22T14:56:07Z</dcterms:modified>
</cp:coreProperties>
</file>