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0" r:id="rId1"/>
  </p:sldMasterIdLst>
  <p:notesMasterIdLst>
    <p:notesMasterId r:id="rId20"/>
  </p:notesMasterIdLst>
  <p:sldIdLst>
    <p:sldId id="256" r:id="rId2"/>
    <p:sldId id="263" r:id="rId3"/>
    <p:sldId id="257" r:id="rId4"/>
    <p:sldId id="266" r:id="rId5"/>
    <p:sldId id="258" r:id="rId6"/>
    <p:sldId id="264" r:id="rId7"/>
    <p:sldId id="260" r:id="rId8"/>
    <p:sldId id="273" r:id="rId9"/>
    <p:sldId id="279" r:id="rId10"/>
    <p:sldId id="259" r:id="rId11"/>
    <p:sldId id="265" r:id="rId12"/>
    <p:sldId id="268" r:id="rId13"/>
    <p:sldId id="269" r:id="rId14"/>
    <p:sldId id="275" r:id="rId15"/>
    <p:sldId id="276" r:id="rId16"/>
    <p:sldId id="277" r:id="rId17"/>
    <p:sldId id="274" r:id="rId18"/>
    <p:sldId id="26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5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B39C9-0D3B-46EB-BEE9-69400F4C341F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74F03-7299-4E79-930C-5A00E56211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930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74F03-7299-4E79-930C-5A00E562116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531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74F03-7299-4E79-930C-5A00E562116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594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74F03-7299-4E79-930C-5A00E562116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20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6F00659-C8CD-4BD6-81D6-78C89322A41B}" type="datetime1">
              <a:rPr lang="en-GB" smtClean="0"/>
              <a:t>03/07/2024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0833" y="6576485"/>
            <a:ext cx="551167" cy="279400"/>
          </a:xfrm>
        </p:spPr>
        <p:txBody>
          <a:bodyPr/>
          <a:lstStyle>
            <a:lvl1pPr>
              <a:defRPr sz="1400"/>
            </a:lvl1pPr>
          </a:lstStyle>
          <a:p>
            <a:fld id="{50EB0423-6550-47BB-ABBC-6A6ED988FFEA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48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D5D7-2539-485D-8554-F2F01742EB5B}" type="datetime1">
              <a:rPr lang="en-GB" smtClean="0"/>
              <a:t>03/07/2024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49303" y="6569494"/>
            <a:ext cx="542697" cy="279400"/>
          </a:xfrm>
        </p:spPr>
        <p:txBody>
          <a:bodyPr/>
          <a:lstStyle/>
          <a:p>
            <a:fld id="{50EB0423-6550-47BB-ABBC-6A6ED988FF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782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5124-8324-47C9-A209-42603EC64D98}" type="datetime1">
              <a:rPr lang="en-GB" smtClean="0"/>
              <a:t>03/07/2024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9303" y="6578600"/>
            <a:ext cx="542697" cy="279400"/>
          </a:xfrm>
        </p:spPr>
        <p:txBody>
          <a:bodyPr/>
          <a:lstStyle/>
          <a:p>
            <a:fld id="{50EB0423-6550-47BB-ABBC-6A6ED988FFEA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927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B494-DDC5-42A2-82CC-1CE1697ED279}" type="datetime1">
              <a:rPr lang="en-GB" smtClean="0"/>
              <a:t>03/07/2024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9303" y="6569494"/>
            <a:ext cx="542697" cy="279400"/>
          </a:xfrm>
        </p:spPr>
        <p:txBody>
          <a:bodyPr/>
          <a:lstStyle/>
          <a:p>
            <a:fld id="{50EB0423-6550-47BB-ABBC-6A6ED988FFEA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50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ACC4-53E7-456E-841C-3DAF64FDAF30}" type="datetime1">
              <a:rPr lang="en-GB" smtClean="0"/>
              <a:t>03/07/2024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9303" y="6578600"/>
            <a:ext cx="542697" cy="279400"/>
          </a:xfrm>
        </p:spPr>
        <p:txBody>
          <a:bodyPr/>
          <a:lstStyle/>
          <a:p>
            <a:fld id="{50EB0423-6550-47BB-ABBC-6A6ED988FF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313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7A14-8EEF-4DB2-B427-89D44B9FBE4F}" type="datetime1">
              <a:rPr lang="en-GB" smtClean="0"/>
              <a:t>03/07/2024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9303" y="6578600"/>
            <a:ext cx="542697" cy="279400"/>
          </a:xfrm>
        </p:spPr>
        <p:txBody>
          <a:bodyPr/>
          <a:lstStyle/>
          <a:p>
            <a:fld id="{50EB0423-6550-47BB-ABBC-6A6ED988FFEA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131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D45A-C345-4F1C-9984-064A621822DE}" type="datetime1">
              <a:rPr lang="en-GB" smtClean="0"/>
              <a:t>03/07/2024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9303" y="6560868"/>
            <a:ext cx="542697" cy="279400"/>
          </a:xfrm>
        </p:spPr>
        <p:txBody>
          <a:bodyPr/>
          <a:lstStyle/>
          <a:p>
            <a:fld id="{50EB0423-6550-47BB-ABBC-6A6ED988FFEA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787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5A86-593D-4E61-8333-93379DFBB8E4}" type="datetime1">
              <a:rPr lang="en-GB" smtClean="0"/>
              <a:t>03/07/2024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9303" y="6569494"/>
            <a:ext cx="542697" cy="279400"/>
          </a:xfrm>
        </p:spPr>
        <p:txBody>
          <a:bodyPr/>
          <a:lstStyle/>
          <a:p>
            <a:fld id="{50EB0423-6550-47BB-ABBC-6A6ED988FFEA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401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893B-CD98-48B3-AA0B-67D9F20A80D5}" type="datetime1">
              <a:rPr lang="en-GB" smtClean="0"/>
              <a:t>03/07/2024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9303" y="6578600"/>
            <a:ext cx="542697" cy="279400"/>
          </a:xfrm>
        </p:spPr>
        <p:txBody>
          <a:bodyPr/>
          <a:lstStyle/>
          <a:p>
            <a:fld id="{50EB0423-6550-47BB-ABBC-6A6ED988FFEA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95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2351" y="1857557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737097"/>
            <a:ext cx="9601196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816C-7BF4-43D0-9036-FCE929A648D4}" type="datetime1">
              <a:rPr lang="en-GB" smtClean="0"/>
              <a:t>03/07/2024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9303" y="6578600"/>
            <a:ext cx="542697" cy="279400"/>
          </a:xfrm>
        </p:spPr>
        <p:txBody>
          <a:bodyPr/>
          <a:lstStyle>
            <a:lvl1pPr>
              <a:defRPr sz="1400"/>
            </a:lvl1pPr>
          </a:lstStyle>
          <a:p>
            <a:fld id="{50EB0423-6550-47BB-ABBC-6A6ED988FFE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55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6B48-8923-43A7-BB1A-4F638D000DA6}" type="datetime1">
              <a:rPr lang="en-GB" smtClean="0"/>
              <a:t>03/07/2024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9303" y="6578600"/>
            <a:ext cx="542697" cy="279400"/>
          </a:xfrm>
        </p:spPr>
        <p:txBody>
          <a:bodyPr/>
          <a:lstStyle/>
          <a:p>
            <a:fld id="{50EB0423-6550-47BB-ABBC-6A6ED988FFEA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88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CEEE-23A6-400D-9493-E5363C8352AE}" type="datetime1">
              <a:rPr lang="en-GB" smtClean="0"/>
              <a:t>03/07/2024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49303" y="6578600"/>
            <a:ext cx="542697" cy="279400"/>
          </a:xfrm>
        </p:spPr>
        <p:txBody>
          <a:bodyPr/>
          <a:lstStyle/>
          <a:p>
            <a:fld id="{50EB0423-6550-47BB-ABBC-6A6ED988FF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35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7A58-541B-40A1-802D-8B7285B396FA}" type="datetime1">
              <a:rPr lang="en-GB" smtClean="0"/>
              <a:t>03/07/2024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649303" y="6578600"/>
            <a:ext cx="542697" cy="279400"/>
          </a:xfrm>
        </p:spPr>
        <p:txBody>
          <a:bodyPr/>
          <a:lstStyle/>
          <a:p>
            <a:fld id="{50EB0423-6550-47BB-ABBC-6A6ED988FFEA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65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538E-3CF3-47AB-8B20-0DCCADAC4CB4}" type="datetime1">
              <a:rPr lang="en-GB" smtClean="0"/>
              <a:t>03/07/2024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49303" y="6569494"/>
            <a:ext cx="542697" cy="279400"/>
          </a:xfrm>
        </p:spPr>
        <p:txBody>
          <a:bodyPr/>
          <a:lstStyle/>
          <a:p>
            <a:fld id="{50EB0423-6550-47BB-ABBC-6A6ED988FFEA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74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FD0D-406B-4598-B557-2804DFF753FF}" type="datetime1">
              <a:rPr lang="en-GB" smtClean="0"/>
              <a:t>03/07/2024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49303" y="6578600"/>
            <a:ext cx="542697" cy="279400"/>
          </a:xfrm>
        </p:spPr>
        <p:txBody>
          <a:bodyPr/>
          <a:lstStyle>
            <a:lvl1pPr>
              <a:defRPr sz="1200"/>
            </a:lvl1pPr>
          </a:lstStyle>
          <a:p>
            <a:fld id="{50EB0423-6550-47BB-ABBC-6A6ED988FFE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0858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5736-52E8-4197-A15A-5E7DB45C519F}" type="datetime1">
              <a:rPr lang="en-GB" smtClean="0"/>
              <a:t>03/07/2024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49303" y="6578600"/>
            <a:ext cx="542697" cy="279400"/>
          </a:xfrm>
        </p:spPr>
        <p:txBody>
          <a:bodyPr/>
          <a:lstStyle/>
          <a:p>
            <a:fld id="{50EB0423-6550-47BB-ABBC-6A6ED988FFEA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519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17B5-AFE4-4722-AF69-374395421A05}" type="datetime1">
              <a:rPr lang="en-GB" smtClean="0"/>
              <a:t>03/07/2024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49303" y="6569494"/>
            <a:ext cx="542697" cy="279400"/>
          </a:xfrm>
        </p:spPr>
        <p:txBody>
          <a:bodyPr/>
          <a:lstStyle/>
          <a:p>
            <a:fld id="{50EB0423-6550-47BB-ABBC-6A6ED988FF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04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ED95CB7-EA7D-4E8D-B8AB-F4C30A897425}" type="datetime1">
              <a:rPr lang="en-GB" smtClean="0"/>
              <a:t>03/07/2024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9303" y="65786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EB0423-6550-47BB-ABBC-6A6ED988FF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763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  <p:sldLayoutId id="2147484123" r:id="rId13"/>
    <p:sldLayoutId id="2147484124" r:id="rId14"/>
    <p:sldLayoutId id="2147484125" r:id="rId15"/>
    <p:sldLayoutId id="2147484126" r:id="rId16"/>
    <p:sldLayoutId id="214748412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www.ijcai.org/Proceedings/91-1/Papers/052.pdf" TargetMode="Externa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hyperlink" Target="https://www.ijcai.org/Proceedings/91-1/Papers/052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independent.academia.edu/PeterCheesema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ilearn.com/tutorials/data-structure-tutorial/backtracking-algorithm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2F62A-1647-7FB6-226C-ADDCCE2A9A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Phase Transitions for Graph Colouring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DFAE8-0473-BFE2-7B18-DAFC7A684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Raphael </a:t>
            </a:r>
            <a:r>
              <a:rPr lang="en-GB" dirty="0" err="1"/>
              <a:t>Groarke</a:t>
            </a:r>
            <a:endParaRPr lang="en-GB" dirty="0"/>
          </a:p>
          <a:p>
            <a:r>
              <a:rPr lang="en-GB" dirty="0"/>
              <a:t>Vrije Universiteit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266AD-043A-47AC-4A76-772A6607A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0423-6550-47BB-ABBC-6A6ED988FFE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202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92E7AF0-A589-43B3-A1DE-8807EC76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D47E4B-1777-651C-09A7-D0B60875D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771120" cy="1325373"/>
          </a:xfrm>
        </p:spPr>
        <p:txBody>
          <a:bodyPr anchor="b">
            <a:noAutofit/>
          </a:bodyPr>
          <a:lstStyle/>
          <a:p>
            <a:r>
              <a:rPr lang="en-GB" dirty="0"/>
              <a:t>Findings From Original Paper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9BCDD02-D5E3-4D30-8587-66036C891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A21A03F-701F-CF28-ADB3-CE1C2C38D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Horizontal axis: average connectivity per node</a:t>
            </a:r>
          </a:p>
          <a:p>
            <a:pPr marL="0" indent="0" algn="ctr">
              <a:buNone/>
            </a:pPr>
            <a:endParaRPr lang="en-US" dirty="0"/>
          </a:p>
          <a:p>
            <a:pPr algn="ctr"/>
            <a:r>
              <a:rPr lang="en-US" dirty="0"/>
              <a:t>Original plots are only partially legible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B56FF6-AD57-3C19-0251-6F9BC2864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711" y="982131"/>
            <a:ext cx="3413380" cy="4893735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87DE04-FDE5-E7F0-D183-71DCDE763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0423-6550-47BB-ABBC-6A6ED988FFEA}" type="slidenum">
              <a:rPr lang="en-GB" smtClean="0"/>
              <a:t>10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9FF3BC-DF54-1361-F969-CEA35576ABF0}"/>
              </a:ext>
            </a:extLst>
          </p:cNvPr>
          <p:cNvSpPr txBox="1"/>
          <p:nvPr/>
        </p:nvSpPr>
        <p:spPr>
          <a:xfrm>
            <a:off x="5766817" y="5996708"/>
            <a:ext cx="4773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hlinkClick r:id="rId5"/>
              </a:rPr>
              <a:t>https://www.ijcai.org/Proceedings/91-1/Papers/052.pdf</a:t>
            </a:r>
            <a:endParaRPr lang="en-GB" sz="1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AF8BFA-FEDE-38F4-30FD-47137AAD40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5821" y="980345"/>
            <a:ext cx="535706" cy="23413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1FF5C8-9864-5D7E-B05C-BF2598277B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4341" y="1019503"/>
            <a:ext cx="256609" cy="47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812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A4CEC-DDDF-2495-0AAD-7AE84F080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0423-6550-47BB-ABBC-6A6ED988FFEA}" type="slidenum">
              <a:rPr lang="en-GB" sz="1400" smtClean="0"/>
              <a:t>11</a:t>
            </a:fld>
            <a:endParaRPr lang="en-GB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4B30EB-60BC-CC52-4C9D-E94558F8A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947" y="1410995"/>
            <a:ext cx="4623939" cy="38363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DE073F-9C55-B82C-B8AE-460E82DD2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114" y="1410995"/>
            <a:ext cx="4870720" cy="38363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40BCA9-391D-02D0-4BCF-402C7EE84174}"/>
              </a:ext>
            </a:extLst>
          </p:cNvPr>
          <p:cNvSpPr txBox="1"/>
          <p:nvPr/>
        </p:nvSpPr>
        <p:spPr>
          <a:xfrm>
            <a:off x="3709416" y="5905268"/>
            <a:ext cx="4773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hlinkClick r:id="rId4"/>
              </a:rPr>
              <a:t>https://www.ijcai.org/Proceedings/91-1/Papers/052.pdf</a:t>
            </a:r>
            <a:endParaRPr lang="en-GB" sz="1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FE98CD-96B7-1F60-A5AC-6AD31C37EF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1510" y="1610659"/>
            <a:ext cx="1165626" cy="2724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430ED2-1022-840D-8CD5-CB4FB81487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8848" y="2173606"/>
            <a:ext cx="1165626" cy="27245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0FFD43-AA82-3A47-A86B-13049EE58B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7434" y="2661907"/>
            <a:ext cx="194540" cy="14055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EEC4A6-4364-C2C6-0ACF-D5B8B9AEFF03}"/>
              </a:ext>
            </a:extLst>
          </p:cNvPr>
          <p:cNvSpPr txBox="1"/>
          <p:nvPr/>
        </p:nvSpPr>
        <p:spPr>
          <a:xfrm rot="16200000">
            <a:off x="5494900" y="3175279"/>
            <a:ext cx="2166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Avg. </a:t>
            </a:r>
            <a:r>
              <a:rPr lang="en-GB" sz="1400" b="1" dirty="0" err="1"/>
              <a:t>Brelaz</a:t>
            </a:r>
            <a:r>
              <a:rPr lang="en-GB" sz="1400" b="1" dirty="0"/>
              <a:t> step (= 1/144)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550BD3-E761-AA97-4ABF-ECE19E25FE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9537" y="4966138"/>
            <a:ext cx="1124821" cy="1734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C278F8-CDE9-3BA4-C077-FE79B1AB5B05}"/>
              </a:ext>
            </a:extLst>
          </p:cNvPr>
          <p:cNvSpPr txBox="1"/>
          <p:nvPr/>
        </p:nvSpPr>
        <p:spPr>
          <a:xfrm>
            <a:off x="8092965" y="4953051"/>
            <a:ext cx="1805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Average Connectivity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888865-2101-8A5A-725C-145D5FA407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8330" y="5111453"/>
            <a:ext cx="1576829" cy="1358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0D55D5-F665-1282-C755-B76CAB6C0AB1}"/>
              </a:ext>
            </a:extLst>
          </p:cNvPr>
          <p:cNvSpPr txBox="1"/>
          <p:nvPr/>
        </p:nvSpPr>
        <p:spPr>
          <a:xfrm>
            <a:off x="2781739" y="5025508"/>
            <a:ext cx="1855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Average Connectivity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6FDB79C-3EC5-0960-7790-EAE54E508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884" y="2814307"/>
            <a:ext cx="194540" cy="140559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BFD92C0-FBBA-A999-ED2C-AC76AC9D630A}"/>
              </a:ext>
            </a:extLst>
          </p:cNvPr>
          <p:cNvSpPr txBox="1"/>
          <p:nvPr/>
        </p:nvSpPr>
        <p:spPr>
          <a:xfrm rot="16200000">
            <a:off x="643613" y="3303893"/>
            <a:ext cx="109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3597475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292E7AF0-A589-43B3-A1DE-8807EC76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7CF62C-AE3F-3596-DB24-7425A8781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GB" dirty="0"/>
              <a:t>My Results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9BCDD02-D5E3-4D30-8587-66036C891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E2479-AEDD-D8BB-497D-12510BDD7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Different probabilities</a:t>
            </a:r>
          </a:p>
          <a:p>
            <a:pPr marL="0" indent="0" algn="ctr">
              <a:buNone/>
            </a:pPr>
            <a:endParaRPr lang="en-GB" dirty="0"/>
          </a:p>
          <a:p>
            <a:pPr algn="ctr"/>
            <a:r>
              <a:rPr lang="en-GB" dirty="0"/>
              <a:t>3 </a:t>
            </a:r>
            <a:r>
              <a:rPr lang="en-GB" i="1" dirty="0"/>
              <a:t>undecided</a:t>
            </a:r>
            <a:r>
              <a:rPr lang="en-GB" dirty="0"/>
              <a:t> graphs at average connectivity 4.5 for graphs with 144 nodes</a:t>
            </a:r>
          </a:p>
        </p:txBody>
      </p:sp>
      <p:pic>
        <p:nvPicPr>
          <p:cNvPr id="9" name="Picture 8" descr="A graph with numbers and points&#10;&#10;Description automatically generated">
            <a:extLst>
              <a:ext uri="{FF2B5EF4-FFF2-40B4-BE49-F238E27FC236}">
                <a16:creationId xmlns:a16="http://schemas.microsoft.com/office/drawing/2014/main" id="{957ADCFE-4BB4-9606-8F3A-BBBA8EEA04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68" y="1377949"/>
            <a:ext cx="5469466" cy="4102099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561DE-B01A-A08E-8599-7A40AB31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128" y="6597262"/>
            <a:ext cx="542697" cy="2794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0EB0423-6550-47BB-ABBC-6A6ED988FFEA}" type="slidenum">
              <a:rPr lang="en-GB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359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292E7AF0-A589-43B3-A1DE-8807EC76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7CF62C-AE3F-3596-DB24-7425A8781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GB" dirty="0"/>
              <a:t>My Results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BCDD02-D5E3-4D30-8587-66036C891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E2479-AEDD-D8BB-497D-12510BDD7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864428" cy="3382094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GB" sz="2600" dirty="0"/>
              <a:t>Different probabilities again</a:t>
            </a:r>
          </a:p>
          <a:p>
            <a:pPr marL="0" indent="0" algn="ctr">
              <a:buNone/>
            </a:pPr>
            <a:endParaRPr lang="en-GB" sz="2600" dirty="0"/>
          </a:p>
          <a:p>
            <a:pPr algn="ctr"/>
            <a:r>
              <a:rPr lang="en-GB" sz="2600" dirty="0"/>
              <a:t>Many </a:t>
            </a:r>
            <a:r>
              <a:rPr lang="en-GB" sz="2600" i="1" dirty="0"/>
              <a:t>undecided </a:t>
            </a:r>
            <a:r>
              <a:rPr lang="en-GB" sz="2600" dirty="0"/>
              <a:t>graphs for graphs with 144 nodes</a:t>
            </a:r>
          </a:p>
          <a:p>
            <a:pPr algn="ctr"/>
            <a:endParaRPr lang="en-GB" sz="2600" dirty="0"/>
          </a:p>
          <a:p>
            <a:pPr algn="ctr"/>
            <a:r>
              <a:rPr lang="en-GB" sz="2600" dirty="0"/>
              <a:t>5 </a:t>
            </a:r>
            <a:r>
              <a:rPr lang="en-GB" sz="2600" i="1" dirty="0"/>
              <a:t>undecided</a:t>
            </a:r>
            <a:r>
              <a:rPr lang="en-GB" sz="2600" dirty="0"/>
              <a:t> graphs at average connectivity 8.5 for graphs with 81 nodes</a:t>
            </a:r>
          </a:p>
          <a:p>
            <a:pPr algn="ctr"/>
            <a:endParaRPr lang="en-GB" sz="1600" dirty="0"/>
          </a:p>
        </p:txBody>
      </p:sp>
      <p:pic>
        <p:nvPicPr>
          <p:cNvPr id="9" name="Picture 8" descr="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59F2FF0D-5E88-34DF-913D-6A67D4A66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68" y="1377949"/>
            <a:ext cx="5469466" cy="4102099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561DE-B01A-A08E-8599-7A40AB31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9303" y="6597262"/>
            <a:ext cx="542697" cy="2794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0EB0423-6550-47BB-ABBC-6A6ED988FFEA}" type="slidenum">
              <a:rPr lang="en-GB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2247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F15D1-C4BE-B911-8EFB-3408896C9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 Colour Difficulty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B282D-15E5-A6D5-37FA-1F7C8C5DE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0423-6550-47BB-ABBC-6A6ED988FFEA}" type="slidenum">
              <a:rPr lang="en-GB" smtClean="0"/>
              <a:t>14</a:t>
            </a:fld>
            <a:endParaRPr lang="en-GB" dirty="0"/>
          </a:p>
        </p:txBody>
      </p:sp>
      <p:pic>
        <p:nvPicPr>
          <p:cNvPr id="8" name="Picture 7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46409233-0DDC-0B65-DBD6-76F3FB9FB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98" y="2040964"/>
            <a:ext cx="5232386" cy="3924290"/>
          </a:xfrm>
          <a:prstGeom prst="rect">
            <a:avLst/>
          </a:prstGeom>
        </p:spPr>
      </p:pic>
      <p:pic>
        <p:nvPicPr>
          <p:cNvPr id="10" name="Picture 9" descr="A graph with blue dots and red lines&#10;&#10;Description automatically generated">
            <a:extLst>
              <a:ext uri="{FF2B5EF4-FFF2-40B4-BE49-F238E27FC236}">
                <a16:creationId xmlns:a16="http://schemas.microsoft.com/office/drawing/2014/main" id="{A29ADEAC-B4EB-8AD3-8CFB-1698E62F85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917" y="2040964"/>
            <a:ext cx="5232386" cy="39242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A71331-D932-AEEA-CA96-34561CD1C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044" y="3331067"/>
            <a:ext cx="194540" cy="14055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939B2C-A6D4-B5C8-8BE3-583F6C521DEC}"/>
              </a:ext>
            </a:extLst>
          </p:cNvPr>
          <p:cNvSpPr txBox="1"/>
          <p:nvPr/>
        </p:nvSpPr>
        <p:spPr>
          <a:xfrm rot="16200000">
            <a:off x="-16036" y="3849220"/>
            <a:ext cx="1603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Computation Cost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7CB677-792D-9217-F918-DFF4BE651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071" y="3336322"/>
            <a:ext cx="194540" cy="14055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3DB021D-9E1B-B016-9491-2A0568ACE184}"/>
              </a:ext>
            </a:extLst>
          </p:cNvPr>
          <p:cNvSpPr txBox="1"/>
          <p:nvPr/>
        </p:nvSpPr>
        <p:spPr>
          <a:xfrm rot="16200000">
            <a:off x="5853991" y="3854475"/>
            <a:ext cx="1603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Computation Cost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52B9E46-5358-0CA9-3916-CBB584005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267" y="5753933"/>
            <a:ext cx="1576829" cy="13588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AD3EEFB-2F1B-B17B-D526-CCBFC046F3F6}"/>
              </a:ext>
            </a:extLst>
          </p:cNvPr>
          <p:cNvSpPr txBox="1"/>
          <p:nvPr/>
        </p:nvSpPr>
        <p:spPr>
          <a:xfrm>
            <a:off x="2231214" y="5680249"/>
            <a:ext cx="1855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Average Connectivity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EFAC5EA-2A74-DF83-77A2-6532AFF4E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9488" y="5759188"/>
            <a:ext cx="1576829" cy="13588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FB22519-8725-F110-4275-C36BE3320C19}"/>
              </a:ext>
            </a:extLst>
          </p:cNvPr>
          <p:cNvSpPr txBox="1"/>
          <p:nvPr/>
        </p:nvSpPr>
        <p:spPr>
          <a:xfrm>
            <a:off x="8105435" y="5685504"/>
            <a:ext cx="1855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Average Connectivity</a:t>
            </a:r>
          </a:p>
        </p:txBody>
      </p:sp>
    </p:spTree>
    <p:extLst>
      <p:ext uri="{BB962C8B-B14F-4D97-AF65-F5344CB8AC3E}">
        <p14:creationId xmlns:p14="http://schemas.microsoft.com/office/powerpoint/2010/main" val="2950794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F15D1-C4BE-B911-8EFB-3408896C9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 Colour Difficulty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B282D-15E5-A6D5-37FA-1F7C8C5DE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0423-6550-47BB-ABBC-6A6ED988FFEA}" type="slidenum">
              <a:rPr lang="en-GB" smtClean="0"/>
              <a:t>15</a:t>
            </a:fld>
            <a:endParaRPr lang="en-GB" dirty="0"/>
          </a:p>
        </p:txBody>
      </p:sp>
      <p:pic>
        <p:nvPicPr>
          <p:cNvPr id="10" name="Picture 9" descr="A graph with blue dots and red lines&#10;&#10;Description automatically generated">
            <a:extLst>
              <a:ext uri="{FF2B5EF4-FFF2-40B4-BE49-F238E27FC236}">
                <a16:creationId xmlns:a16="http://schemas.microsoft.com/office/drawing/2014/main" id="{A29ADEAC-B4EB-8AD3-8CFB-1698E62F8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917" y="2040964"/>
            <a:ext cx="5232386" cy="3924290"/>
          </a:xfrm>
          <a:prstGeom prst="rect">
            <a:avLst/>
          </a:prstGeom>
        </p:spPr>
      </p:pic>
      <p:pic>
        <p:nvPicPr>
          <p:cNvPr id="4" name="Picture 3" descr="A graph with blue dots&#10;&#10;Description automatically generated">
            <a:extLst>
              <a:ext uri="{FF2B5EF4-FFF2-40B4-BE49-F238E27FC236}">
                <a16:creationId xmlns:a16="http://schemas.microsoft.com/office/drawing/2014/main" id="{AC620620-BB39-B48E-6E16-45EBF2FCD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99" y="2040964"/>
            <a:ext cx="5232385" cy="39242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C8CAB0-B967-03F6-B540-985B9FB9E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044" y="3331067"/>
            <a:ext cx="194540" cy="14055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9791FF-8616-5EA5-698D-D5A0877DB97F}"/>
              </a:ext>
            </a:extLst>
          </p:cNvPr>
          <p:cNvSpPr txBox="1"/>
          <p:nvPr/>
        </p:nvSpPr>
        <p:spPr>
          <a:xfrm rot="16200000">
            <a:off x="-16036" y="3849220"/>
            <a:ext cx="1603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Computation Cost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09E081-91D2-E25D-67CB-211D94B06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267" y="5753933"/>
            <a:ext cx="1576829" cy="1358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D6D866-8ADD-1979-5FFF-DA11C337FF15}"/>
              </a:ext>
            </a:extLst>
          </p:cNvPr>
          <p:cNvSpPr txBox="1"/>
          <p:nvPr/>
        </p:nvSpPr>
        <p:spPr>
          <a:xfrm>
            <a:off x="2231214" y="5680249"/>
            <a:ext cx="1855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Average Connectivity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F7AAF1-C51E-3D18-1D1E-514FA3305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071" y="3331067"/>
            <a:ext cx="194540" cy="14055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C4CC1B8-4A99-7932-3025-2D9AB4CA1F53}"/>
              </a:ext>
            </a:extLst>
          </p:cNvPr>
          <p:cNvSpPr txBox="1"/>
          <p:nvPr/>
        </p:nvSpPr>
        <p:spPr>
          <a:xfrm rot="16200000">
            <a:off x="5853991" y="3849220"/>
            <a:ext cx="1603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Computation Cost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464703F-A434-C6B8-783E-E5545ACF6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9488" y="5753933"/>
            <a:ext cx="1576829" cy="1358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4646D19-0D34-A3D3-B7D6-DB28D86B2DC0}"/>
              </a:ext>
            </a:extLst>
          </p:cNvPr>
          <p:cNvSpPr txBox="1"/>
          <p:nvPr/>
        </p:nvSpPr>
        <p:spPr>
          <a:xfrm>
            <a:off x="8105435" y="5680249"/>
            <a:ext cx="1855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Average Connectivity</a:t>
            </a:r>
          </a:p>
        </p:txBody>
      </p:sp>
    </p:spTree>
    <p:extLst>
      <p:ext uri="{BB962C8B-B14F-4D97-AF65-F5344CB8AC3E}">
        <p14:creationId xmlns:p14="http://schemas.microsoft.com/office/powerpoint/2010/main" val="2832337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F15D1-C4BE-B911-8EFB-3408896C9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 Colour Difficulty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B282D-15E5-A6D5-37FA-1F7C8C5DE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0423-6550-47BB-ABBC-6A6ED988FFEA}" type="slidenum">
              <a:rPr lang="en-GB" smtClean="0"/>
              <a:t>16</a:t>
            </a:fld>
            <a:endParaRPr lang="en-GB" dirty="0"/>
          </a:p>
        </p:txBody>
      </p:sp>
      <p:pic>
        <p:nvPicPr>
          <p:cNvPr id="6" name="Picture 5" descr="A graph with blue dots and red lines&#10;&#10;Description automatically generated">
            <a:extLst>
              <a:ext uri="{FF2B5EF4-FFF2-40B4-BE49-F238E27FC236}">
                <a16:creationId xmlns:a16="http://schemas.microsoft.com/office/drawing/2014/main" id="{4499A406-CE1D-3D26-7C64-1355504DA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98" y="2046975"/>
            <a:ext cx="5232386" cy="3924290"/>
          </a:xfrm>
          <a:prstGeom prst="rect">
            <a:avLst/>
          </a:prstGeom>
        </p:spPr>
      </p:pic>
      <p:pic>
        <p:nvPicPr>
          <p:cNvPr id="8" name="Picture 7" descr="A graph with blue dots and numbers&#10;&#10;Description automatically generated">
            <a:extLst>
              <a:ext uri="{FF2B5EF4-FFF2-40B4-BE49-F238E27FC236}">
                <a16:creationId xmlns:a16="http://schemas.microsoft.com/office/drawing/2014/main" id="{414BE10F-23F7-50D4-572F-B0A114E48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913" y="2040964"/>
            <a:ext cx="5232387" cy="39242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6ECF48-5A43-4A1C-CF25-D52B5A236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044" y="3331067"/>
            <a:ext cx="194540" cy="14055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9660DE-FCCF-BEE8-EFEE-3D46CB2949DB}"/>
              </a:ext>
            </a:extLst>
          </p:cNvPr>
          <p:cNvSpPr txBox="1"/>
          <p:nvPr/>
        </p:nvSpPr>
        <p:spPr>
          <a:xfrm rot="16200000">
            <a:off x="-16036" y="3849220"/>
            <a:ext cx="1603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Computation Cost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918DE3-E58D-BE67-FFA8-FB5B7655D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267" y="5753933"/>
            <a:ext cx="1576829" cy="1358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152B2A-121E-BBDD-9ACA-4DCB92ADEF56}"/>
              </a:ext>
            </a:extLst>
          </p:cNvPr>
          <p:cNvSpPr txBox="1"/>
          <p:nvPr/>
        </p:nvSpPr>
        <p:spPr>
          <a:xfrm>
            <a:off x="2231214" y="5680249"/>
            <a:ext cx="1855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Average Connectivity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7A77F2B-DB07-8F45-1E47-0264C0411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071" y="3331067"/>
            <a:ext cx="194540" cy="140559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854765C-16AE-2495-8F0F-5273B147D04E}"/>
              </a:ext>
            </a:extLst>
          </p:cNvPr>
          <p:cNvSpPr txBox="1"/>
          <p:nvPr/>
        </p:nvSpPr>
        <p:spPr>
          <a:xfrm rot="16200000">
            <a:off x="5853991" y="3849220"/>
            <a:ext cx="1603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Computation Cost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E8C21C7-6C13-2F90-F1E9-0111D225B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9488" y="5753933"/>
            <a:ext cx="1576829" cy="1358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A1CFD47-F7FF-57B5-AA69-E9E27001EB09}"/>
              </a:ext>
            </a:extLst>
          </p:cNvPr>
          <p:cNvSpPr txBox="1"/>
          <p:nvPr/>
        </p:nvSpPr>
        <p:spPr>
          <a:xfrm>
            <a:off x="8105435" y="5680249"/>
            <a:ext cx="1855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Average Connectivity</a:t>
            </a:r>
          </a:p>
        </p:txBody>
      </p:sp>
    </p:spTree>
    <p:extLst>
      <p:ext uri="{BB962C8B-B14F-4D97-AF65-F5344CB8AC3E}">
        <p14:creationId xmlns:p14="http://schemas.microsoft.com/office/powerpoint/2010/main" val="1942804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0D09-BD4C-B5ED-0F4F-8F2115E29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5737B-C657-A1C6-9449-C79B22B11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0956"/>
            <a:ext cx="9601196" cy="3318936"/>
          </a:xfrm>
        </p:spPr>
        <p:txBody>
          <a:bodyPr/>
          <a:lstStyle/>
          <a:p>
            <a:r>
              <a:rPr lang="en-GB" dirty="0"/>
              <a:t>Different probabilities</a:t>
            </a:r>
          </a:p>
          <a:p>
            <a:endParaRPr lang="en-GB" dirty="0"/>
          </a:p>
          <a:p>
            <a:r>
              <a:rPr lang="en-GB" dirty="0"/>
              <a:t>My results still coincide with Cheeseman’s original conjecture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DEC76-3DE9-EA05-6B40-D44ADEA5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868047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88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604E06-DF9D-4C49-8314-4F0307BD5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166AD8-180F-4585-8444-D6E3F1B03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643468"/>
            <a:ext cx="10905066" cy="55710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19DD48-144F-4836-9C0F-7A3BFC28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524" y="809244"/>
            <a:ext cx="10579608" cy="5239512"/>
          </a:xfrm>
          <a:prstGeom prst="rect">
            <a:avLst/>
          </a:prstGeom>
          <a:ln w="15875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F0D14-8F02-3427-A899-6C1EF7522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508760"/>
            <a:ext cx="2918458" cy="384048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Thank you!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379797-D651-47FF-942A-A38CFE97E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219" y="1508760"/>
            <a:ext cx="0" cy="384048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86EE2-26AB-BC12-A524-CAF36D184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279" y="1508760"/>
            <a:ext cx="5989317" cy="38404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4400" dirty="0">
                <a:solidFill>
                  <a:schemeClr val="tx1"/>
                </a:solidFill>
              </a:rPr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A2050-52D1-B295-B69C-C0CDA5237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111481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0D09-BD4C-B5ED-0F4F-8F2115E29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5737B-C657-A1C6-9449-C79B22B11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Peter Cheeseman wrote a paper called “</a:t>
            </a:r>
            <a:r>
              <a:rPr lang="en-GB" i="1" dirty="0"/>
              <a:t>Where the really hard problems are</a:t>
            </a:r>
            <a:r>
              <a:rPr lang="en-GB" dirty="0"/>
              <a:t>”</a:t>
            </a:r>
          </a:p>
          <a:p>
            <a:endParaRPr lang="en-GB" dirty="0"/>
          </a:p>
          <a:p>
            <a:r>
              <a:rPr lang="en-GB" dirty="0"/>
              <a:t>I am attempting to replicate one of the experiments covered in that paper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DEC76-3DE9-EA05-6B40-D44ADEA5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0423-6550-47BB-ABBC-6A6ED988FFE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52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E69D-0E53-F343-517F-FB5B67C76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Original Paper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A64A3F92-F677-828D-7F1C-E2B302523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 fontScale="92500"/>
          </a:bodyPr>
          <a:lstStyle/>
          <a:p>
            <a:r>
              <a:rPr lang="en-US" dirty="0"/>
              <a:t>There is a boundary for a type of problem where the computation cost increases dramatically</a:t>
            </a:r>
          </a:p>
          <a:p>
            <a:r>
              <a:rPr lang="en-US" dirty="0"/>
              <a:t>Trying to prove that this phase transition exists for a set of existing problems:</a:t>
            </a:r>
          </a:p>
          <a:p>
            <a:pPr lvl="1"/>
            <a:r>
              <a:rPr lang="en-US" dirty="0"/>
              <a:t>Hamilton Circuits</a:t>
            </a:r>
          </a:p>
          <a:p>
            <a:pPr lvl="1"/>
            <a:r>
              <a:rPr lang="en-US" dirty="0"/>
              <a:t>Graph </a:t>
            </a:r>
            <a:r>
              <a:rPr lang="en-US" dirty="0" err="1"/>
              <a:t>Colouring</a:t>
            </a:r>
            <a:endParaRPr lang="en-US" dirty="0"/>
          </a:p>
          <a:p>
            <a:pPr lvl="1"/>
            <a:r>
              <a:rPr lang="en-US" dirty="0"/>
              <a:t>K-Satisfiability</a:t>
            </a:r>
          </a:p>
          <a:p>
            <a:pPr lvl="1"/>
            <a:r>
              <a:rPr lang="en-US" dirty="0"/>
              <a:t>Asymmetric Traveling Salesman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4E417D-8193-A32D-BF87-4E3C5808295D}"/>
              </a:ext>
            </a:extLst>
          </p:cNvPr>
          <p:cNvSpPr txBox="1"/>
          <p:nvPr/>
        </p:nvSpPr>
        <p:spPr>
          <a:xfrm>
            <a:off x="7931480" y="6089696"/>
            <a:ext cx="3046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hlinkClick r:id="rId4"/>
              </a:rPr>
              <a:t>https://independent.academia.edu/PeterCheeseman</a:t>
            </a:r>
            <a:r>
              <a:rPr lang="en-GB" sz="10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21EEC8-893B-A0AD-9DA2-D4C8A6357019}"/>
              </a:ext>
            </a:extLst>
          </p:cNvPr>
          <p:cNvSpPr txBox="1"/>
          <p:nvPr/>
        </p:nvSpPr>
        <p:spPr>
          <a:xfrm>
            <a:off x="8567922" y="5599669"/>
            <a:ext cx="177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Peter Cheeseman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E4588-0AC6-7B33-22C9-1D052C86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0423-6550-47BB-ABBC-6A6ED988FFEA}" type="slidenum">
              <a:rPr lang="en-GB" smtClean="0"/>
              <a:t>3</a:t>
            </a:fld>
            <a:endParaRPr lang="en-GB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13BF4A-9F75-B29D-0A22-D0095CAF6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480" y="2524526"/>
            <a:ext cx="2842901" cy="358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602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034">
            <a:extLst>
              <a:ext uri="{FF2B5EF4-FFF2-40B4-BE49-F238E27FC236}">
                <a16:creationId xmlns:a16="http://schemas.microsoft.com/office/drawing/2014/main" id="{292E7AF0-A589-43B3-A1DE-8807EC76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F9E69D-0E53-F343-517F-FB5B67C76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GB" dirty="0"/>
              <a:t>What to Expect</a:t>
            </a:r>
          </a:p>
        </p:txBody>
      </p: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29BCDD02-D5E3-4D30-8587-66036C891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A64A3F92-F677-828D-7F1C-E2B302523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r>
              <a:rPr lang="en-US" sz="2200" dirty="0"/>
              <a:t>Better plots</a:t>
            </a:r>
          </a:p>
          <a:p>
            <a:endParaRPr lang="en-US" sz="2200" dirty="0"/>
          </a:p>
          <a:p>
            <a:r>
              <a:rPr lang="en-US" sz="2200" dirty="0"/>
              <a:t>Previous mistakes found about ATSP</a:t>
            </a:r>
          </a:p>
          <a:p>
            <a:endParaRPr lang="en-US" sz="2200" dirty="0"/>
          </a:p>
          <a:p>
            <a:r>
              <a:rPr lang="en-US" sz="2200" dirty="0"/>
              <a:t>Discrepancies about the algorithm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78100E-32AC-0AF5-3770-DD1DA8C4BF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0859" y="1652523"/>
            <a:ext cx="4705901" cy="3552954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E4588-0AC6-7B33-22C9-1D052C86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128" y="6576814"/>
            <a:ext cx="542697" cy="279400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fld id="{50EB0423-6550-47BB-ABBC-6A6ED988FFEA}" type="slidenum">
              <a:rPr lang="en-GB" smtClean="0"/>
              <a:pPr>
                <a:spcAft>
                  <a:spcPts val="600"/>
                </a:spcAft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581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92E7AF0-A589-43B3-A1DE-8807EC76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7CF62C-AE3F-3596-DB24-7425A8781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558" y="984550"/>
            <a:ext cx="3929741" cy="1325373"/>
          </a:xfrm>
        </p:spPr>
        <p:txBody>
          <a:bodyPr anchor="b">
            <a:noAutofit/>
          </a:bodyPr>
          <a:lstStyle/>
          <a:p>
            <a:r>
              <a:rPr lang="en-GB" dirty="0"/>
              <a:t>Graph Colouring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BCDD02-D5E3-4D30-8587-66036C891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E2479-AEDD-D8BB-497D-12510BDD7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r>
              <a:rPr lang="en-GB" dirty="0"/>
              <a:t>Find a minimal colouring for a graph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constraint: No two neighbouring nodes can share a colour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9C9915-BF83-C09C-0EA7-B5BC4A1A4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668" y="1295907"/>
            <a:ext cx="5469466" cy="4266183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91569-E291-95AD-E5FA-5D0E6D3B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0423-6550-47BB-ABBC-6A6ED988FFE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25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92E7AF0-A589-43B3-A1DE-8807EC76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7CF62C-AE3F-3596-DB24-7425A8781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558" y="982132"/>
            <a:ext cx="3929741" cy="1325373"/>
          </a:xfrm>
        </p:spPr>
        <p:txBody>
          <a:bodyPr anchor="b">
            <a:noAutofit/>
          </a:bodyPr>
          <a:lstStyle/>
          <a:p>
            <a:r>
              <a:rPr lang="en-GB" dirty="0"/>
              <a:t>Graph Colouring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BCDD02-D5E3-4D30-8587-66036C891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E2479-AEDD-D8BB-497D-12510BDD7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r>
              <a:rPr lang="en-GB" dirty="0"/>
              <a:t>Clique of size 3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Clique: induced fully connected subgraph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9C9915-BF83-C09C-0EA7-B5BC4A1A4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668" y="1295907"/>
            <a:ext cx="5469466" cy="4266183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561DE-B01A-A08E-8599-7A40AB31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0423-6550-47BB-ABBC-6A6ED988FFE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54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F15D1-C4BE-B911-8EFB-3408896C9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Original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AC461-1B88-E63B-82E4-D364FDD7F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800599" cy="3318936"/>
          </a:xfrm>
        </p:spPr>
        <p:txBody>
          <a:bodyPr/>
          <a:lstStyle/>
          <a:p>
            <a:r>
              <a:rPr lang="en-GB" dirty="0"/>
              <a:t>The first algorithm mentioned is unclear</a:t>
            </a:r>
          </a:p>
          <a:p>
            <a:r>
              <a:rPr lang="en-GB" dirty="0"/>
              <a:t>Ambiguous sources</a:t>
            </a:r>
          </a:p>
          <a:p>
            <a:r>
              <a:rPr lang="en-GB" dirty="0"/>
              <a:t>Second algorithm which is described cannot be used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B282D-15E5-A6D5-37FA-1F7C8C5DE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0423-6550-47BB-ABBC-6A6ED988FFEA}" type="slidenum">
              <a:rPr lang="en-GB" smtClean="0"/>
              <a:t>7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CB9352-B010-D069-BB20-9861C1104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405" y="2738605"/>
            <a:ext cx="3441868" cy="2684657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87670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F15D1-C4BE-B911-8EFB-3408896C9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AC461-1B88-E63B-82E4-D364FDD7F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800599" cy="3318936"/>
          </a:xfrm>
        </p:spPr>
        <p:txBody>
          <a:bodyPr/>
          <a:lstStyle/>
          <a:p>
            <a:r>
              <a:rPr lang="en-GB" dirty="0"/>
              <a:t>Backtracking algorithm</a:t>
            </a:r>
          </a:p>
          <a:p>
            <a:endParaRPr lang="en-GB" dirty="0"/>
          </a:p>
          <a:p>
            <a:r>
              <a:rPr lang="en-GB" dirty="0"/>
              <a:t>Recursion cap of 1 billion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B282D-15E5-A6D5-37FA-1F7C8C5DE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0423-6550-47BB-ABBC-6A6ED988FFEA}" type="slidenum">
              <a:rPr lang="en-GB" smtClean="0"/>
              <a:t>8</a:t>
            </a:fld>
            <a:endParaRPr lang="en-GB" dirty="0"/>
          </a:p>
        </p:txBody>
      </p:sp>
      <p:pic>
        <p:nvPicPr>
          <p:cNvPr id="16" name="Picture 4" descr="working-of-backtracking-algorithm.">
            <a:extLst>
              <a:ext uri="{FF2B5EF4-FFF2-40B4-BE49-F238E27FC236}">
                <a16:creationId xmlns:a16="http://schemas.microsoft.com/office/drawing/2014/main" id="{DAEB44C4-1CD7-A130-C4CF-357ED35EA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808" y="2810976"/>
            <a:ext cx="4997063" cy="281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4F25471-56AF-D0BF-79E8-08DB1FFEEC89}"/>
              </a:ext>
            </a:extLst>
          </p:cNvPr>
          <p:cNvSpPr txBox="1"/>
          <p:nvPr/>
        </p:nvSpPr>
        <p:spPr>
          <a:xfrm>
            <a:off x="7347930" y="5875868"/>
            <a:ext cx="30468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hlinkClick r:id="rId3"/>
              </a:rPr>
              <a:t>https://www.simplilearn.com/tutorials/data-structure-tutorial/backtracking-algorithm</a:t>
            </a:r>
            <a:endParaRPr lang="en-GB" sz="1000" dirty="0"/>
          </a:p>
          <a:p>
            <a:pPr algn="ctr"/>
            <a:endParaRPr lang="en-GB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7D7E4A-C4B6-3C39-C574-D88D545F7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9720" y="3429000"/>
            <a:ext cx="1970151" cy="171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26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F15D1-C4BE-B911-8EFB-3408896C9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AC461-1B88-E63B-82E4-D364FDD7F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800599" cy="3318936"/>
          </a:xfrm>
        </p:spPr>
        <p:txBody>
          <a:bodyPr>
            <a:normAutofit fontScale="92500" lnSpcReduction="20000"/>
          </a:bodyPr>
          <a:lstStyle/>
          <a:p>
            <a:r>
              <a:rPr lang="en-GB" sz="2600" dirty="0"/>
              <a:t>270 Graphs</a:t>
            </a:r>
          </a:p>
          <a:p>
            <a:endParaRPr lang="en-GB" sz="2600" dirty="0"/>
          </a:p>
          <a:p>
            <a:r>
              <a:rPr lang="en-GB" sz="2600" dirty="0"/>
              <a:t>Average connectivity step of 0.5</a:t>
            </a:r>
          </a:p>
          <a:p>
            <a:endParaRPr lang="en-GB" sz="2600" dirty="0"/>
          </a:p>
          <a:p>
            <a:r>
              <a:rPr lang="en-GB" sz="2600" dirty="0"/>
              <a:t>10 graphs per average connectivity</a:t>
            </a:r>
          </a:p>
          <a:p>
            <a:endParaRPr lang="en-GB" sz="2600" dirty="0"/>
          </a:p>
          <a:p>
            <a:r>
              <a:rPr lang="en-GB" sz="2600" dirty="0"/>
              <a:t>Reduced graphs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B282D-15E5-A6D5-37FA-1F7C8C5DE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0423-6550-47BB-ABBC-6A6ED988FFEA}" type="slidenum">
              <a:rPr lang="en-GB" smtClean="0"/>
              <a:t>9</a:t>
            </a:fld>
            <a:endParaRPr lang="en-GB" dirty="0"/>
          </a:p>
        </p:txBody>
      </p:sp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0C533C6E-175A-85F5-B225-82D52490B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001" y="2667872"/>
            <a:ext cx="4867097" cy="24453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CC29B1-5BB4-85B3-966D-5FF78EC1C26A}"/>
              </a:ext>
            </a:extLst>
          </p:cNvPr>
          <p:cNvSpPr txBox="1"/>
          <p:nvPr/>
        </p:nvSpPr>
        <p:spPr>
          <a:xfrm>
            <a:off x="7310607" y="5113176"/>
            <a:ext cx="3046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Recreation of Cheeseman’s diagrams</a:t>
            </a:r>
          </a:p>
          <a:p>
            <a:pPr algn="ctr"/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040243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370</Words>
  <Application>Microsoft Office PowerPoint</Application>
  <PresentationFormat>Widescreen</PresentationFormat>
  <Paragraphs>111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Garamond</vt:lpstr>
      <vt:lpstr>Organic</vt:lpstr>
      <vt:lpstr>Phase Transitions for Graph Colouring</vt:lpstr>
      <vt:lpstr>Introduction</vt:lpstr>
      <vt:lpstr>The Original Paper</vt:lpstr>
      <vt:lpstr>What to Expect</vt:lpstr>
      <vt:lpstr>Graph Colouring</vt:lpstr>
      <vt:lpstr>Graph Colouring</vt:lpstr>
      <vt:lpstr>The Original Algorithm</vt:lpstr>
      <vt:lpstr>My Algorithm</vt:lpstr>
      <vt:lpstr>My Data</vt:lpstr>
      <vt:lpstr>Findings From Original Paper</vt:lpstr>
      <vt:lpstr>PowerPoint Presentation</vt:lpstr>
      <vt:lpstr>My Results</vt:lpstr>
      <vt:lpstr>My Results</vt:lpstr>
      <vt:lpstr>3 Colour Difficulty</vt:lpstr>
      <vt:lpstr>3 Colour Difficulty</vt:lpstr>
      <vt:lpstr>4 Colour Difficulty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Transitions For Graph Colouring</dc:title>
  <dc:creator>raphael rgoarke</dc:creator>
  <cp:lastModifiedBy>raphael rgoarke</cp:lastModifiedBy>
  <cp:revision>34</cp:revision>
  <dcterms:created xsi:type="dcterms:W3CDTF">2024-04-19T09:29:07Z</dcterms:created>
  <dcterms:modified xsi:type="dcterms:W3CDTF">2024-07-03T11:20:46Z</dcterms:modified>
</cp:coreProperties>
</file>