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9" autoAdjust="0"/>
    <p:restoredTop sz="94680"/>
  </p:normalViewPr>
  <p:slideViewPr>
    <p:cSldViewPr snapToGrid="0" snapToObjects="1">
      <p:cViewPr varScale="1">
        <p:scale>
          <a:sx n="73" d="100"/>
          <a:sy n="73" d="100"/>
        </p:scale>
        <p:origin x="9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ob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ob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he-IL" sz="2400" dirty="0" err="1"/>
              <a:t>Learning</a:t>
            </a:r>
            <a:r>
              <a:rPr lang="he-IL" sz="2400" dirty="0"/>
              <a:t> </a:t>
            </a:r>
            <a:r>
              <a:rPr lang="he-IL" sz="2400" dirty="0" err="1"/>
              <a:t>based</a:t>
            </a:r>
            <a:r>
              <a:rPr lang="he-IL" sz="2400" dirty="0"/>
              <a:t> </a:t>
            </a:r>
            <a:r>
              <a:rPr lang="he-IL" sz="2400" dirty="0" err="1"/>
              <a:t>on</a:t>
            </a:r>
            <a:r>
              <a:rPr lang="he-IL" sz="2400" dirty="0"/>
              <a:t> IRC, FTP </a:t>
            </a:r>
            <a:r>
              <a:rPr lang="he-IL" sz="2400" dirty="0" err="1"/>
              <a:t>and</a:t>
            </a:r>
            <a:r>
              <a:rPr lang="he-IL" sz="2400" dirty="0"/>
              <a:t> </a:t>
            </a:r>
            <a:r>
              <a:rPr lang="he-IL" sz="2400" dirty="0" smtClean="0"/>
              <a:t>SMB</a:t>
            </a:r>
            <a:endParaRPr lang="he-IL" sz="24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TrainAll!$D$1</c:f>
              <c:strCache>
                <c:ptCount val="1"/>
                <c:pt idx="0">
                  <c:v>Test-IRC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diamond"/>
            <c:size val="7"/>
          </c:marker>
          <c:xVal>
            <c:numRef>
              <c:f>TrainAll!$A$2:$A$17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TrainAll!$D$2:$D$17</c:f>
              <c:numCache>
                <c:formatCode>0.00%</c:formatCode>
                <c:ptCount val="16"/>
                <c:pt idx="0">
                  <c:v>0.93137254902</c:v>
                </c:pt>
                <c:pt idx="1">
                  <c:v>0.93790849673200005</c:v>
                </c:pt>
                <c:pt idx="2">
                  <c:v>1</c:v>
                </c:pt>
                <c:pt idx="3">
                  <c:v>1</c:v>
                </c:pt>
                <c:pt idx="4">
                  <c:v>0.99673202614400003</c:v>
                </c:pt>
                <c:pt idx="5">
                  <c:v>0.99673202614400003</c:v>
                </c:pt>
                <c:pt idx="6">
                  <c:v>0.99673202614400003</c:v>
                </c:pt>
                <c:pt idx="7">
                  <c:v>0.99673202614400003</c:v>
                </c:pt>
                <c:pt idx="8">
                  <c:v>0.99673202614400003</c:v>
                </c:pt>
                <c:pt idx="9">
                  <c:v>0.99673202614400003</c:v>
                </c:pt>
                <c:pt idx="10">
                  <c:v>0.99673202614400003</c:v>
                </c:pt>
                <c:pt idx="11">
                  <c:v>0.99673202614400003</c:v>
                </c:pt>
                <c:pt idx="12">
                  <c:v>0.99673202614400003</c:v>
                </c:pt>
                <c:pt idx="13">
                  <c:v>0.99673202614400003</c:v>
                </c:pt>
                <c:pt idx="14">
                  <c:v>0.99673202614400003</c:v>
                </c:pt>
                <c:pt idx="15">
                  <c:v>0.99673202614400003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TrainAll!$E$1</c:f>
              <c:strCache>
                <c:ptCount val="1"/>
                <c:pt idx="0">
                  <c:v>Test-SMB</c:v>
                </c:pt>
              </c:strCache>
            </c:strRef>
          </c:tx>
          <c:spPr>
            <a:ln w="28800">
              <a:solidFill>
                <a:srgbClr val="579D1C"/>
              </a:solidFill>
            </a:ln>
          </c:spPr>
          <c:marker>
            <c:symbol val="square"/>
            <c:size val="7"/>
          </c:marker>
          <c:xVal>
            <c:numRef>
              <c:f>TrainAll!$A$2:$A$17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TrainAll!$E$2:$E$17</c:f>
              <c:numCache>
                <c:formatCode>0.00%</c:formatCode>
                <c:ptCount val="16"/>
                <c:pt idx="0">
                  <c:v>0.97499999999999998</c:v>
                </c:pt>
                <c:pt idx="1">
                  <c:v>0.95</c:v>
                </c:pt>
                <c:pt idx="2">
                  <c:v>0.97499999999999998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TrainAll!$F$1</c:f>
              <c:strCache>
                <c:ptCount val="1"/>
                <c:pt idx="0">
                  <c:v>Test-FTP</c:v>
                </c:pt>
              </c:strCache>
            </c:strRef>
          </c:tx>
          <c:spPr>
            <a:ln w="28800">
              <a:solidFill>
                <a:srgbClr val="7E0021"/>
              </a:solidFill>
            </a:ln>
          </c:spPr>
          <c:marker>
            <c:symbol val="triangle"/>
            <c:size val="7"/>
          </c:marker>
          <c:xVal>
            <c:numRef>
              <c:f>TrainAll!$A$2:$A$17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TrainAll!$F$2:$F$17</c:f>
              <c:numCache>
                <c:formatCode>0.00%</c:formatCode>
                <c:ptCount val="16"/>
                <c:pt idx="0">
                  <c:v>0.86</c:v>
                </c:pt>
                <c:pt idx="1">
                  <c:v>0.94</c:v>
                </c:pt>
                <c:pt idx="2">
                  <c:v>0.87333333333300001</c:v>
                </c:pt>
                <c:pt idx="3">
                  <c:v>0.886666666667</c:v>
                </c:pt>
                <c:pt idx="4">
                  <c:v>0.886666666667</c:v>
                </c:pt>
                <c:pt idx="5">
                  <c:v>0.94666666666699995</c:v>
                </c:pt>
                <c:pt idx="6">
                  <c:v>0.88</c:v>
                </c:pt>
                <c:pt idx="7">
                  <c:v>0.9</c:v>
                </c:pt>
                <c:pt idx="8">
                  <c:v>0.90666666666700002</c:v>
                </c:pt>
                <c:pt idx="9">
                  <c:v>0.88</c:v>
                </c:pt>
                <c:pt idx="10">
                  <c:v>0.89333333333300002</c:v>
                </c:pt>
                <c:pt idx="11">
                  <c:v>0.89333333333300002</c:v>
                </c:pt>
                <c:pt idx="12">
                  <c:v>0.88</c:v>
                </c:pt>
                <c:pt idx="13">
                  <c:v>0.89333333333300002</c:v>
                </c:pt>
                <c:pt idx="14">
                  <c:v>0.94666666666699995</c:v>
                </c:pt>
                <c:pt idx="15">
                  <c:v>0.89333333333300002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792368"/>
        <c:axId val="257790800"/>
      </c:scatterChart>
      <c:valAx>
        <c:axId val="25779080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he-IL"/>
                  <a:t>Accuracy</a:t>
                </a:r>
              </a:p>
            </c:rich>
          </c:tx>
          <c:layout/>
          <c:overlay val="0"/>
        </c:title>
        <c:numFmt formatCode="0.00%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he-IL"/>
          </a:p>
        </c:txPr>
        <c:crossAx val="257792368"/>
        <c:crossesAt val="0"/>
        <c:crossBetween val="midCat"/>
      </c:valAx>
      <c:valAx>
        <c:axId val="25779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he-IL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he-IL"/>
          </a:p>
        </c:txPr>
        <c:crossAx val="257790800"/>
        <c:crossesAt val="0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he-I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he-IL" sz="2400" dirty="0" err="1"/>
              <a:t>Learning</a:t>
            </a:r>
            <a:r>
              <a:rPr lang="he-IL" sz="2400" dirty="0"/>
              <a:t> </a:t>
            </a:r>
            <a:r>
              <a:rPr lang="he-IL" sz="2400" dirty="0" err="1"/>
              <a:t>based</a:t>
            </a:r>
            <a:r>
              <a:rPr lang="he-IL" sz="2400" dirty="0"/>
              <a:t> </a:t>
            </a:r>
            <a:r>
              <a:rPr lang="he-IL" sz="2400" dirty="0" err="1"/>
              <a:t>on</a:t>
            </a:r>
            <a:r>
              <a:rPr lang="he-IL" sz="2400" dirty="0"/>
              <a:t> IRC</a:t>
            </a:r>
          </a:p>
        </c:rich>
      </c:tx>
      <c:layout>
        <c:manualLayout>
          <c:xMode val="edge"/>
          <c:yMode val="edge"/>
          <c:x val="0.24433693394969114"/>
          <c:y val="0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Test-IRC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xVal>
            <c:numRef>
              <c:f>Sheet4!$A$2:$A$11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Sheet4!$C$2:$C$11</c:f>
              <c:numCache>
                <c:formatCode>0.00%</c:formatCode>
                <c:ptCount val="10"/>
                <c:pt idx="0">
                  <c:v>0.80391999999999997</c:v>
                </c:pt>
                <c:pt idx="1">
                  <c:v>0.99346000000000001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Test-FTP</c:v>
                </c:pt>
              </c:strCache>
            </c:strRef>
          </c:tx>
          <c:spPr>
            <a:ln w="28800">
              <a:solidFill>
                <a:srgbClr val="FFD320"/>
              </a:solidFill>
            </a:ln>
          </c:spPr>
          <c:marker>
            <c:symbol val="square"/>
            <c:size val="7"/>
          </c:marker>
          <c:xVal>
            <c:numRef>
              <c:f>Sheet4!$A$2:$A$11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Sheet4!$D$2:$D$11</c:f>
              <c:numCache>
                <c:formatCode>0.00%</c:formatCode>
                <c:ptCount val="10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Sheet4!$E$1</c:f>
              <c:strCache>
                <c:ptCount val="1"/>
                <c:pt idx="0">
                  <c:v>Test-SMB</c:v>
                </c:pt>
              </c:strCache>
            </c:strRef>
          </c:tx>
          <c:spPr>
            <a:ln w="28800">
              <a:solidFill>
                <a:srgbClr val="579D1C"/>
              </a:solidFill>
            </a:ln>
          </c:spPr>
          <c:marker>
            <c:symbol val="triangle"/>
            <c:size val="7"/>
          </c:marker>
          <c:xVal>
            <c:numRef>
              <c:f>Sheet4!$A$2:$A$11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Sheet4!$E$2:$E$11</c:f>
              <c:numCache>
                <c:formatCode>0.00%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65856"/>
        <c:axId val="424265464"/>
      </c:scatterChart>
      <c:valAx>
        <c:axId val="42426546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he-IL"/>
                  <a:t>Accuracy</a:t>
                </a:r>
              </a:p>
            </c:rich>
          </c:tx>
          <c:layout/>
          <c:overlay val="0"/>
        </c:title>
        <c:numFmt formatCode="0.00%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he-IL"/>
          </a:p>
        </c:txPr>
        <c:crossAx val="424265856"/>
        <c:crossesAt val="0"/>
        <c:crossBetween val="midCat"/>
      </c:valAx>
      <c:valAx>
        <c:axId val="424265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he-IL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he-IL"/>
          </a:p>
        </c:txPr>
        <c:crossAx val="424265464"/>
        <c:crossesAt val="0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he-I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21EB9-6643-4DF8-A4A2-AEDC210355C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8306C-7A8E-4908-8866-89AD447B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F25B3-0B5C-D948-9C3F-258D05699CD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7063-7E0C-EC4B-BCE3-8A38B75B270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3"/>
          <p:cNvGrpSpPr/>
          <p:nvPr userDrawn="1"/>
        </p:nvGrpSpPr>
        <p:grpSpPr>
          <a:xfrm rot="10800000">
            <a:off x="-10086" y="0"/>
            <a:ext cx="12202086" cy="6858000"/>
            <a:chOff x="-10086" y="0"/>
            <a:chExt cx="9154086" cy="6858000"/>
          </a:xfrm>
        </p:grpSpPr>
        <p:pic>
          <p:nvPicPr>
            <p:cNvPr id="8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144001" cy="6858000"/>
            </a:xfrm>
            <a:prstGeom prst="rect">
              <a:avLst/>
            </a:prstGeom>
          </p:spPr>
        </p:pic>
        <p:sp>
          <p:nvSpPr>
            <p:cNvPr id="9" name="Rectangle 16"/>
            <p:cNvSpPr/>
            <p:nvPr/>
          </p:nvSpPr>
          <p:spPr>
            <a:xfrm>
              <a:off x="-10086" y="6769895"/>
              <a:ext cx="9154085" cy="8508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cxnSp>
        <p:nvCxnSpPr>
          <p:cNvPr id="10" name="Straight Connector 7"/>
          <p:cNvCxnSpPr/>
          <p:nvPr userDrawn="1"/>
        </p:nvCxnSpPr>
        <p:spPr>
          <a:xfrm flipH="1">
            <a:off x="284206" y="6190739"/>
            <a:ext cx="116277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8" y="6249760"/>
            <a:ext cx="3139817" cy="4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08735"/>
            <a:ext cx="9144000" cy="2387600"/>
          </a:xfrm>
        </p:spPr>
        <p:txBody>
          <a:bodyPr/>
          <a:lstStyle/>
          <a:p>
            <a:pPr rtl="1"/>
            <a:r>
              <a:rPr lang="he-IL" dirty="0" smtClean="0"/>
              <a:t>זיהוי מערכות מותקפות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/>
              <a:t>SoB</a:t>
            </a:r>
            <a:endParaRPr lang="en-US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17" y="1669312"/>
            <a:ext cx="3763965" cy="45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קצת על עצמנו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יהונתן שלזינגר</a:t>
            </a:r>
          </a:p>
          <a:p>
            <a:pPr lvl="1" algn="r" rtl="1"/>
            <a:r>
              <a:rPr lang="he-IL" dirty="0" smtClean="0"/>
              <a:t>בן 18, סטודנט שנה ג' לתואר דו ראשי במדעי המחשב ומתמטיקה, סטודנט לתואר שני במדעי המחשב.</a:t>
            </a:r>
          </a:p>
          <a:p>
            <a:pPr algn="r" rtl="1"/>
            <a:r>
              <a:rPr lang="he-IL" dirty="0" smtClean="0"/>
              <a:t>ליאור משה</a:t>
            </a:r>
          </a:p>
          <a:p>
            <a:pPr lvl="1" algn="r" rtl="1"/>
            <a:r>
              <a:rPr lang="he-IL" dirty="0" smtClean="0"/>
              <a:t>בן 18, סטודנט שנה לג' לתואר ראשון במתמטיקה.</a:t>
            </a:r>
          </a:p>
          <a:p>
            <a:pPr algn="r" rtl="1"/>
            <a:r>
              <a:rPr lang="he-IL" dirty="0" smtClean="0"/>
              <a:t>עומרי גוטליב</a:t>
            </a:r>
          </a:p>
          <a:p>
            <a:pPr lvl="1" algn="r" rtl="1"/>
            <a:r>
              <a:rPr lang="he-IL" dirty="0" smtClean="0"/>
              <a:t>בן 17, סטודנט שנה ב' לתואר דו ראשי במדעי המחשב ומתמטיקה.</a:t>
            </a:r>
          </a:p>
          <a:p>
            <a:pPr algn="r" rtl="1"/>
            <a:r>
              <a:rPr lang="he-IL" dirty="0" smtClean="0"/>
              <a:t>רון שמש</a:t>
            </a:r>
          </a:p>
          <a:p>
            <a:pPr lvl="1" algn="r" rtl="1"/>
            <a:r>
              <a:rPr lang="he-IL" dirty="0" smtClean="0"/>
              <a:t>בן 18, סטודנט שנה ג' לתואר ראשון במתמטיקה.</a:t>
            </a:r>
          </a:p>
          <a:p>
            <a:pPr algn="r" rtl="1"/>
            <a:r>
              <a:rPr lang="he-IL" dirty="0" smtClean="0"/>
              <a:t>רועי עמרני</a:t>
            </a:r>
          </a:p>
          <a:p>
            <a:pPr lvl="1" algn="r" rtl="1"/>
            <a:r>
              <a:rPr lang="he-IL" dirty="0" smtClean="0"/>
              <a:t>בן 17, סטודנט שנה ב' לתואר דו ראשי במדעי המחשב ומתמטיקה.</a:t>
            </a:r>
            <a:endParaRPr lang="he-IL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ממה התחלנו?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האם וכיצד ניתן לזהות כי מערכות מותקפות?</a:t>
            </a:r>
          </a:p>
          <a:p>
            <a:pPr lvl="1" algn="r" rtl="1"/>
            <a:r>
              <a:rPr lang="he-IL" dirty="0" smtClean="0"/>
              <a:t>האם נוכל לעשות זאת באמצעות </a:t>
            </a:r>
            <a:r>
              <a:rPr lang="en-US" dirty="0" smtClean="0"/>
              <a:t>Deep Learning</a:t>
            </a:r>
            <a:r>
              <a:rPr lang="he-IL" dirty="0" smtClean="0"/>
              <a:t>?</a:t>
            </a:r>
          </a:p>
          <a:p>
            <a:pPr lvl="1" algn="r" rtl="1"/>
            <a:endParaRPr lang="he-IL" dirty="0" smtClean="0"/>
          </a:p>
          <a:p>
            <a:pPr algn="r" rtl="1"/>
            <a:r>
              <a:rPr lang="he-IL" dirty="0" smtClean="0"/>
              <a:t>חיפשנו אוסף נתונים.</a:t>
            </a:r>
          </a:p>
          <a:p>
            <a:pPr lvl="1" algn="r" rtl="1"/>
            <a:r>
              <a:rPr lang="he-IL" dirty="0" smtClean="0"/>
              <a:t>לא מצאנו.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התחלנו לייצר נתונים בעצמנו.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התמקדנו בניצול חולשות (</a:t>
            </a:r>
            <a:r>
              <a:rPr lang="en-US" dirty="0" smtClean="0"/>
              <a:t>Exploits</a:t>
            </a:r>
            <a:r>
              <a:rPr lang="he-IL" dirty="0" smtClean="0"/>
              <a:t>) להתקפת המערכת.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איסוף המידע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אספנו את קריאות המערכת שנקראו ע"י התהליך המותקף ובניו.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/>
              <a:t>בדקנו </a:t>
            </a:r>
            <a:r>
              <a:rPr lang="he-IL" dirty="0" smtClean="0"/>
              <a:t>כמה חולשות על </a:t>
            </a:r>
            <a:r>
              <a:rPr lang="he-IL" dirty="0"/>
              <a:t>שירותים שונים.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דימינו שימוש רגיל בשירותים, ואספנו שני סוגי מידע:</a:t>
            </a:r>
          </a:p>
          <a:p>
            <a:pPr lvl="1" algn="r" rtl="1"/>
            <a:r>
              <a:rPr lang="he-IL" dirty="0"/>
              <a:t>עם ניצול </a:t>
            </a:r>
            <a:r>
              <a:rPr lang="he-IL" dirty="0" smtClean="0"/>
              <a:t>החולשות.</a:t>
            </a:r>
            <a:endParaRPr lang="he-IL" dirty="0"/>
          </a:p>
          <a:p>
            <a:pPr lvl="1" algn="r" rtl="1"/>
            <a:r>
              <a:rPr lang="he-IL" dirty="0" smtClean="0"/>
              <a:t>ובלעדיו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r>
              <a:rPr lang="he-IL" dirty="0"/>
              <a:t>בשביל שלמידת המכונה תהיה </a:t>
            </a:r>
            <a:r>
              <a:rPr lang="he-IL" dirty="0" smtClean="0"/>
              <a:t>אופטימלית, גיוונו את מאפייני הנתונים.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pic>
        <p:nvPicPr>
          <p:cNvPr id="5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ניתוח המידע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50948" y="1690688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3000" dirty="0" smtClean="0"/>
              <a:t>המרנו כל קריאת מערכת </a:t>
            </a:r>
            <a:r>
              <a:rPr lang="he-IL" sz="3000" dirty="0" err="1" smtClean="0"/>
              <a:t>לוקטור</a:t>
            </a:r>
            <a:r>
              <a:rPr lang="he-IL" sz="3000" dirty="0" smtClean="0"/>
              <a:t> ייחודי.</a:t>
            </a:r>
          </a:p>
          <a:p>
            <a:pPr algn="r" rtl="1"/>
            <a:r>
              <a:rPr lang="he-IL" sz="3000" dirty="0" smtClean="0"/>
              <a:t>הזנו את המידע המעובד לרשת נוירונים מסוג </a:t>
            </a:r>
            <a:r>
              <a:rPr lang="en-US" sz="3000" dirty="0" smtClean="0"/>
              <a:t>RNN</a:t>
            </a:r>
            <a:r>
              <a:rPr lang="he-IL" sz="3000" dirty="0" smtClean="0"/>
              <a:t>.</a:t>
            </a:r>
          </a:p>
          <a:p>
            <a:pPr algn="r" rtl="1"/>
            <a:r>
              <a:rPr lang="he-IL" sz="3000" dirty="0" smtClean="0"/>
              <a:t>למדנו.</a:t>
            </a:r>
          </a:p>
          <a:p>
            <a:pPr algn="r" rtl="1"/>
            <a:endParaRPr lang="he-IL" sz="3000" dirty="0"/>
          </a:p>
        </p:txBody>
      </p:sp>
      <p:pic>
        <p:nvPicPr>
          <p:cNvPr id="5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  <p:pic>
        <p:nvPicPr>
          <p:cNvPr id="1026" name="Picture 2" descr="http://d3kbpzbmcynnmx.cloudfront.net/wp-content/uploads/2015/09/r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18" y="3253562"/>
            <a:ext cx="5988563" cy="24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תוצאות</a:t>
            </a:r>
            <a:endParaRPr lang="he-IL" dirty="0"/>
          </a:p>
        </p:txBody>
      </p:sp>
      <p:pic>
        <p:nvPicPr>
          <p:cNvPr id="6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3383"/>
              </p:ext>
            </p:extLst>
          </p:nvPr>
        </p:nvGraphicFramePr>
        <p:xfrm>
          <a:off x="1576752" y="1690688"/>
          <a:ext cx="9038496" cy="39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24">
                  <a:extLst>
                    <a:ext uri="{9D8B030D-6E8A-4147-A177-3AD203B41FA5}">
                      <a16:colId xmlns:a16="http://schemas.microsoft.com/office/drawing/2014/main" xmlns="" val="1090215853"/>
                    </a:ext>
                  </a:extLst>
                </a:gridCol>
                <a:gridCol w="2259624">
                  <a:extLst>
                    <a:ext uri="{9D8B030D-6E8A-4147-A177-3AD203B41FA5}">
                      <a16:colId xmlns:a16="http://schemas.microsoft.com/office/drawing/2014/main" xmlns="" val="1433780288"/>
                    </a:ext>
                  </a:extLst>
                </a:gridCol>
                <a:gridCol w="2259624">
                  <a:extLst>
                    <a:ext uri="{9D8B030D-6E8A-4147-A177-3AD203B41FA5}">
                      <a16:colId xmlns:a16="http://schemas.microsoft.com/office/drawing/2014/main" xmlns="" val="1895774652"/>
                    </a:ext>
                  </a:extLst>
                </a:gridCol>
                <a:gridCol w="2259624">
                  <a:extLst>
                    <a:ext uri="{9D8B030D-6E8A-4147-A177-3AD203B41FA5}">
                      <a16:colId xmlns:a16="http://schemas.microsoft.com/office/drawing/2014/main" xmlns="" val="2960534266"/>
                    </a:ext>
                  </a:extLst>
                </a:gridCol>
              </a:tblGrid>
              <a:tr h="96303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IRC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952918"/>
                  </a:ext>
                </a:extLst>
              </a:tr>
              <a:tr h="96303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IRC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91605"/>
                  </a:ext>
                </a:extLst>
              </a:tr>
              <a:tr h="96303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IRC + 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5489619"/>
                  </a:ext>
                </a:extLst>
              </a:tr>
              <a:tr h="104237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IRC + FTP</a:t>
                      </a:r>
                      <a:r>
                        <a:rPr lang="en-US" sz="3000" baseline="0" dirty="0"/>
                        <a:t> + SMB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99%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466650"/>
                  </a:ext>
                </a:extLst>
              </a:tr>
            </a:tbl>
          </a:graphicData>
        </a:graphic>
      </p:graphicFrame>
      <p:cxnSp>
        <p:nvCxnSpPr>
          <p:cNvPr id="8" name="מחבר ישר 7"/>
          <p:cNvCxnSpPr/>
          <p:nvPr/>
        </p:nvCxnSpPr>
        <p:spPr>
          <a:xfrm>
            <a:off x="1576752" y="1690688"/>
            <a:ext cx="2277208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7343" y="1700375"/>
            <a:ext cx="165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dirty="0">
                <a:solidFill>
                  <a:schemeClr val="bg1"/>
                </a:solidFill>
              </a:rPr>
              <a:t>הפריצה שנבדקה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968" y="2230843"/>
            <a:ext cx="157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dirty="0">
                <a:solidFill>
                  <a:schemeClr val="bg1"/>
                </a:solidFill>
              </a:rPr>
              <a:t>הפריצות שנלמדו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תהליך הלמידה</a:t>
            </a:r>
            <a:endParaRPr lang="he-IL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41938"/>
              </p:ext>
            </p:extLst>
          </p:nvPr>
        </p:nvGraphicFramePr>
        <p:xfrm>
          <a:off x="210207" y="2112579"/>
          <a:ext cx="5980385" cy="406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תרשים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1598"/>
              </p:ext>
            </p:extLst>
          </p:nvPr>
        </p:nvGraphicFramePr>
        <p:xfrm>
          <a:off x="6190592" y="2112579"/>
          <a:ext cx="5559974" cy="3878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55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מסקנות</a:t>
            </a:r>
            <a:r>
              <a:rPr lang="he-IL" dirty="0"/>
              <a:t> </a:t>
            </a:r>
            <a:r>
              <a:rPr lang="he-IL" dirty="0" smtClean="0"/>
              <a:t>וכיוונים לעתיד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הראינו היתכנות של זיהוי התקפות באמצעות מעקב אחר קריאות מערכת.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ישנו קושי להשיג נתוני ריצה טבעיים של השירותים הפגיעים.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r>
              <a:rPr lang="he-IL" dirty="0" smtClean="0"/>
              <a:t>נוכל לבנות מערכת שתרוץ בזמן אמת </a:t>
            </a:r>
            <a:r>
              <a:rPr lang="he-IL" dirty="0"/>
              <a:t>(</a:t>
            </a:r>
            <a:r>
              <a:rPr lang="en-US" dirty="0"/>
              <a:t>Real-time</a:t>
            </a:r>
            <a:r>
              <a:rPr lang="he-IL" dirty="0" smtClean="0"/>
              <a:t>) לזיהוי התקפות.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נוכל להרחיב את האלגוריתם להתקפות נוספות.</a:t>
            </a:r>
            <a:endParaRPr lang="he-IL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תודות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3600" dirty="0" smtClean="0"/>
              <a:t>אנחנו רוצים להודות מקרב לב:</a:t>
            </a:r>
          </a:p>
          <a:p>
            <a:pPr algn="r" rtl="1"/>
            <a:r>
              <a:rPr lang="he-IL" dirty="0" smtClean="0"/>
              <a:t>לפרופסור גל </a:t>
            </a:r>
            <a:r>
              <a:rPr lang="he-IL" dirty="0" err="1" smtClean="0"/>
              <a:t>קמינקא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לדוקטור יואב גולדברג.</a:t>
            </a:r>
          </a:p>
          <a:p>
            <a:pPr algn="r" rtl="1"/>
            <a:r>
              <a:rPr lang="he-IL" dirty="0" smtClean="0"/>
              <a:t>לגברת </a:t>
            </a:r>
            <a:r>
              <a:rPr lang="he-IL" dirty="0" err="1" smtClean="0"/>
              <a:t>אוה</a:t>
            </a:r>
            <a:r>
              <a:rPr lang="he-IL" dirty="0" smtClean="0"/>
              <a:t> </a:t>
            </a:r>
            <a:r>
              <a:rPr lang="he-IL" dirty="0" err="1" smtClean="0"/>
              <a:t>טבקה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ליוני אלון (הידוע בציבור בשם "מאסטר סייבר").</a:t>
            </a:r>
          </a:p>
          <a:p>
            <a:pPr algn="r" rtl="1"/>
            <a:r>
              <a:rPr lang="he-IL" dirty="0" smtClean="0"/>
              <a:t>וכמובן להורינו </a:t>
            </a:r>
            <a:r>
              <a:rPr lang="he-IL" dirty="0"/>
              <a:t>שהביאנו עד הלום.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he-IL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7" y="213094"/>
            <a:ext cx="1346491" cy="1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EE17FB4-9366-3E41-8AFB-17524883B1B4}" vid="{2932B330-7EE3-4542-82F4-FBBE8BED5F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11158</TotalTime>
  <Words>328</Words>
  <Application>Microsoft Office PowerPoint</Application>
  <PresentationFormat>מסך רחב</PresentationFormat>
  <Paragraphs>79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זיהוי מערכות מותקפות</vt:lpstr>
      <vt:lpstr>קצת על עצמנו</vt:lpstr>
      <vt:lpstr>ממה התחלנו?</vt:lpstr>
      <vt:lpstr>איסוף המידע</vt:lpstr>
      <vt:lpstr>ניתוח המידע</vt:lpstr>
      <vt:lpstr>תוצאות</vt:lpstr>
      <vt:lpstr>תהליך הלמידה</vt:lpstr>
      <vt:lpstr>מסקנות וכיוונים לעתיד</vt:lpstr>
      <vt:lpstr>תודות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omri gotlib</cp:lastModifiedBy>
  <cp:revision>137</cp:revision>
  <dcterms:created xsi:type="dcterms:W3CDTF">2016-08-07T11:43:36Z</dcterms:created>
  <dcterms:modified xsi:type="dcterms:W3CDTF">2017-05-25T08:52:14Z</dcterms:modified>
</cp:coreProperties>
</file>