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9366"/>
            <a:ext cx="4608195" cy="2886710"/>
          </a:xfrm>
          <a:custGeom>
            <a:avLst/>
            <a:gdLst/>
            <a:ahLst/>
            <a:cxnLst/>
            <a:rect l="l" t="t" r="r" b="b"/>
            <a:pathLst>
              <a:path w="4608195" h="2886710">
                <a:moveTo>
                  <a:pt x="0" y="2886633"/>
                </a:moveTo>
                <a:lnTo>
                  <a:pt x="4608004" y="2886633"/>
                </a:lnTo>
                <a:lnTo>
                  <a:pt x="4608004" y="0"/>
                </a:lnTo>
                <a:lnTo>
                  <a:pt x="0" y="0"/>
                </a:lnTo>
                <a:lnTo>
                  <a:pt x="0" y="28866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69366"/>
            <a:ext cx="569595" cy="2886710"/>
          </a:xfrm>
          <a:custGeom>
            <a:avLst/>
            <a:gdLst/>
            <a:ahLst/>
            <a:cxnLst/>
            <a:rect l="l" t="t" r="r" b="b"/>
            <a:pathLst>
              <a:path w="569595" h="2886710">
                <a:moveTo>
                  <a:pt x="569366" y="0"/>
                </a:moveTo>
                <a:lnTo>
                  <a:pt x="0" y="0"/>
                </a:lnTo>
                <a:lnTo>
                  <a:pt x="0" y="2886633"/>
                </a:lnTo>
                <a:lnTo>
                  <a:pt x="569366" y="2886633"/>
                </a:lnTo>
                <a:lnTo>
                  <a:pt x="569366" y="0"/>
                </a:lnTo>
                <a:close/>
              </a:path>
            </a:pathLst>
          </a:custGeom>
          <a:solidFill>
            <a:srgbClr val="3F5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69366"/>
            <a:ext cx="569595" cy="2886710"/>
          </a:xfrm>
          <a:custGeom>
            <a:avLst/>
            <a:gdLst/>
            <a:ahLst/>
            <a:cxnLst/>
            <a:rect l="l" t="t" r="r" b="b"/>
            <a:pathLst>
              <a:path w="569595" h="2886710">
                <a:moveTo>
                  <a:pt x="569366" y="0"/>
                </a:moveTo>
                <a:lnTo>
                  <a:pt x="0" y="0"/>
                </a:lnTo>
                <a:lnTo>
                  <a:pt x="0" y="2886633"/>
                </a:lnTo>
                <a:lnTo>
                  <a:pt x="569366" y="2886633"/>
                </a:lnTo>
                <a:lnTo>
                  <a:pt x="569366" y="0"/>
                </a:lnTo>
                <a:close/>
              </a:path>
            </a:pathLst>
          </a:custGeom>
          <a:solidFill>
            <a:srgbClr val="3F5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4667" y="144815"/>
            <a:ext cx="38474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6663" y="1325472"/>
            <a:ext cx="3703320" cy="105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44" y="654461"/>
            <a:ext cx="518159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635" marR="5080" indent="-11557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Finite</a:t>
            </a:r>
            <a:r>
              <a:rPr dirty="0" sz="600" spc="7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Element</a:t>
            </a:r>
            <a:r>
              <a:rPr dirty="0" sz="600" spc="50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Method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94" y="896574"/>
            <a:ext cx="508000" cy="471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Timothy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Gitonga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Ndwiga,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Esther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Mugure</a:t>
            </a:r>
            <a:r>
              <a:rPr dirty="0" sz="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Ngugi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8" name="object 8" descr="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11" name="object 11" descr="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5" name="object 15" descr="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20" name="object 20" descr="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 descr=""/>
            <p:cNvSpPr/>
            <p:nvPr/>
          </p:nvSpPr>
          <p:spPr>
            <a:xfrm>
              <a:off x="0" y="0"/>
              <a:ext cx="4608195" cy="569595"/>
            </a:xfrm>
            <a:custGeom>
              <a:avLst/>
              <a:gdLst/>
              <a:ahLst/>
              <a:cxnLst/>
              <a:rect l="l" t="t" r="r" b="b"/>
              <a:pathLst>
                <a:path w="4608195" h="569595">
                  <a:moveTo>
                    <a:pt x="4608004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4608004" y="56936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F5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3C4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5183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012" y="231439"/>
              <a:ext cx="503555" cy="106680"/>
            </a:xfrm>
            <a:custGeom>
              <a:avLst/>
              <a:gdLst/>
              <a:ahLst/>
              <a:cxnLst/>
              <a:rect l="l" t="t" r="r" b="b"/>
              <a:pathLst>
                <a:path w="503555" h="106679">
                  <a:moveTo>
                    <a:pt x="0" y="106488"/>
                  </a:moveTo>
                  <a:lnTo>
                    <a:pt x="503341" y="106488"/>
                  </a:lnTo>
                  <a:lnTo>
                    <a:pt x="503341" y="0"/>
                  </a:lnTo>
                  <a:lnTo>
                    <a:pt x="0" y="0"/>
                  </a:lnTo>
                  <a:lnTo>
                    <a:pt x="0" y="106488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7193" y="222420"/>
            <a:ext cx="4749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716519" y="1183613"/>
            <a:ext cx="1744345" cy="50736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Finite</a:t>
            </a:r>
            <a:r>
              <a:rPr dirty="0" sz="14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dirty="0" sz="14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 spc="-30">
                <a:latin typeface="Tahoma"/>
                <a:cs typeface="Tahoma"/>
              </a:rPr>
              <a:t>Numerical</a:t>
            </a:r>
            <a:r>
              <a:rPr dirty="0" sz="1100" spc="-10">
                <a:latin typeface="Tahoma"/>
                <a:cs typeface="Tahoma"/>
              </a:rPr>
              <a:t> Methods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12050" y="1948623"/>
            <a:ext cx="1772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Ron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Timothy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Gitonga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Ndwiga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943001" y="1948623"/>
            <a:ext cx="1268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Esther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Mugure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Ngugi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120519" y="2501962"/>
            <a:ext cx="936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March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28,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2023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44" y="654461"/>
            <a:ext cx="518159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635" marR="5080" indent="-11557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Finite</a:t>
            </a:r>
            <a:r>
              <a:rPr dirty="0" sz="600" spc="7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Element</a:t>
            </a:r>
            <a:r>
              <a:rPr dirty="0" sz="600" spc="50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Method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94" y="896574"/>
            <a:ext cx="508000" cy="471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Timothy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Gitonga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Ndwiga,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Esther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Mugure</a:t>
            </a:r>
            <a:r>
              <a:rPr dirty="0" sz="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Ngugi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8" name="object 8" descr="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11" name="object 11" descr="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5" name="object 15" descr="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20" name="object 20" descr="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 descr=""/>
            <p:cNvSpPr/>
            <p:nvPr/>
          </p:nvSpPr>
          <p:spPr>
            <a:xfrm>
              <a:off x="0" y="0"/>
              <a:ext cx="4608195" cy="569595"/>
            </a:xfrm>
            <a:custGeom>
              <a:avLst/>
              <a:gdLst/>
              <a:ahLst/>
              <a:cxnLst/>
              <a:rect l="l" t="t" r="r" b="b"/>
              <a:pathLst>
                <a:path w="4608195" h="569595">
                  <a:moveTo>
                    <a:pt x="4608004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4608004" y="56936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F5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3C4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5183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012" y="231439"/>
              <a:ext cx="503555" cy="106680"/>
            </a:xfrm>
            <a:custGeom>
              <a:avLst/>
              <a:gdLst/>
              <a:ahLst/>
              <a:cxnLst/>
              <a:rect l="l" t="t" r="r" b="b"/>
              <a:pathLst>
                <a:path w="503555" h="106679">
                  <a:moveTo>
                    <a:pt x="0" y="106488"/>
                  </a:moveTo>
                  <a:lnTo>
                    <a:pt x="503341" y="106488"/>
                  </a:lnTo>
                  <a:lnTo>
                    <a:pt x="503341" y="0"/>
                  </a:lnTo>
                  <a:lnTo>
                    <a:pt x="0" y="0"/>
                  </a:lnTo>
                  <a:lnTo>
                    <a:pt x="0" y="106488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7193" y="222420"/>
            <a:ext cx="4749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Introduction</a:t>
            </a:r>
          </a:p>
        </p:txBody>
      </p:sp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08" y="1175816"/>
            <a:ext cx="65265" cy="6526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908" y="1729994"/>
            <a:ext cx="65265" cy="6526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908" y="2284184"/>
            <a:ext cx="65265" cy="65265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1013752" y="1092363"/>
            <a:ext cx="336042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Finite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Element</a:t>
            </a:r>
            <a:r>
              <a:rPr dirty="0" sz="1100" spc="-10">
                <a:latin typeface="Tahoma"/>
                <a:cs typeface="Tahoma"/>
              </a:rPr>
              <a:t> Method </a:t>
            </a:r>
            <a:r>
              <a:rPr dirty="0" sz="1100">
                <a:latin typeface="Tahoma"/>
                <a:cs typeface="Tahoma"/>
              </a:rPr>
              <a:t>(FEM)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 numerical </a:t>
            </a:r>
            <a:r>
              <a:rPr dirty="0" sz="1100" spc="-40">
                <a:latin typeface="Tahoma"/>
                <a:cs typeface="Tahoma"/>
              </a:rPr>
              <a:t>technique</a:t>
            </a:r>
            <a:r>
              <a:rPr dirty="0" sz="1100" spc="-20">
                <a:latin typeface="Tahoma"/>
                <a:cs typeface="Tahoma"/>
              </a:rPr>
              <a:t> for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solving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partial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differential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equations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(PDEs)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complex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domains.</a:t>
            </a:r>
            <a:endParaRPr sz="1100">
              <a:latin typeface="Tahoma"/>
              <a:cs typeface="Tahoma"/>
            </a:endParaRPr>
          </a:p>
          <a:p>
            <a:pPr marL="12700" marR="8636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widely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engineering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physics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applications, 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provides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accurate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efficient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solutions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wide </a:t>
            </a:r>
            <a:r>
              <a:rPr dirty="0" sz="1100" spc="-55">
                <a:latin typeface="Tahoma"/>
                <a:cs typeface="Tahoma"/>
              </a:rPr>
              <a:t>range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problems.</a:t>
            </a:r>
            <a:endParaRPr sz="1100">
              <a:latin typeface="Tahoma"/>
              <a:cs typeface="Tahoma"/>
            </a:endParaRPr>
          </a:p>
          <a:p>
            <a:pPr marL="12700" marR="7112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presentation,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will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discuss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steps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solve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 </a:t>
            </a:r>
            <a:r>
              <a:rPr dirty="0" sz="1100" spc="50">
                <a:latin typeface="Tahoma"/>
                <a:cs typeface="Tahoma"/>
              </a:rPr>
              <a:t>PDE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using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FEM,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how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implement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Python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Matplotlib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library.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44" y="654461"/>
            <a:ext cx="518159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635" marR="5080" indent="-11557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Finite</a:t>
            </a:r>
            <a:r>
              <a:rPr dirty="0" sz="600" spc="7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Element</a:t>
            </a:r>
            <a:r>
              <a:rPr dirty="0" sz="600" spc="50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Method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94" y="896574"/>
            <a:ext cx="508000" cy="471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Timothy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Gitonga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Ndwiga,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Esther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Mugure</a:t>
            </a:r>
            <a:r>
              <a:rPr dirty="0" sz="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Ngugi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8" name="object 8" descr="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11" name="object 11" descr="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5" name="object 15" descr="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20" name="object 20" descr="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 descr=""/>
            <p:cNvSpPr/>
            <p:nvPr/>
          </p:nvSpPr>
          <p:spPr>
            <a:xfrm>
              <a:off x="0" y="0"/>
              <a:ext cx="4608195" cy="569595"/>
            </a:xfrm>
            <a:custGeom>
              <a:avLst/>
              <a:gdLst/>
              <a:ahLst/>
              <a:cxnLst/>
              <a:rect l="l" t="t" r="r" b="b"/>
              <a:pathLst>
                <a:path w="4608195" h="569595">
                  <a:moveTo>
                    <a:pt x="4608004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4608004" y="56936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F5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3C4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5183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012" y="231439"/>
              <a:ext cx="503555" cy="106680"/>
            </a:xfrm>
            <a:custGeom>
              <a:avLst/>
              <a:gdLst/>
              <a:ahLst/>
              <a:cxnLst/>
              <a:rect l="l" t="t" r="r" b="b"/>
              <a:pathLst>
                <a:path w="503555" h="106679">
                  <a:moveTo>
                    <a:pt x="0" y="106488"/>
                  </a:moveTo>
                  <a:lnTo>
                    <a:pt x="503341" y="106488"/>
                  </a:lnTo>
                  <a:lnTo>
                    <a:pt x="503341" y="0"/>
                  </a:lnTo>
                  <a:lnTo>
                    <a:pt x="0" y="0"/>
                  </a:lnTo>
                  <a:lnTo>
                    <a:pt x="0" y="106488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7193" y="222420"/>
            <a:ext cx="4749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dirty="0" spc="185"/>
              <a:t> </a:t>
            </a:r>
            <a:r>
              <a:rPr dirty="0"/>
              <a:t>is</a:t>
            </a:r>
            <a:r>
              <a:rPr dirty="0" spc="185"/>
              <a:t> </a:t>
            </a:r>
            <a:r>
              <a:rPr dirty="0" spc="55"/>
              <a:t>FEM?</a:t>
            </a:r>
          </a:p>
        </p:txBody>
      </p:sp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08" y="896086"/>
            <a:ext cx="65265" cy="6526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908" y="1278191"/>
            <a:ext cx="65265" cy="6526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908" y="1660296"/>
            <a:ext cx="65265" cy="6526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908" y="2558631"/>
            <a:ext cx="65265" cy="65265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013752" y="812633"/>
            <a:ext cx="3425825" cy="23704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82905">
              <a:lnSpc>
                <a:spcPct val="102699"/>
              </a:lnSpc>
              <a:spcBef>
                <a:spcPts val="55"/>
              </a:spcBef>
            </a:pPr>
            <a:r>
              <a:rPr dirty="0" sz="1100" spc="60">
                <a:latin typeface="Tahoma"/>
                <a:cs typeface="Tahoma"/>
              </a:rPr>
              <a:t>FEM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involves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dividing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complex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domain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small, </a:t>
            </a:r>
            <a:r>
              <a:rPr dirty="0" sz="1100" spc="-45">
                <a:latin typeface="Tahoma"/>
                <a:cs typeface="Tahoma"/>
              </a:rPr>
              <a:t>simple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subdomains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called</a:t>
            </a:r>
            <a:r>
              <a:rPr dirty="0" sz="1100" spc="-10">
                <a:latin typeface="Tahoma"/>
                <a:cs typeface="Tahoma"/>
              </a:rPr>
              <a:t> elements.</a:t>
            </a:r>
            <a:endParaRPr sz="1100">
              <a:latin typeface="Tahoma"/>
              <a:cs typeface="Tahoma"/>
            </a:endParaRPr>
          </a:p>
          <a:p>
            <a:pPr marL="12700" marR="320675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Tahoma"/>
                <a:cs typeface="Tahoma"/>
              </a:rPr>
              <a:t>These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elements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connected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shared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points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called </a:t>
            </a:r>
            <a:r>
              <a:rPr dirty="0" sz="1100" spc="-55">
                <a:latin typeface="Tahoma"/>
                <a:cs typeface="Tahoma"/>
              </a:rPr>
              <a:t>nodes,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forming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mesh.</a:t>
            </a:r>
            <a:endParaRPr sz="1100">
              <a:latin typeface="Tahoma"/>
              <a:cs typeface="Tahoma"/>
            </a:endParaRPr>
          </a:p>
          <a:p>
            <a:pPr marL="12700" marR="7620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solution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PDE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approximated</a:t>
            </a:r>
            <a:r>
              <a:rPr dirty="0" sz="1100" spc="-30">
                <a:latin typeface="Tahoma"/>
                <a:cs typeface="Tahoma"/>
              </a:rPr>
              <a:t> by </a:t>
            </a:r>
            <a:r>
              <a:rPr dirty="0" sz="1100" spc="-10">
                <a:latin typeface="Tahoma"/>
                <a:cs typeface="Tahoma"/>
              </a:rPr>
              <a:t>piecewise </a:t>
            </a:r>
            <a:r>
              <a:rPr dirty="0" sz="1100" spc="-30">
                <a:latin typeface="Tahoma"/>
                <a:cs typeface="Tahoma"/>
              </a:rPr>
              <a:t>polynomial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within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each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solution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over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entire </a:t>
            </a:r>
            <a:r>
              <a:rPr dirty="0" sz="1100" spc="-40">
                <a:latin typeface="Tahoma"/>
                <a:cs typeface="Tahoma"/>
              </a:rPr>
              <a:t>domain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5">
                <a:latin typeface="Tahoma"/>
                <a:cs typeface="Tahoma"/>
              </a:rPr>
              <a:t> obtained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assembling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solutions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solving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-10">
                <a:latin typeface="Tahoma"/>
                <a:cs typeface="Tahoma"/>
              </a:rPr>
              <a:t>equations.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accuracy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60">
                <a:latin typeface="Tahoma"/>
                <a:cs typeface="Tahoma"/>
              </a:rPr>
              <a:t>FEM</a:t>
            </a:r>
            <a:r>
              <a:rPr dirty="0" sz="1100" spc="-30">
                <a:latin typeface="Tahoma"/>
                <a:cs typeface="Tahoma"/>
              </a:rPr>
              <a:t> solution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depends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number and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size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elements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mesh,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well </a:t>
            </a:r>
            <a:r>
              <a:rPr dirty="0" sz="1100" spc="-30">
                <a:latin typeface="Tahoma"/>
                <a:cs typeface="Tahoma"/>
              </a:rPr>
              <a:t>as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order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polynomial functions </a:t>
            </a:r>
            <a:r>
              <a:rPr dirty="0" sz="1100" spc="-60">
                <a:latin typeface="Tahoma"/>
                <a:cs typeface="Tahoma"/>
              </a:rPr>
              <a:t>used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approximate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solution.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44" y="654461"/>
            <a:ext cx="518159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635" marR="5080" indent="-11557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Finite</a:t>
            </a:r>
            <a:r>
              <a:rPr dirty="0" sz="600" spc="7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Element</a:t>
            </a:r>
            <a:r>
              <a:rPr dirty="0" sz="600" spc="50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Method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94" y="896574"/>
            <a:ext cx="508000" cy="471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Timothy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Gitonga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Ndwiga,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Esther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Mugure</a:t>
            </a:r>
            <a:r>
              <a:rPr dirty="0" sz="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Ngugi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8" name="object 8" descr="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11" name="object 11" descr="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5" name="object 15" descr="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20" name="object 20" descr="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 descr=""/>
            <p:cNvSpPr/>
            <p:nvPr/>
          </p:nvSpPr>
          <p:spPr>
            <a:xfrm>
              <a:off x="0" y="0"/>
              <a:ext cx="4608195" cy="569595"/>
            </a:xfrm>
            <a:custGeom>
              <a:avLst/>
              <a:gdLst/>
              <a:ahLst/>
              <a:cxnLst/>
              <a:rect l="l" t="t" r="r" b="b"/>
              <a:pathLst>
                <a:path w="4608195" h="569595">
                  <a:moveTo>
                    <a:pt x="4608004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4608004" y="56936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F5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3C4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5183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012" y="231439"/>
              <a:ext cx="503555" cy="106680"/>
            </a:xfrm>
            <a:custGeom>
              <a:avLst/>
              <a:gdLst/>
              <a:ahLst/>
              <a:cxnLst/>
              <a:rect l="l" t="t" r="r" b="b"/>
              <a:pathLst>
                <a:path w="503555" h="106679">
                  <a:moveTo>
                    <a:pt x="0" y="106488"/>
                  </a:moveTo>
                  <a:lnTo>
                    <a:pt x="503341" y="106488"/>
                  </a:lnTo>
                  <a:lnTo>
                    <a:pt x="503341" y="0"/>
                  </a:lnTo>
                  <a:lnTo>
                    <a:pt x="0" y="0"/>
                  </a:lnTo>
                  <a:lnTo>
                    <a:pt x="0" y="106488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7193" y="222420"/>
            <a:ext cx="4749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Applications</a:t>
            </a:r>
          </a:p>
        </p:txBody>
      </p:sp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08" y="1534794"/>
            <a:ext cx="65265" cy="6526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908" y="1744827"/>
            <a:ext cx="65265" cy="6526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908" y="1954860"/>
            <a:ext cx="65265" cy="6526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908" y="2164892"/>
            <a:ext cx="65265" cy="6526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908" y="2374912"/>
            <a:ext cx="65265" cy="65265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736663" y="1197531"/>
            <a:ext cx="2710815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60">
                <a:latin typeface="Tahoma"/>
                <a:cs typeface="Tahoma"/>
              </a:rPr>
              <a:t>FEM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various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applications,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including: </a:t>
            </a:r>
            <a:r>
              <a:rPr dirty="0" sz="1100" spc="-10">
                <a:latin typeface="Tahoma"/>
                <a:cs typeface="Tahoma"/>
              </a:rPr>
              <a:t>Structural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Analysis</a:t>
            </a:r>
            <a:endParaRPr sz="1100">
              <a:latin typeface="Tahoma"/>
              <a:cs typeface="Tahoma"/>
            </a:endParaRPr>
          </a:p>
          <a:p>
            <a:pPr marL="289560" marR="1430655">
              <a:lnSpc>
                <a:spcPct val="125299"/>
              </a:lnSpc>
            </a:pPr>
            <a:r>
              <a:rPr dirty="0" sz="1100">
                <a:latin typeface="Tahoma"/>
                <a:cs typeface="Tahoma"/>
              </a:rPr>
              <a:t>Fluid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Dynamics </a:t>
            </a:r>
            <a:r>
              <a:rPr dirty="0" sz="1100" spc="-40">
                <a:latin typeface="Tahoma"/>
                <a:cs typeface="Tahoma"/>
              </a:rPr>
              <a:t>Electromagnetics </a:t>
            </a:r>
            <a:r>
              <a:rPr dirty="0" sz="1100" spc="-10">
                <a:latin typeface="Tahoma"/>
                <a:cs typeface="Tahoma"/>
              </a:rPr>
              <a:t>Heat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Transfer Acoustics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44" y="654461"/>
            <a:ext cx="518159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635" marR="5080" indent="-11557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Finite</a:t>
            </a:r>
            <a:r>
              <a:rPr dirty="0" sz="600" spc="7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Element</a:t>
            </a:r>
            <a:r>
              <a:rPr dirty="0" sz="600" spc="50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Method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94" y="896574"/>
            <a:ext cx="508000" cy="471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Timothy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Gitonga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Ndwiga,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Esther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Mugure</a:t>
            </a:r>
            <a:r>
              <a:rPr dirty="0" sz="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Ngugi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8" name="object 8" descr="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11" name="object 11" descr="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5" name="object 15" descr="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20" name="object 20" descr="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 descr=""/>
            <p:cNvSpPr/>
            <p:nvPr/>
          </p:nvSpPr>
          <p:spPr>
            <a:xfrm>
              <a:off x="0" y="0"/>
              <a:ext cx="4608195" cy="569595"/>
            </a:xfrm>
            <a:custGeom>
              <a:avLst/>
              <a:gdLst/>
              <a:ahLst/>
              <a:cxnLst/>
              <a:rect l="l" t="t" r="r" b="b"/>
              <a:pathLst>
                <a:path w="4608195" h="569595">
                  <a:moveTo>
                    <a:pt x="4608004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4608004" y="56936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F5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3C4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5183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012" y="231439"/>
              <a:ext cx="503555" cy="106680"/>
            </a:xfrm>
            <a:custGeom>
              <a:avLst/>
              <a:gdLst/>
              <a:ahLst/>
              <a:cxnLst/>
              <a:rect l="l" t="t" r="r" b="b"/>
              <a:pathLst>
                <a:path w="503555" h="106679">
                  <a:moveTo>
                    <a:pt x="0" y="106488"/>
                  </a:moveTo>
                  <a:lnTo>
                    <a:pt x="503341" y="106488"/>
                  </a:lnTo>
                  <a:lnTo>
                    <a:pt x="503341" y="0"/>
                  </a:lnTo>
                  <a:lnTo>
                    <a:pt x="0" y="0"/>
                  </a:lnTo>
                  <a:lnTo>
                    <a:pt x="0" y="106488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7193" y="222420"/>
            <a:ext cx="4749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Steps</a:t>
            </a:r>
            <a:r>
              <a:rPr dirty="0" spc="185"/>
              <a:t> </a:t>
            </a:r>
            <a:r>
              <a:rPr dirty="0"/>
              <a:t>to</a:t>
            </a:r>
            <a:r>
              <a:rPr dirty="0" spc="185"/>
              <a:t> </a:t>
            </a:r>
            <a:r>
              <a:rPr dirty="0"/>
              <a:t>Solving</a:t>
            </a:r>
            <a:r>
              <a:rPr dirty="0" spc="190"/>
              <a:t> </a:t>
            </a:r>
            <a:r>
              <a:rPr dirty="0"/>
              <a:t>a</a:t>
            </a:r>
            <a:r>
              <a:rPr dirty="0" spc="185"/>
              <a:t> </a:t>
            </a:r>
            <a:r>
              <a:rPr dirty="0" spc="150"/>
              <a:t>PDE</a:t>
            </a:r>
            <a:r>
              <a:rPr dirty="0" spc="190"/>
              <a:t> </a:t>
            </a:r>
            <a:r>
              <a:rPr dirty="0"/>
              <a:t>using</a:t>
            </a:r>
            <a:r>
              <a:rPr dirty="0" spc="185"/>
              <a:t> </a:t>
            </a:r>
            <a:r>
              <a:rPr dirty="0" spc="80"/>
              <a:t>FEM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736663" y="624826"/>
            <a:ext cx="2442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steps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solve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PDE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using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FEM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492" y="857348"/>
            <a:ext cx="114214" cy="114214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862736" y="84441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492" y="1029420"/>
            <a:ext cx="114214" cy="114214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862736" y="101648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492" y="1201492"/>
            <a:ext cx="114214" cy="114214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862736" y="118857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492" y="1373577"/>
            <a:ext cx="114214" cy="114214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862736" y="136064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492" y="1545650"/>
            <a:ext cx="114214" cy="114214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862736" y="153271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013752" y="803235"/>
            <a:ext cx="264985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50545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Discretize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domain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 </a:t>
            </a:r>
            <a:r>
              <a:rPr dirty="0" sz="1100" spc="-25">
                <a:latin typeface="Tahoma"/>
                <a:cs typeface="Tahoma"/>
              </a:rPr>
              <a:t>Define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element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shape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functions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40">
                <a:latin typeface="Tahoma"/>
                <a:cs typeface="Tahoma"/>
              </a:rPr>
              <a:t>Assemble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stiffness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matrix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load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vector </a:t>
            </a:r>
            <a:r>
              <a:rPr dirty="0" sz="1100">
                <a:latin typeface="Tahoma"/>
                <a:cs typeface="Tahoma"/>
              </a:rPr>
              <a:t>Apply</a:t>
            </a:r>
            <a:r>
              <a:rPr dirty="0" sz="1100" spc="-45">
                <a:latin typeface="Tahoma"/>
                <a:cs typeface="Tahoma"/>
              </a:rPr>
              <a:t> boundary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conditions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Tahoma"/>
                <a:cs typeface="Tahoma"/>
              </a:rPr>
              <a:t>Solve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equations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75652" y="1774530"/>
            <a:ext cx="3331845" cy="152781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dirty="0" sz="1100" spc="-35" b="1">
                <a:latin typeface="Arial"/>
                <a:cs typeface="Arial"/>
              </a:rPr>
              <a:t>Example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PDE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-25">
                <a:latin typeface="Tahoma"/>
                <a:cs typeface="Tahoma"/>
              </a:rPr>
              <a:t> Poisson’s </a:t>
            </a:r>
            <a:r>
              <a:rPr dirty="0" sz="1100" spc="-35">
                <a:latin typeface="Tahoma"/>
                <a:cs typeface="Tahoma"/>
              </a:rPr>
              <a:t>equation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2D</a:t>
            </a:r>
            <a:endParaRPr sz="1100">
              <a:latin typeface="Tahoma"/>
              <a:cs typeface="Tahoma"/>
            </a:endParaRPr>
          </a:p>
          <a:p>
            <a:pPr marL="1117600">
              <a:lnSpc>
                <a:spcPct val="100000"/>
              </a:lnSpc>
              <a:spcBef>
                <a:spcPts val="530"/>
              </a:spcBef>
            </a:pPr>
            <a:r>
              <a:rPr dirty="0" sz="1100" spc="-20" i="1">
                <a:latin typeface="Meiryo UI"/>
                <a:cs typeface="Meiryo UI"/>
              </a:rPr>
              <a:t>−∇</a:t>
            </a:r>
            <a:r>
              <a:rPr dirty="0" baseline="31250" sz="1200" spc="-30">
                <a:latin typeface="Arial"/>
                <a:cs typeface="Arial"/>
              </a:rPr>
              <a:t>2</a:t>
            </a:r>
            <a:r>
              <a:rPr dirty="0" sz="1100" spc="-20" i="1">
                <a:latin typeface="Franklin Gothic Medium"/>
                <a:cs typeface="Franklin Gothic Medium"/>
              </a:rPr>
              <a:t>u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Franklin Gothic Medium"/>
                <a:cs typeface="Franklin Gothic Medium"/>
              </a:rPr>
              <a:t>x</a:t>
            </a:r>
            <a:r>
              <a:rPr dirty="0" sz="1100" spc="-20" i="1">
                <a:latin typeface="Arial"/>
                <a:cs typeface="Arial"/>
              </a:rPr>
              <a:t>,</a:t>
            </a:r>
            <a:r>
              <a:rPr dirty="0" sz="1100" spc="-105" i="1">
                <a:latin typeface="Arial"/>
                <a:cs typeface="Arial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y</a:t>
            </a:r>
            <a:r>
              <a:rPr dirty="0" sz="1100" spc="-150" i="1">
                <a:latin typeface="Franklin Gothic Medium"/>
                <a:cs typeface="Franklin Gothic Medium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f</a:t>
            </a:r>
            <a:r>
              <a:rPr dirty="0" sz="1100" spc="-10" i="1">
                <a:latin typeface="Franklin Gothic Medium"/>
                <a:cs typeface="Franklin Gothic Medium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Franklin Gothic Medium"/>
                <a:cs typeface="Franklin Gothic Medium"/>
              </a:rPr>
              <a:t>x</a:t>
            </a:r>
            <a:r>
              <a:rPr dirty="0" sz="1100" i="1">
                <a:latin typeface="Arial"/>
                <a:cs typeface="Arial"/>
              </a:rPr>
              <a:t>,</a:t>
            </a:r>
            <a:r>
              <a:rPr dirty="0" sz="1100" spc="-105" i="1">
                <a:latin typeface="Arial"/>
                <a:cs typeface="Arial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y</a:t>
            </a:r>
            <a:r>
              <a:rPr dirty="0" sz="1100" spc="-145" i="1">
                <a:latin typeface="Franklin Gothic Medium"/>
                <a:cs typeface="Franklin Gothic Medium"/>
              </a:rPr>
              <a:t> </a:t>
            </a:r>
            <a:r>
              <a:rPr dirty="0" sz="1100" spc="-5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"/>
              </a:spcBef>
            </a:pPr>
            <a:r>
              <a:rPr dirty="0" sz="1100" spc="-35">
                <a:latin typeface="Tahoma"/>
                <a:cs typeface="Tahoma"/>
              </a:rPr>
              <a:t>Here,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5" i="1">
                <a:latin typeface="Meiryo UI"/>
                <a:cs typeface="Meiryo UI"/>
              </a:rPr>
              <a:t>∇</a:t>
            </a:r>
            <a:r>
              <a:rPr dirty="0" baseline="27777" sz="1200" spc="-67">
                <a:latin typeface="Arial"/>
                <a:cs typeface="Arial"/>
              </a:rPr>
              <a:t>2</a:t>
            </a:r>
            <a:r>
              <a:rPr dirty="0" baseline="27777" sz="1200" spc="179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Laplacian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operator,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u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Franklin Gothic Medium"/>
                <a:cs typeface="Franklin Gothic Medium"/>
              </a:rPr>
              <a:t>x</a:t>
            </a:r>
            <a:r>
              <a:rPr dirty="0" sz="1100" i="1">
                <a:latin typeface="Arial"/>
                <a:cs typeface="Arial"/>
              </a:rPr>
              <a:t>,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y</a:t>
            </a:r>
            <a:r>
              <a:rPr dirty="0" sz="1100" spc="-160" i="1">
                <a:latin typeface="Franklin Gothic Medium"/>
                <a:cs typeface="Franklin Gothic Medium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unknown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function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solved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for.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equation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states </a:t>
            </a:r>
            <a:r>
              <a:rPr dirty="0" sz="1100">
                <a:latin typeface="Tahoma"/>
                <a:cs typeface="Tahoma"/>
              </a:rPr>
              <a:t>that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sum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second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partial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derivatives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u</a:t>
            </a:r>
            <a:r>
              <a:rPr dirty="0" sz="1100" spc="70" i="1">
                <a:latin typeface="Franklin Gothic Medium"/>
                <a:cs typeface="Franklin Gothic Medium"/>
              </a:rPr>
              <a:t> </a:t>
            </a:r>
            <a:r>
              <a:rPr dirty="0" sz="1100" spc="-20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respect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x</a:t>
            </a:r>
            <a:r>
              <a:rPr dirty="0" sz="1100" spc="155" i="1">
                <a:latin typeface="Franklin Gothic Medium"/>
                <a:cs typeface="Franklin Gothic Medium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y</a:t>
            </a:r>
            <a:r>
              <a:rPr dirty="0" sz="1100" spc="170" i="1">
                <a:latin typeface="Franklin Gothic Medium"/>
                <a:cs typeface="Franklin Gothic Medium"/>
              </a:rPr>
              <a:t> </a:t>
            </a:r>
            <a:r>
              <a:rPr dirty="0" sz="1100" spc="-50">
                <a:latin typeface="Tahoma"/>
                <a:cs typeface="Tahoma"/>
              </a:rPr>
              <a:t>equals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given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source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term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f</a:t>
            </a:r>
            <a:r>
              <a:rPr dirty="0" sz="1100" spc="-55" i="1">
                <a:latin typeface="Franklin Gothic Medium"/>
                <a:cs typeface="Franklin Gothic Medium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Franklin Gothic Medium"/>
                <a:cs typeface="Franklin Gothic Medium"/>
              </a:rPr>
              <a:t>x</a:t>
            </a:r>
            <a:r>
              <a:rPr dirty="0" sz="1100" i="1">
                <a:latin typeface="Arial"/>
                <a:cs typeface="Arial"/>
              </a:rPr>
              <a:t>,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i="1">
                <a:latin typeface="Franklin Gothic Medium"/>
                <a:cs typeface="Franklin Gothic Medium"/>
              </a:rPr>
              <a:t>y</a:t>
            </a:r>
            <a:r>
              <a:rPr dirty="0" sz="1100" spc="-160" i="1">
                <a:latin typeface="Franklin Gothic Medium"/>
                <a:cs typeface="Franklin Gothic Medium"/>
              </a:rPr>
              <a:t> </a:t>
            </a:r>
            <a:r>
              <a:rPr dirty="0" sz="1100" spc="-25">
                <a:latin typeface="Tahoma"/>
                <a:cs typeface="Tahoma"/>
              </a:rPr>
              <a:t>). </a:t>
            </a:r>
            <a:r>
              <a:rPr dirty="0" sz="1100"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our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specific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problem,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this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equation</a:t>
            </a:r>
            <a:r>
              <a:rPr dirty="0" sz="1100" spc="-45">
                <a:latin typeface="Tahoma"/>
                <a:cs typeface="Tahoma"/>
              </a:rPr>
              <a:t> takes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form: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44" y="654461"/>
            <a:ext cx="518159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635" marR="5080" indent="-11557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Finite</a:t>
            </a:r>
            <a:r>
              <a:rPr dirty="0" sz="600" spc="7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Element</a:t>
            </a:r>
            <a:r>
              <a:rPr dirty="0" sz="600" spc="50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Method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94" y="896574"/>
            <a:ext cx="508000" cy="471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Timothy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Gitonga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Ndwiga,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Esther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Mugure</a:t>
            </a:r>
            <a:r>
              <a:rPr dirty="0" sz="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Ngugi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8" name="object 8" descr="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11" name="object 11" descr="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5" name="object 15" descr="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20" name="object 20" descr="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 descr=""/>
            <p:cNvSpPr/>
            <p:nvPr/>
          </p:nvSpPr>
          <p:spPr>
            <a:xfrm>
              <a:off x="0" y="0"/>
              <a:ext cx="4608195" cy="569595"/>
            </a:xfrm>
            <a:custGeom>
              <a:avLst/>
              <a:gdLst/>
              <a:ahLst/>
              <a:cxnLst/>
              <a:rect l="l" t="t" r="r" b="b"/>
              <a:pathLst>
                <a:path w="4608195" h="569595">
                  <a:moveTo>
                    <a:pt x="4608004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4608004" y="56936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F5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3C4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5183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012" y="231439"/>
              <a:ext cx="503555" cy="106680"/>
            </a:xfrm>
            <a:custGeom>
              <a:avLst/>
              <a:gdLst/>
              <a:ahLst/>
              <a:cxnLst/>
              <a:rect l="l" t="t" r="r" b="b"/>
              <a:pathLst>
                <a:path w="503555" h="106679">
                  <a:moveTo>
                    <a:pt x="0" y="106488"/>
                  </a:moveTo>
                  <a:lnTo>
                    <a:pt x="503341" y="106488"/>
                  </a:lnTo>
                  <a:lnTo>
                    <a:pt x="503341" y="0"/>
                  </a:lnTo>
                  <a:lnTo>
                    <a:pt x="0" y="0"/>
                  </a:lnTo>
                  <a:lnTo>
                    <a:pt x="0" y="106488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7193" y="222420"/>
            <a:ext cx="4749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Implementing</a:t>
            </a:r>
            <a:r>
              <a:rPr dirty="0" spc="85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/>
              <a:t>Finite</a:t>
            </a:r>
            <a:r>
              <a:rPr dirty="0" spc="90"/>
              <a:t> </a:t>
            </a:r>
            <a:r>
              <a:rPr dirty="0"/>
              <a:t>Element</a:t>
            </a:r>
            <a:r>
              <a:rPr dirty="0" spc="90"/>
              <a:t> </a:t>
            </a:r>
            <a:r>
              <a:rPr dirty="0"/>
              <a:t>Method</a:t>
            </a:r>
            <a:r>
              <a:rPr dirty="0" spc="90"/>
              <a:t> </a:t>
            </a:r>
            <a:r>
              <a:rPr dirty="0"/>
              <a:t>in</a:t>
            </a:r>
            <a:r>
              <a:rPr dirty="0" spc="90"/>
              <a:t> </a:t>
            </a:r>
            <a:r>
              <a:rPr dirty="0" spc="-10"/>
              <a:t>Python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736663" y="981175"/>
            <a:ext cx="356870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implement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Finite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Element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Method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Python,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use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NumPy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SciPy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libraries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numerical </a:t>
            </a:r>
            <a:r>
              <a:rPr dirty="0" sz="1100" spc="-25">
                <a:latin typeface="Tahoma"/>
                <a:cs typeface="Tahoma"/>
              </a:rPr>
              <a:t>calculations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linear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algebra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operations.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Here’s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example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how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could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solve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Poisson’s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equation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60">
                <a:latin typeface="Tahoma"/>
                <a:cs typeface="Tahoma"/>
              </a:rPr>
              <a:t>FEM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10">
                <a:latin typeface="Tahoma"/>
                <a:cs typeface="Tahoma"/>
              </a:rPr>
              <a:t>Python: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492" y="1933622"/>
            <a:ext cx="114214" cy="114214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862736" y="1920689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492" y="2143655"/>
            <a:ext cx="114214" cy="114214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862736" y="213072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492" y="2353687"/>
            <a:ext cx="114214" cy="114214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862736" y="234075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492" y="2563720"/>
            <a:ext cx="114214" cy="114214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862736" y="255078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13752" y="1835719"/>
            <a:ext cx="3310890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>
                <a:latin typeface="Tahoma"/>
                <a:cs typeface="Tahoma"/>
              </a:rPr>
              <a:t>Define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mesh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nodes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elements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40">
                <a:latin typeface="Tahoma"/>
                <a:cs typeface="Tahoma"/>
              </a:rPr>
              <a:t>Assemble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global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stiffness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matrix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force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vector </a:t>
            </a:r>
            <a:r>
              <a:rPr dirty="0" sz="1100">
                <a:latin typeface="Tahoma"/>
                <a:cs typeface="Tahoma"/>
              </a:rPr>
              <a:t>Apply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boundary</a:t>
            </a:r>
            <a:r>
              <a:rPr dirty="0" sz="1100" spc="-30">
                <a:latin typeface="Tahoma"/>
                <a:cs typeface="Tahoma"/>
              </a:rPr>
              <a:t> conditions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equations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30">
                <a:latin typeface="Tahoma"/>
                <a:cs typeface="Tahoma"/>
              </a:rPr>
              <a:t>Solve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equations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obtain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nodal</a:t>
            </a:r>
            <a:r>
              <a:rPr dirty="0" sz="1100" spc="-40">
                <a:latin typeface="Tahoma"/>
                <a:cs typeface="Tahoma"/>
              </a:rPr>
              <a:t> values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solution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44" y="654461"/>
            <a:ext cx="518159" cy="7131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Finite</a:t>
            </a:r>
            <a:r>
              <a:rPr dirty="0" sz="600" spc="7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Element</a:t>
            </a:r>
            <a:r>
              <a:rPr dirty="0" sz="600" spc="500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2" action="ppaction://hlinksldjump"/>
              </a:rPr>
              <a:t>Method</a:t>
            </a:r>
            <a:endParaRPr sz="600">
              <a:latin typeface="Arial"/>
              <a:cs typeface="Arial"/>
            </a:endParaRPr>
          </a:p>
          <a:p>
            <a:pPr algn="ctr" marL="17145" marR="9525">
              <a:lnSpc>
                <a:spcPts val="700"/>
              </a:lnSpc>
              <a:spcBef>
                <a:spcPts val="509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Timothy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Gitonga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Ndwiga,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Esther</a:t>
            </a:r>
            <a:r>
              <a:rPr dirty="0" sz="6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Mugure</a:t>
            </a:r>
            <a:r>
              <a:rPr dirty="0" sz="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Ngugi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7" name="object 7" descr="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10" name="object 10" descr="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4" name="object 14" descr="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1C1C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9" name="object 19" descr="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3" name="object 23" descr=""/>
            <p:cNvSpPr/>
            <p:nvPr/>
          </p:nvSpPr>
          <p:spPr>
            <a:xfrm>
              <a:off x="0" y="0"/>
              <a:ext cx="4608195" cy="569595"/>
            </a:xfrm>
            <a:custGeom>
              <a:avLst/>
              <a:gdLst/>
              <a:ahLst/>
              <a:cxnLst/>
              <a:rect l="l" t="t" r="r" b="b"/>
              <a:pathLst>
                <a:path w="4608195" h="569595">
                  <a:moveTo>
                    <a:pt x="4608004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4608004" y="56936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F5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3C4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681" y="1046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5183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3012" y="231439"/>
              <a:ext cx="503555" cy="106680"/>
            </a:xfrm>
            <a:custGeom>
              <a:avLst/>
              <a:gdLst/>
              <a:ahLst/>
              <a:cxnLst/>
              <a:rect l="l" t="t" r="r" b="b"/>
              <a:pathLst>
                <a:path w="503555" h="106679">
                  <a:moveTo>
                    <a:pt x="0" y="106488"/>
                  </a:moveTo>
                  <a:lnTo>
                    <a:pt x="503341" y="106488"/>
                  </a:lnTo>
                  <a:lnTo>
                    <a:pt x="503341" y="0"/>
                  </a:lnTo>
                  <a:lnTo>
                    <a:pt x="0" y="0"/>
                  </a:lnTo>
                  <a:lnTo>
                    <a:pt x="0" y="106488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7193" y="222420"/>
            <a:ext cx="4749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Conclusion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pc="60"/>
              <a:t>FEM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45"/>
              <a:t>powerful</a:t>
            </a:r>
            <a:r>
              <a:rPr dirty="0" spc="-10"/>
              <a:t> </a:t>
            </a:r>
            <a:r>
              <a:rPr dirty="0" spc="-40"/>
              <a:t>numerical</a:t>
            </a:r>
            <a:r>
              <a:rPr dirty="0" spc="-10"/>
              <a:t> </a:t>
            </a:r>
            <a:r>
              <a:rPr dirty="0" spc="-40"/>
              <a:t>technique</a:t>
            </a:r>
            <a:r>
              <a:rPr dirty="0" spc="-15"/>
              <a:t> </a:t>
            </a:r>
            <a:r>
              <a:rPr dirty="0" spc="-20"/>
              <a:t>for</a:t>
            </a:r>
            <a:r>
              <a:rPr dirty="0" spc="-15"/>
              <a:t> </a:t>
            </a:r>
            <a:r>
              <a:rPr dirty="0" spc="-30"/>
              <a:t>solving</a:t>
            </a:r>
            <a:r>
              <a:rPr dirty="0" spc="-15"/>
              <a:t> </a:t>
            </a:r>
            <a:r>
              <a:rPr dirty="0"/>
              <a:t>PDEs</a:t>
            </a:r>
            <a:r>
              <a:rPr dirty="0" spc="-10"/>
              <a:t> </a:t>
            </a:r>
            <a:r>
              <a:rPr dirty="0" spc="-25"/>
              <a:t>in </a:t>
            </a:r>
            <a:r>
              <a:rPr dirty="0" spc="-40"/>
              <a:t>complex</a:t>
            </a:r>
            <a:r>
              <a:rPr dirty="0" spc="-45"/>
              <a:t> </a:t>
            </a:r>
            <a:r>
              <a:rPr dirty="0" spc="-35"/>
              <a:t>domains.</a:t>
            </a:r>
            <a:r>
              <a:rPr dirty="0" spc="60"/>
              <a:t> </a:t>
            </a:r>
            <a:r>
              <a:rPr dirty="0"/>
              <a:t>It</a:t>
            </a:r>
            <a:r>
              <a:rPr dirty="0" spc="-45"/>
              <a:t> </a:t>
            </a:r>
            <a:r>
              <a:rPr dirty="0" spc="-40"/>
              <a:t>involves </a:t>
            </a:r>
            <a:r>
              <a:rPr dirty="0" spc="-25"/>
              <a:t>dividing</a:t>
            </a:r>
            <a:r>
              <a:rPr dirty="0" spc="-45"/>
              <a:t> </a:t>
            </a:r>
            <a:r>
              <a:rPr dirty="0" spc="-20"/>
              <a:t>the</a:t>
            </a:r>
            <a:r>
              <a:rPr dirty="0" spc="-45"/>
              <a:t> </a:t>
            </a:r>
            <a:r>
              <a:rPr dirty="0" spc="-40"/>
              <a:t>domain </a:t>
            </a:r>
            <a:r>
              <a:rPr dirty="0"/>
              <a:t>into</a:t>
            </a:r>
            <a:r>
              <a:rPr dirty="0" spc="-45"/>
              <a:t> </a:t>
            </a:r>
            <a:r>
              <a:rPr dirty="0" spc="-10"/>
              <a:t>small </a:t>
            </a:r>
            <a:r>
              <a:rPr dirty="0" spc="-45"/>
              <a:t>subdomains</a:t>
            </a:r>
            <a:r>
              <a:rPr dirty="0" spc="-25"/>
              <a:t> called </a:t>
            </a:r>
            <a:r>
              <a:rPr dirty="0" spc="-50"/>
              <a:t>elements,</a:t>
            </a:r>
            <a:r>
              <a:rPr dirty="0" spc="-25"/>
              <a:t> </a:t>
            </a:r>
            <a:r>
              <a:rPr dirty="0" spc="-35"/>
              <a:t>and</a:t>
            </a:r>
            <a:r>
              <a:rPr dirty="0" spc="-25"/>
              <a:t> </a:t>
            </a:r>
            <a:r>
              <a:rPr dirty="0" spc="-40"/>
              <a:t>approximating</a:t>
            </a:r>
            <a:r>
              <a:rPr dirty="0" spc="-25"/>
              <a:t> </a:t>
            </a:r>
            <a:r>
              <a:rPr dirty="0" spc="-20"/>
              <a:t>the</a:t>
            </a:r>
            <a:r>
              <a:rPr dirty="0" spc="-30"/>
              <a:t> solution</a:t>
            </a:r>
            <a:r>
              <a:rPr dirty="0" spc="-25"/>
              <a:t> as </a:t>
            </a:r>
            <a:r>
              <a:rPr dirty="0" spc="-55"/>
              <a:t>piecewise</a:t>
            </a:r>
            <a:r>
              <a:rPr dirty="0" spc="-35"/>
              <a:t> </a:t>
            </a:r>
            <a:r>
              <a:rPr dirty="0" spc="-30"/>
              <a:t>polynomial functions </a:t>
            </a:r>
            <a:r>
              <a:rPr dirty="0" spc="-10"/>
              <a:t>within</a:t>
            </a:r>
            <a:r>
              <a:rPr dirty="0" spc="-35"/>
              <a:t> </a:t>
            </a:r>
            <a:r>
              <a:rPr dirty="0" spc="-50"/>
              <a:t>each</a:t>
            </a:r>
            <a:r>
              <a:rPr dirty="0" spc="-30"/>
              <a:t> </a:t>
            </a:r>
            <a:r>
              <a:rPr dirty="0" spc="-40"/>
              <a:t>element.</a:t>
            </a:r>
            <a:r>
              <a:rPr dirty="0" spc="70"/>
              <a:t> </a:t>
            </a:r>
            <a:r>
              <a:rPr dirty="0" spc="-25"/>
              <a:t>The </a:t>
            </a:r>
            <a:r>
              <a:rPr dirty="0" spc="-40"/>
              <a:t>accuracy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20"/>
              <a:t>the</a:t>
            </a:r>
            <a:r>
              <a:rPr dirty="0" spc="-35"/>
              <a:t> </a:t>
            </a:r>
            <a:r>
              <a:rPr dirty="0" spc="-30"/>
              <a:t>solution</a:t>
            </a:r>
            <a:r>
              <a:rPr dirty="0" spc="-40"/>
              <a:t> </a:t>
            </a:r>
            <a:r>
              <a:rPr dirty="0" spc="-60"/>
              <a:t>depends</a:t>
            </a:r>
            <a:r>
              <a:rPr dirty="0" spc="-25"/>
              <a:t> </a:t>
            </a:r>
            <a:r>
              <a:rPr dirty="0" spc="-20"/>
              <a:t>on</a:t>
            </a:r>
            <a:r>
              <a:rPr dirty="0" spc="-40"/>
              <a:t> </a:t>
            </a:r>
            <a:r>
              <a:rPr dirty="0" spc="-20"/>
              <a:t>the</a:t>
            </a:r>
            <a:r>
              <a:rPr dirty="0" spc="-35"/>
              <a:t> </a:t>
            </a:r>
            <a:r>
              <a:rPr dirty="0" spc="-55"/>
              <a:t>number</a:t>
            </a:r>
            <a:r>
              <a:rPr dirty="0" spc="-30"/>
              <a:t> </a:t>
            </a:r>
            <a:r>
              <a:rPr dirty="0" spc="-40"/>
              <a:t>and size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25"/>
              <a:t>the </a:t>
            </a:r>
            <a:r>
              <a:rPr dirty="0" spc="-50"/>
              <a:t>elements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 spc="-20"/>
              <a:t>the</a:t>
            </a:r>
            <a:r>
              <a:rPr dirty="0" spc="-40"/>
              <a:t> </a:t>
            </a:r>
            <a:r>
              <a:rPr dirty="0" spc="-60"/>
              <a:t>mesh,</a:t>
            </a:r>
            <a:r>
              <a:rPr dirty="0" spc="-25"/>
              <a:t> </a:t>
            </a:r>
            <a:r>
              <a:rPr dirty="0" spc="-30"/>
              <a:t>as</a:t>
            </a:r>
            <a:r>
              <a:rPr dirty="0" spc="-35"/>
              <a:t> </a:t>
            </a:r>
            <a:r>
              <a:rPr dirty="0" spc="-30"/>
              <a:t>well</a:t>
            </a:r>
            <a:r>
              <a:rPr dirty="0" spc="-35"/>
              <a:t> as</a:t>
            </a:r>
            <a:r>
              <a:rPr dirty="0" spc="-30"/>
              <a:t> </a:t>
            </a:r>
            <a:r>
              <a:rPr dirty="0" spc="-25"/>
              <a:t>the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Ron Timothy Gitonga Ndwiga, Esther Mugure Ngugi </dc:creator>
  <dc:title>Finite Element Method - Numerical Methods</dc:title>
  <dcterms:created xsi:type="dcterms:W3CDTF">2023-03-28T09:16:18Z</dcterms:created>
  <dcterms:modified xsi:type="dcterms:W3CDTF">2023-03-28T09:16:18Z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2023-03-28T00:00:00Z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