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38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528" y="82"/>
      </p:cViewPr>
      <p:guideLst>
        <p:guide orient="horz" pos="2164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2020/4/9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OpenELanguage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RonxBulld</a:t>
            </a:r>
          </a:p>
          <a:p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05</a:t>
            </a:r>
            <a:r>
              <a:rPr lang="zh-CN" altLang="en-US"/>
              <a:t>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目标和愿景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60000"/>
              </a:lnSpc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快速原型开发和算法验证；</a:t>
            </a:r>
          </a:p>
          <a:p>
            <a:pPr>
              <a:lnSpc>
                <a:spcPct val="260000"/>
              </a:lnSpc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非编程专业人士也能轻松开发软件；</a:t>
            </a:r>
          </a:p>
          <a:p>
            <a:pPr>
              <a:lnSpc>
                <a:spcPct val="260000"/>
              </a:lnSpc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设计即产品（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as a Product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项目现状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完成对编译系统框架的搭建；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完成了基础语法文件；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完成了从编译到最终可执行程序生成的主流程；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实现了部分字符串和数组的运行时静态库。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路线图</a:t>
            </a: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8739C778-F6D6-4263-8AE2-854FDE736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42774"/>
              </p:ext>
            </p:extLst>
          </p:nvPr>
        </p:nvGraphicFramePr>
        <p:xfrm>
          <a:off x="647700" y="1327913"/>
          <a:ext cx="1135532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316">
                  <a:extLst>
                    <a:ext uri="{9D8B030D-6E8A-4147-A177-3AD203B41FA5}">
                      <a16:colId xmlns:a16="http://schemas.microsoft.com/office/drawing/2014/main" val="758807111"/>
                    </a:ext>
                  </a:extLst>
                </a:gridCol>
                <a:gridCol w="8827008">
                  <a:extLst>
                    <a:ext uri="{9D8B030D-6E8A-4147-A177-3AD203B41FA5}">
                      <a16:colId xmlns:a16="http://schemas.microsoft.com/office/drawing/2014/main" val="1545524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开发进度规划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5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自动</a:t>
                      </a:r>
                      <a:r>
                        <a:rPr lang="en-US" altLang="zh-CN" dirty="0"/>
                        <a:t>GC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15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编译运行时系统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0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可视化界面设计工具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3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兼容其他语言库接口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41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增强外部互操作性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70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核心运行时库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04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专用集成开发环境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6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声明式开发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6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基于对象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88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面向对象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8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支持</a:t>
                      </a:r>
                      <a:r>
                        <a:rPr lang="zh-CN" altLang="en-US" dirty="0"/>
                        <a:t>多端开发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7080"/>
                  </a:ext>
                </a:extLst>
              </a:tr>
            </a:tbl>
          </a:graphicData>
        </a:graphic>
      </p:graphicFrame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6E18E65-BC97-4500-9A4A-91D08693F89F}"/>
              </a:ext>
            </a:extLst>
          </p:cNvPr>
          <p:cNvSpPr/>
          <p:nvPr/>
        </p:nvSpPr>
        <p:spPr>
          <a:xfrm>
            <a:off x="3712464" y="1749552"/>
            <a:ext cx="1487424" cy="28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0E28A67-E460-40D7-AC55-F890E71A16BE}"/>
              </a:ext>
            </a:extLst>
          </p:cNvPr>
          <p:cNvSpPr/>
          <p:nvPr/>
        </p:nvSpPr>
        <p:spPr>
          <a:xfrm>
            <a:off x="3553968" y="2121408"/>
            <a:ext cx="3163824" cy="28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F26A4AE-7D65-42A4-B565-68ABB6637CCF}"/>
              </a:ext>
            </a:extLst>
          </p:cNvPr>
          <p:cNvSpPr/>
          <p:nvPr/>
        </p:nvSpPr>
        <p:spPr>
          <a:xfrm>
            <a:off x="6931152" y="2487168"/>
            <a:ext cx="3810000" cy="28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FA13DEF-AAFD-4220-98C3-D54B2BB95466}"/>
              </a:ext>
            </a:extLst>
          </p:cNvPr>
          <p:cNvSpPr/>
          <p:nvPr/>
        </p:nvSpPr>
        <p:spPr>
          <a:xfrm>
            <a:off x="5748528" y="2852928"/>
            <a:ext cx="3017520" cy="28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99F1387-98AD-4D44-905E-E275172E4858}"/>
              </a:ext>
            </a:extLst>
          </p:cNvPr>
          <p:cNvSpPr/>
          <p:nvPr/>
        </p:nvSpPr>
        <p:spPr>
          <a:xfrm>
            <a:off x="6662928" y="3218688"/>
            <a:ext cx="3017520" cy="28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85C494B-CF8F-4BDF-B2FE-64683192B8F7}"/>
              </a:ext>
            </a:extLst>
          </p:cNvPr>
          <p:cNvSpPr/>
          <p:nvPr/>
        </p:nvSpPr>
        <p:spPr>
          <a:xfrm>
            <a:off x="3212592" y="3608324"/>
            <a:ext cx="3163824" cy="28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E318CE2-C3F3-44D6-86E6-36B63423CD9E}"/>
              </a:ext>
            </a:extLst>
          </p:cNvPr>
          <p:cNvSpPr/>
          <p:nvPr/>
        </p:nvSpPr>
        <p:spPr>
          <a:xfrm>
            <a:off x="5199888" y="3974084"/>
            <a:ext cx="3456432" cy="28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5AC431D-F76F-4FD6-92C3-A2EB532C81C3}"/>
              </a:ext>
            </a:extLst>
          </p:cNvPr>
          <p:cNvSpPr/>
          <p:nvPr/>
        </p:nvSpPr>
        <p:spPr>
          <a:xfrm>
            <a:off x="8089392" y="4339844"/>
            <a:ext cx="3547872" cy="28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6CD41B4-298E-43ED-8A4F-2078EF330605}"/>
              </a:ext>
            </a:extLst>
          </p:cNvPr>
          <p:cNvSpPr/>
          <p:nvPr/>
        </p:nvSpPr>
        <p:spPr>
          <a:xfrm>
            <a:off x="4050792" y="4711446"/>
            <a:ext cx="2740152" cy="28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4670C9E-75CC-4173-95F6-DA26D8CA1814}"/>
              </a:ext>
            </a:extLst>
          </p:cNvPr>
          <p:cNvSpPr/>
          <p:nvPr/>
        </p:nvSpPr>
        <p:spPr>
          <a:xfrm>
            <a:off x="7562088" y="5082288"/>
            <a:ext cx="2740152" cy="28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EB9A94B-3A7D-4A2C-B58C-4CA9DC50A1F7}"/>
              </a:ext>
            </a:extLst>
          </p:cNvPr>
          <p:cNvSpPr/>
          <p:nvPr/>
        </p:nvSpPr>
        <p:spPr>
          <a:xfrm>
            <a:off x="9052560" y="5447666"/>
            <a:ext cx="2889504" cy="28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系统概述</a:t>
            </a:r>
          </a:p>
        </p:txBody>
      </p:sp>
      <p:sp>
        <p:nvSpPr>
          <p:cNvPr id="6" name="折角形 5"/>
          <p:cNvSpPr/>
          <p:nvPr/>
        </p:nvSpPr>
        <p:spPr>
          <a:xfrm>
            <a:off x="617220" y="3891915"/>
            <a:ext cx="885825" cy="786765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源代码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329815" y="3867150"/>
            <a:ext cx="1467485" cy="8356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AST</a:t>
            </a:r>
            <a:r>
              <a:rPr lang="zh-CN" altLang="en-US"/>
              <a:t>分析器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329815" y="2552700"/>
            <a:ext cx="8115935" cy="6172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运行时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282690" y="3866515"/>
            <a:ext cx="1467485" cy="8356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IR</a:t>
            </a:r>
            <a:r>
              <a:rPr lang="zh-CN" altLang="en-US"/>
              <a:t>生成器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8140065" y="5358130"/>
            <a:ext cx="1467485" cy="8356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连接器</a:t>
            </a:r>
            <a:endParaRPr lang="zh-CN" altLang="en-US"/>
          </a:p>
        </p:txBody>
      </p:sp>
      <p:sp>
        <p:nvSpPr>
          <p:cNvPr id="18" name="圆柱形 17"/>
          <p:cNvSpPr/>
          <p:nvPr/>
        </p:nvSpPr>
        <p:spPr>
          <a:xfrm>
            <a:off x="2329815" y="1198880"/>
            <a:ext cx="1881505" cy="82867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程序数据库</a:t>
            </a:r>
          </a:p>
        </p:txBody>
      </p:sp>
      <p:sp>
        <p:nvSpPr>
          <p:cNvPr id="19" name="圆柱形 18"/>
          <p:cNvSpPr/>
          <p:nvPr/>
        </p:nvSpPr>
        <p:spPr>
          <a:xfrm>
            <a:off x="5939155" y="1198880"/>
            <a:ext cx="1811020" cy="82867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项目数据库</a:t>
            </a:r>
          </a:p>
        </p:txBody>
      </p:sp>
      <p:sp>
        <p:nvSpPr>
          <p:cNvPr id="20" name="折角形 19"/>
          <p:cNvSpPr/>
          <p:nvPr/>
        </p:nvSpPr>
        <p:spPr>
          <a:xfrm>
            <a:off x="4597400" y="3890645"/>
            <a:ext cx="885825" cy="786765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AST</a:t>
            </a:r>
          </a:p>
        </p:txBody>
      </p:sp>
      <p:sp>
        <p:nvSpPr>
          <p:cNvPr id="21" name="折角形 20"/>
          <p:cNvSpPr/>
          <p:nvPr/>
        </p:nvSpPr>
        <p:spPr>
          <a:xfrm>
            <a:off x="8430895" y="3866515"/>
            <a:ext cx="885825" cy="786765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IR</a:t>
            </a:r>
          </a:p>
        </p:txBody>
      </p:sp>
      <p:sp>
        <p:nvSpPr>
          <p:cNvPr id="22" name="圆柱形 21"/>
          <p:cNvSpPr/>
          <p:nvPr/>
        </p:nvSpPr>
        <p:spPr>
          <a:xfrm>
            <a:off x="5481955" y="5361305"/>
            <a:ext cx="1811020" cy="82867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函数库</a:t>
            </a:r>
          </a:p>
        </p:txBody>
      </p:sp>
      <p:sp>
        <p:nvSpPr>
          <p:cNvPr id="23" name="折角形 22"/>
          <p:cNvSpPr/>
          <p:nvPr/>
        </p:nvSpPr>
        <p:spPr>
          <a:xfrm>
            <a:off x="10445750" y="5382895"/>
            <a:ext cx="885825" cy="786765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可执行文件</a:t>
            </a:r>
          </a:p>
        </p:txBody>
      </p:sp>
      <p:sp>
        <p:nvSpPr>
          <p:cNvPr id="24" name="右箭头 23"/>
          <p:cNvSpPr/>
          <p:nvPr/>
        </p:nvSpPr>
        <p:spPr>
          <a:xfrm>
            <a:off x="1663700" y="4168140"/>
            <a:ext cx="50546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966210" y="4168775"/>
            <a:ext cx="50546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5652770" y="4169410"/>
            <a:ext cx="50546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7840980" y="4169410"/>
            <a:ext cx="50546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7468870" y="5659755"/>
            <a:ext cx="50546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5400000">
            <a:off x="8620760" y="4888865"/>
            <a:ext cx="50546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9771380" y="5660390"/>
            <a:ext cx="50546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16200000">
            <a:off x="8497570" y="4147820"/>
            <a:ext cx="198755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6200000">
            <a:off x="6789420" y="3402330"/>
            <a:ext cx="45339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16200000">
            <a:off x="2836545" y="3380740"/>
            <a:ext cx="45339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 rot="16200000">
            <a:off x="3105150" y="2174875"/>
            <a:ext cx="38100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16200000">
            <a:off x="6825615" y="2174875"/>
            <a:ext cx="38100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139</Words>
  <Application>Microsoft Office PowerPoint</Application>
  <PresentationFormat>宽屏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Arial Black</vt:lpstr>
      <vt:lpstr>Calibri</vt:lpstr>
      <vt:lpstr>Office 主题​​</vt:lpstr>
      <vt:lpstr>OpenELanguage</vt:lpstr>
      <vt:lpstr>目标和愿景</vt:lpstr>
      <vt:lpstr>项目现状</vt:lpstr>
      <vt:lpstr>路线图</vt:lpstr>
      <vt:lpstr>系统概述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OpenELanguage</dc:title>
  <dc:creator>rexfield</dc:creator>
  <cp:lastModifiedBy>rex</cp:lastModifiedBy>
  <cp:revision>29</cp:revision>
  <dcterms:created xsi:type="dcterms:W3CDTF">2020-04-05T12:01:03Z</dcterms:created>
  <dcterms:modified xsi:type="dcterms:W3CDTF">2020-04-09T13:59:43Z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