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5" r:id="rId2"/>
  </p:sldMasterIdLst>
  <p:notesMasterIdLst>
    <p:notesMasterId r:id="rId12"/>
  </p:notesMasterIdLst>
  <p:sldIdLst>
    <p:sldId id="399" r:id="rId3"/>
    <p:sldId id="401" r:id="rId4"/>
    <p:sldId id="408" r:id="rId5"/>
    <p:sldId id="412" r:id="rId6"/>
    <p:sldId id="402" r:id="rId7"/>
    <p:sldId id="403" r:id="rId8"/>
    <p:sldId id="404" r:id="rId9"/>
    <p:sldId id="411" r:id="rId10"/>
    <p:sldId id="29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 Dutta" initials="M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779"/>
    <a:srgbClr val="2C03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08" autoAdjust="0"/>
    <p:restoredTop sz="94660"/>
  </p:normalViewPr>
  <p:slideViewPr>
    <p:cSldViewPr snapToGrid="0">
      <p:cViewPr varScale="1">
        <p:scale>
          <a:sx n="91" d="100"/>
          <a:sy n="91" d="100"/>
        </p:scale>
        <p:origin x="86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70AC6-4411-4DD1-86D9-7A8854C25663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AA98B-BCE1-4F73-A511-223A3E5BB9D3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>
            <a:lvl1pPr algn="just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Jain (Deemed-to-be University), Department of BCA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3230" y="1605915"/>
            <a:ext cx="9144000" cy="1558925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School of Computer Science &amp; IT</a:t>
            </a: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BCA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66594" y="3646290"/>
            <a:ext cx="7142617" cy="2008067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CENTRIC LEARNING</a:t>
            </a:r>
          </a:p>
          <a:p>
            <a:pPr algn="ctr"/>
            <a:r>
              <a:rPr lang="en-IN" sz="24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IN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Ananta Ojha, Associate Professor</a:t>
            </a:r>
          </a:p>
          <a:p>
            <a:pPr algn="ctr"/>
            <a:r>
              <a:rPr lang="en-IN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</a:p>
          <a:p>
            <a:pPr algn="ctr"/>
            <a:r>
              <a:rPr lang="en-IN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PCL Coordinator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Jain (Deemed-to-be University), Department of BCA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1</a:t>
            </a:fld>
            <a:endParaRPr lang="en-IN" dirty="0"/>
          </a:p>
        </p:txBody>
      </p:sp>
      <p:pic>
        <p:nvPicPr>
          <p:cNvPr id="1026" name="Picture 2" descr="C:\Users\Ameen\Downloads\WhatsApp Image 2020-08-12 at 8.54.12 AM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495" y="519430"/>
            <a:ext cx="5287010" cy="932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4387" y="357067"/>
            <a:ext cx="8911687" cy="644853"/>
          </a:xfrm>
        </p:spPr>
        <p:txBody>
          <a:bodyPr/>
          <a:lstStyle/>
          <a:p>
            <a:r>
              <a:rPr lang="en-US" b="1" dirty="0"/>
              <a:t>Project Centric Learning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4242" y="1244457"/>
            <a:ext cx="9655730" cy="483891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36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Course</a:t>
            </a:r>
            <a:r>
              <a:rPr lang="en-US" sz="3600" b="1" spc="-5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Objectives: </a:t>
            </a:r>
            <a:endParaRPr lang="en-IN" sz="36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The objective of this course is to develop among students an </a:t>
            </a:r>
            <a:r>
              <a:rPr lang="en-US" sz="2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understanding of Research, Innovation and Software Product Development</a:t>
            </a: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as well as to facilitate an 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2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trepreneurial 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indset </a:t>
            </a: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with necessary cutting-edge knowledge and skills vital for generating value in knowledge-based economy.</a:t>
            </a:r>
            <a:endParaRPr lang="en-IN" sz="2800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5317" y="605219"/>
            <a:ext cx="3870683" cy="6917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Course Outcomes</a:t>
            </a:r>
          </a:p>
          <a:p>
            <a:endParaRPr lang="en-IN" sz="32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3</a:t>
            </a:fld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073939"/>
              </p:ext>
            </p:extLst>
          </p:nvPr>
        </p:nvGraphicFramePr>
        <p:xfrm>
          <a:off x="1770077" y="1627464"/>
          <a:ext cx="9180137" cy="47014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5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9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717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38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81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Sl. No.</a:t>
                      </a:r>
                      <a:endParaRPr lang="en-IN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Course Outcome</a:t>
                      </a:r>
                      <a:endParaRPr lang="en-IN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IN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Bloom’s Taxonomy Level</a:t>
                      </a:r>
                      <a:endParaRPr lang="en-IN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06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</a:t>
                      </a:r>
                      <a:endParaRPr lang="en-IN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 1</a:t>
                      </a:r>
                      <a:endParaRPr lang="en-IN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1077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Describe the technological / societal  trends and its impact on business and living.</a:t>
                      </a:r>
                    </a:p>
                    <a:p>
                      <a:pPr marL="179705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IN" sz="1800" dirty="0">
                        <a:solidFill>
                          <a:srgbClr val="010779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IN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Understand (2)</a:t>
                      </a:r>
                      <a:endParaRPr lang="en-IN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06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</a:t>
                      </a:r>
                      <a:endParaRPr lang="en-IN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 2</a:t>
                      </a:r>
                      <a:endParaRPr lang="en-IN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1077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Identify opportunities, and problems in the changing environment.</a:t>
                      </a:r>
                    </a:p>
                    <a:p>
                      <a:pPr marL="179705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IN" sz="1800" dirty="0">
                        <a:solidFill>
                          <a:srgbClr val="010779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IN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Understand (2)</a:t>
                      </a:r>
                      <a:endParaRPr lang="en-IN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06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</a:t>
                      </a:r>
                      <a:endParaRPr lang="en-IN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 3</a:t>
                      </a:r>
                      <a:endParaRPr lang="en-IN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79705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1077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Demonstrate engineering knowledge and skills to gather requirements of users and the software application.</a:t>
                      </a:r>
                    </a:p>
                    <a:p>
                      <a:pPr marL="179705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IN" sz="1800" dirty="0">
                        <a:solidFill>
                          <a:srgbClr val="010779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IN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Apply (3)</a:t>
                      </a:r>
                      <a:endParaRPr lang="en-IN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06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</a:t>
                      </a:r>
                      <a:endParaRPr lang="en-IN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 4</a:t>
                      </a:r>
                      <a:endParaRPr lang="en-IN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1077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Analyse requirements for a value-added software solution or product</a:t>
                      </a:r>
                    </a:p>
                    <a:p>
                      <a:pPr marL="179705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IN" sz="1800" dirty="0">
                        <a:solidFill>
                          <a:srgbClr val="010779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IN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Analyse (4)</a:t>
                      </a:r>
                      <a:endParaRPr lang="en-IN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06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</a:t>
                      </a:r>
                      <a:endParaRPr lang="en-IN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 5</a:t>
                      </a:r>
                      <a:endParaRPr lang="en-IN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1077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Develop the software solution or product to address the needs</a:t>
                      </a:r>
                    </a:p>
                    <a:p>
                      <a:pPr marL="179705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IN" sz="1800" dirty="0">
                        <a:solidFill>
                          <a:srgbClr val="010779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IN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Create (6)</a:t>
                      </a:r>
                      <a:endParaRPr lang="en-IN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152D69-CA8D-30ED-F693-9C25DE7CE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D9BF7C-5943-C255-F72D-C71ACA666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4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C62AB4-FB4B-47CF-3E15-4261835BBBF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11061" y="1417739"/>
            <a:ext cx="11591779" cy="500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368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8362" y="357067"/>
            <a:ext cx="8911687" cy="682176"/>
          </a:xfrm>
        </p:spPr>
        <p:txBody>
          <a:bodyPr/>
          <a:lstStyle/>
          <a:p>
            <a:r>
              <a:rPr lang="en-US" dirty="0"/>
              <a:t>Semester-wise Work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5176970"/>
              </p:ext>
            </p:extLst>
          </p:nvPr>
        </p:nvGraphicFramePr>
        <p:xfrm>
          <a:off x="1449355" y="1287866"/>
          <a:ext cx="9560767" cy="49471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85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9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8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19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23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8768">
                <a:tc>
                  <a:txBody>
                    <a:bodyPr/>
                    <a:lstStyle/>
                    <a:p>
                      <a:pPr marL="17970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Semester</a:t>
                      </a:r>
                      <a:endParaRPr lang="en-IN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399" marR="12399" marT="0" marB="0"/>
                </a:tc>
                <a:tc>
                  <a:txBody>
                    <a:bodyPr/>
                    <a:lstStyle/>
                    <a:p>
                      <a:pPr marL="17970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Phase</a:t>
                      </a:r>
                      <a:endParaRPr lang="en-IN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399" marR="12399" marT="0" marB="0"/>
                </a:tc>
                <a:tc>
                  <a:txBody>
                    <a:bodyPr/>
                    <a:lstStyle/>
                    <a:p>
                      <a:pPr marL="17970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Guidelines and Activities</a:t>
                      </a:r>
                      <a:endParaRPr lang="en-IN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399" marR="12399" marT="0" marB="0"/>
                </a:tc>
                <a:tc>
                  <a:txBody>
                    <a:bodyPr/>
                    <a:lstStyle/>
                    <a:p>
                      <a:pPr marL="17970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Artefacts/ Outcomes</a:t>
                      </a:r>
                      <a:endParaRPr lang="en-IN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399" marR="12399" marT="0" marB="0"/>
                </a:tc>
                <a:tc>
                  <a:txBody>
                    <a:bodyPr/>
                    <a:lstStyle/>
                    <a:p>
                      <a:pPr marL="17970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</a:t>
                      </a:r>
                      <a:endParaRPr lang="en-IN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399" marR="12399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2507">
                <a:tc>
                  <a:txBody>
                    <a:bodyPr/>
                    <a:lstStyle/>
                    <a:p>
                      <a:pPr marL="17970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 marL="17970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lang="en-IN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399" marR="12399" marT="0" marB="0"/>
                </a:tc>
                <a:tc>
                  <a:txBody>
                    <a:bodyPr/>
                    <a:lstStyle/>
                    <a:p>
                      <a:pPr marL="179705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9705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IDENTIFICATION OF PROBLEM</a:t>
                      </a:r>
                      <a:endParaRPr lang="en-IN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399" marR="12399" marT="0" marB="0"/>
                </a:tc>
                <a:tc>
                  <a:txBody>
                    <a:bodyPr/>
                    <a:lstStyle/>
                    <a:p>
                      <a:pPr marL="179705" indent="-3429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IN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Select a Problem Domain </a:t>
                      </a:r>
                    </a:p>
                    <a:p>
                      <a:pPr marL="179705" indent="-3429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IN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Identify / Define the Problem </a:t>
                      </a:r>
                    </a:p>
                    <a:p>
                      <a:pPr marL="179705" indent="-3429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IN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Propose a Title</a:t>
                      </a:r>
                    </a:p>
                    <a:p>
                      <a:pPr marL="179705" indent="-3429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IN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Define Scope and Objectives </a:t>
                      </a:r>
                    </a:p>
                    <a:p>
                      <a:pPr marL="179705" indent="-3429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IN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 the Synopsis (500-1000 words)</a:t>
                      </a:r>
                      <a:endParaRPr lang="en-IN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399" marR="12399" marT="0" marB="0"/>
                </a:tc>
                <a:tc>
                  <a:txBody>
                    <a:bodyPr/>
                    <a:lstStyle/>
                    <a:p>
                      <a:pPr marL="17970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970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Submission of Synopsis</a:t>
                      </a:r>
                      <a:endParaRPr lang="en-IN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399" marR="12399" marT="0" marB="0"/>
                </a:tc>
                <a:tc>
                  <a:txBody>
                    <a:bodyPr/>
                    <a:lstStyle/>
                    <a:p>
                      <a:pPr marL="17970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17970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CO1, CO2</a:t>
                      </a:r>
                      <a:endParaRPr lang="en-IN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399" marR="12399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9145">
                <a:tc>
                  <a:txBody>
                    <a:bodyPr/>
                    <a:lstStyle/>
                    <a:p>
                      <a:pPr marL="17970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970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II</a:t>
                      </a:r>
                      <a:endParaRPr lang="en-IN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399" marR="12399" marT="0" marB="0"/>
                </a:tc>
                <a:tc>
                  <a:txBody>
                    <a:bodyPr/>
                    <a:lstStyle/>
                    <a:p>
                      <a:pPr marL="179705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9705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COLLECTION</a:t>
                      </a:r>
                      <a:endParaRPr lang="en-IN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399" marR="12399" marT="0" marB="0"/>
                </a:tc>
                <a:tc>
                  <a:txBody>
                    <a:bodyPr/>
                    <a:lstStyle/>
                    <a:p>
                      <a:pPr marL="179705" indent="-3429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IN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Conduct a Detailed Study/Survey</a:t>
                      </a:r>
                    </a:p>
                    <a:p>
                      <a:pPr marL="179705" indent="-3429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IN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Understand User/customer and    Software Requirements </a:t>
                      </a:r>
                    </a:p>
                    <a:p>
                      <a:pPr marL="179705" indent="-3429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IN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Identify S/W, H/W, Tools &amp; Technology requirements</a:t>
                      </a:r>
                    </a:p>
                    <a:p>
                      <a:pPr marL="179705" indent="-3429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IN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Limitations of Existing System</a:t>
                      </a:r>
                    </a:p>
                    <a:p>
                      <a:pPr marL="179705" indent="-3429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IN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Advantages of Proposed system</a:t>
                      </a:r>
                    </a:p>
                    <a:p>
                      <a:pPr marL="179705" indent="-3429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IN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Economic Feasibility Assessment</a:t>
                      </a:r>
                    </a:p>
                    <a:p>
                      <a:pPr marL="179705" indent="-3429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IN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399" marR="12399" marT="0" marB="0"/>
                </a:tc>
                <a:tc>
                  <a:txBody>
                    <a:bodyPr/>
                    <a:lstStyle/>
                    <a:p>
                      <a:pPr marL="17970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Submission of High Level Requirements Document</a:t>
                      </a:r>
                      <a:endParaRPr lang="en-IN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399" marR="12399" marT="0" marB="0"/>
                </a:tc>
                <a:tc>
                  <a:txBody>
                    <a:bodyPr/>
                    <a:lstStyle/>
                    <a:p>
                      <a:pPr marL="17970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17970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CO3</a:t>
                      </a:r>
                    </a:p>
                  </a:txBody>
                  <a:tcPr marL="12399" marR="12399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5</a:t>
            </a:fld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4168545"/>
              </p:ext>
            </p:extLst>
          </p:nvPr>
        </p:nvGraphicFramePr>
        <p:xfrm>
          <a:off x="1733904" y="970344"/>
          <a:ext cx="9330614" cy="49376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31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6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4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74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1958">
                <a:tc>
                  <a:txBody>
                    <a:bodyPr/>
                    <a:lstStyle/>
                    <a:p>
                      <a:pPr marL="17970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Semester</a:t>
                      </a:r>
                      <a:endParaRPr lang="en-IN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80" marR="9280" marT="0" marB="0"/>
                </a:tc>
                <a:tc>
                  <a:txBody>
                    <a:bodyPr/>
                    <a:lstStyle/>
                    <a:p>
                      <a:pPr marL="17970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Phase</a:t>
                      </a:r>
                      <a:endParaRPr lang="en-IN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80" marR="9280" marT="0" marB="0"/>
                </a:tc>
                <a:tc>
                  <a:txBody>
                    <a:bodyPr/>
                    <a:lstStyle/>
                    <a:p>
                      <a:pPr marL="17970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Guidelines and Activities</a:t>
                      </a:r>
                      <a:endParaRPr lang="en-IN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80" marR="9280" marT="0" marB="0"/>
                </a:tc>
                <a:tc>
                  <a:txBody>
                    <a:bodyPr/>
                    <a:lstStyle/>
                    <a:p>
                      <a:pPr marL="17970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Artifacts/ Outcomes</a:t>
                      </a:r>
                      <a:endParaRPr lang="en-IN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80" marR="9280" marT="0" marB="0"/>
                </a:tc>
                <a:tc>
                  <a:txBody>
                    <a:bodyPr/>
                    <a:lstStyle/>
                    <a:p>
                      <a:pPr marL="17970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</a:t>
                      </a:r>
                      <a:endParaRPr lang="en-IN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80" marR="92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4910">
                <a:tc>
                  <a:txBody>
                    <a:bodyPr/>
                    <a:lstStyle/>
                    <a:p>
                      <a:pPr marL="17970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 marL="17970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III</a:t>
                      </a:r>
                      <a:endParaRPr lang="en-IN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80" marR="9280" marT="0" marB="0"/>
                </a:tc>
                <a:tc>
                  <a:txBody>
                    <a:bodyPr/>
                    <a:lstStyle/>
                    <a:p>
                      <a:pPr marL="17970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970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METHODOLOGY </a:t>
                      </a:r>
                    </a:p>
                    <a:p>
                      <a:pPr marL="17970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(DESIGNING </a:t>
                      </a:r>
                    </a:p>
                    <a:p>
                      <a:pPr marL="17970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SOLUTION)</a:t>
                      </a:r>
                      <a:endParaRPr lang="en-IN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80" marR="9280" marT="0" marB="0"/>
                </a:tc>
                <a:tc>
                  <a:txBody>
                    <a:bodyPr/>
                    <a:lstStyle/>
                    <a:p>
                      <a:pPr marL="179705" indent="-3429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IN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Requirements Analysis (Use Case Modelling, Sequence Diagram, Activity Diagram, E-R Model, etc.)</a:t>
                      </a:r>
                    </a:p>
                    <a:p>
                      <a:pPr marL="179705" indent="-3429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IN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Requirements Design (Architectural Design, User Interface Design, Class Diagram, Database Design)</a:t>
                      </a:r>
                    </a:p>
                    <a:p>
                      <a:pPr marL="179705" indent="-3429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IN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Modular or Pattern-based designs        may be followed</a:t>
                      </a:r>
                    </a:p>
                    <a:p>
                      <a:pPr marL="179705" indent="-3429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IN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Modelling Tools may be used</a:t>
                      </a:r>
                    </a:p>
                    <a:p>
                      <a:pPr marL="179705" indent="-3429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IN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80" marR="9280" marT="0" marB="0"/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970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970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Submission of SRS and Software Designs Document</a:t>
                      </a:r>
                      <a:endParaRPr lang="en-IN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280" marR="9280" marT="0" marB="0"/>
                </a:tc>
                <a:tc>
                  <a:txBody>
                    <a:bodyPr/>
                    <a:lstStyle/>
                    <a:p>
                      <a:pPr marL="17970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970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970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970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CO4</a:t>
                      </a:r>
                      <a:endParaRPr lang="en-IN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280" marR="92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3543">
                <a:tc>
                  <a:txBody>
                    <a:bodyPr/>
                    <a:lstStyle/>
                    <a:p>
                      <a:pPr marL="17970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6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970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IV</a:t>
                      </a:r>
                      <a:endParaRPr lang="en-IN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80" marR="9280" marT="0" marB="0"/>
                </a:tc>
                <a:tc>
                  <a:txBody>
                    <a:bodyPr/>
                    <a:lstStyle/>
                    <a:p>
                      <a:pPr marL="17970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IMPLEMENTATION (CODING)</a:t>
                      </a:r>
                      <a:endParaRPr lang="en-IN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80" marR="9280" marT="0" marB="0"/>
                </a:tc>
                <a:tc>
                  <a:txBody>
                    <a:bodyPr/>
                    <a:lstStyle/>
                    <a:p>
                      <a:pPr marL="179705" lvl="0" indent="-3429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IN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Better Coding Practices may be followed</a:t>
                      </a:r>
                    </a:p>
                    <a:p>
                      <a:pPr marL="179705" lvl="0" indent="-3429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IN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Suitable IDEs may be used </a:t>
                      </a:r>
                    </a:p>
                    <a:p>
                      <a:pPr marL="179705" lvl="0" indent="-3429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IN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GitHub may be exploited for collaborative development</a:t>
                      </a:r>
                    </a:p>
                    <a:p>
                      <a:pPr marL="179705" lvl="0" indent="-3429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IN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80" marR="9280" marT="0" marB="0"/>
                </a:tc>
                <a:tc>
                  <a:txBody>
                    <a:bodyPr/>
                    <a:lstStyle/>
                    <a:p>
                      <a:pPr marL="17970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Submission of Executable Code</a:t>
                      </a:r>
                      <a:endParaRPr lang="en-IN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80" marR="9280" marT="0" marB="0"/>
                </a:tc>
                <a:tc>
                  <a:txBody>
                    <a:bodyPr/>
                    <a:lstStyle/>
                    <a:p>
                      <a:pPr marL="17970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17970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CO5</a:t>
                      </a:r>
                      <a:endParaRPr lang="en-IN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80" marR="92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Jain (Deemed-to-be University), Department of BCA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6</a:t>
            </a:fld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7</a:t>
            </a:fld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341820"/>
              </p:ext>
            </p:extLst>
          </p:nvPr>
        </p:nvGraphicFramePr>
        <p:xfrm>
          <a:off x="1828798" y="1152907"/>
          <a:ext cx="8929397" cy="46146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4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2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283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68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77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92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Semester</a:t>
                      </a:r>
                      <a:endParaRPr lang="en-IN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Phase</a:t>
                      </a:r>
                      <a:endParaRPr lang="en-IN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Guidelines and Activities</a:t>
                      </a:r>
                      <a:endParaRPr lang="en-IN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Artifacts/ Outcomes</a:t>
                      </a:r>
                      <a:endParaRPr lang="en-IN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</a:t>
                      </a:r>
                      <a:endParaRPr lang="en-IN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56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  <a:endParaRPr lang="en-IN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TESTING/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MAINTAINENCE</a:t>
                      </a:r>
                      <a:endParaRPr lang="en-IN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indent="-34290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n-IN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 Blackbox and Whitebox Testing Strategies</a:t>
                      </a:r>
                    </a:p>
                    <a:p>
                      <a:pPr marL="342900" indent="-34290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n-IN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Design Test cases</a:t>
                      </a:r>
                    </a:p>
                    <a:p>
                      <a:pPr marL="342900" indent="-34290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n-IN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Perform Input Validation</a:t>
                      </a:r>
                    </a:p>
                    <a:p>
                      <a:pPr marL="342900" indent="-34290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n-IN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Preferably use testing tools</a:t>
                      </a:r>
                      <a:endParaRPr lang="en-IN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Submission of Test Document and Bug-free Software.</a:t>
                      </a:r>
                      <a:endParaRPr lang="en-IN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CO5</a:t>
                      </a:r>
                      <a:endParaRPr lang="en-IN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48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</a:t>
                      </a:r>
                      <a:endParaRPr lang="en-IN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DOCUMENTATION (REPORT) &amp; PUBLICATION </a:t>
                      </a:r>
                      <a:endParaRPr lang="en-IN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indent="-34290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n-IN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Follow the prescribed format for project report</a:t>
                      </a:r>
                    </a:p>
                    <a:p>
                      <a:pPr marL="342900" indent="-34290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n-IN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Carryout Publication/Patent (</a:t>
                      </a:r>
                      <a:r>
                        <a:rPr lang="en-IN" sz="16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Minimum  one Publication </a:t>
                      </a:r>
                      <a:r>
                        <a:rPr lang="en-IN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IN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Submission of Final Project Report with Software Copy.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Paper publication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Patent Filing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CO1, CO2, CO3, CO4, CO5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28797"/>
          </a:xfrm>
        </p:spPr>
        <p:txBody>
          <a:bodyPr>
            <a:noAutofit/>
          </a:bodyPr>
          <a:lstStyle/>
          <a:p>
            <a:r>
              <a:rPr lang="en-US" sz="3200" dirty="0">
                <a:effectLst/>
                <a:latin typeface="+mn-lt"/>
                <a:ea typeface="Arial" panose="020B0604020202020204" pitchFamily="34" charset="0"/>
              </a:rPr>
              <a:t>Assessment Scheme</a:t>
            </a:r>
            <a:endParaRPr lang="en-IN" sz="5400" dirty="0">
              <a:latin typeface="+mn-lt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1604771"/>
              </p:ext>
            </p:extLst>
          </p:nvPr>
        </p:nvGraphicFramePr>
        <p:xfrm>
          <a:off x="1970280" y="1782148"/>
          <a:ext cx="8238931" cy="32937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0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1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9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3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51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92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8314">
                <a:tc>
                  <a:txBody>
                    <a:bodyPr/>
                    <a:lstStyle/>
                    <a:p>
                      <a:pPr marL="17970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Sl. No.</a:t>
                      </a:r>
                      <a:endParaRPr lang="en-IN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958" marR="13958" marT="0" marB="0"/>
                </a:tc>
                <a:tc>
                  <a:txBody>
                    <a:bodyPr/>
                    <a:lstStyle/>
                    <a:p>
                      <a:pPr marL="17970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Assessment </a:t>
                      </a:r>
                      <a:endParaRPr lang="en-IN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970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Instrument</a:t>
                      </a:r>
                      <a:endParaRPr lang="en-IN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958" marR="13958" marT="0" marB="0"/>
                </a:tc>
                <a:tc>
                  <a:txBody>
                    <a:bodyPr/>
                    <a:lstStyle/>
                    <a:p>
                      <a:pPr marL="17970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Formative/ Summative</a:t>
                      </a:r>
                      <a:endParaRPr lang="en-IN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958" marR="13958" marT="0" marB="0"/>
                </a:tc>
                <a:tc>
                  <a:txBody>
                    <a:bodyPr/>
                    <a:lstStyle/>
                    <a:p>
                      <a:pPr marL="17970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Frequency </a:t>
                      </a:r>
                      <a:endParaRPr lang="en-IN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958" marR="13958" marT="0" marB="0"/>
                </a:tc>
                <a:tc>
                  <a:txBody>
                    <a:bodyPr/>
                    <a:lstStyle/>
                    <a:p>
                      <a:pPr marL="17970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Weightage (%)</a:t>
                      </a:r>
                      <a:endParaRPr lang="en-IN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958" marR="13958" marT="0" marB="0"/>
                </a:tc>
                <a:tc>
                  <a:txBody>
                    <a:bodyPr/>
                    <a:lstStyle/>
                    <a:p>
                      <a:pPr marL="17970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Course Outcome</a:t>
                      </a:r>
                      <a:endParaRPr lang="en-IN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958" marR="1395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542">
                <a:tc>
                  <a:txBody>
                    <a:bodyPr/>
                    <a:lstStyle/>
                    <a:p>
                      <a:pPr marL="17970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</a:t>
                      </a:r>
                      <a:endParaRPr lang="en-IN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958" marR="13958" marT="0" marB="0"/>
                </a:tc>
                <a:tc>
                  <a:txBody>
                    <a:bodyPr/>
                    <a:lstStyle/>
                    <a:p>
                      <a:pPr marL="17970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Participation</a:t>
                      </a:r>
                      <a:endParaRPr lang="en-IN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958" marR="13958" marT="0" marB="0"/>
                </a:tc>
                <a:tc rowSpan="3">
                  <a:txBody>
                    <a:bodyPr/>
                    <a:lstStyle/>
                    <a:p>
                      <a:pPr marL="17970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970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Formative</a:t>
                      </a:r>
                      <a:endParaRPr lang="en-IN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958" marR="13958" marT="0" marB="0"/>
                </a:tc>
                <a:tc>
                  <a:txBody>
                    <a:bodyPr/>
                    <a:lstStyle/>
                    <a:p>
                      <a:pPr marL="17970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Continuous</a:t>
                      </a:r>
                      <a:endParaRPr lang="en-IN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958" marR="13958" marT="0" marB="0"/>
                </a:tc>
                <a:tc>
                  <a:txBody>
                    <a:bodyPr/>
                    <a:lstStyle/>
                    <a:p>
                      <a:pPr marL="17970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IN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958" marR="13958" marT="0" marB="0"/>
                </a:tc>
                <a:tc>
                  <a:txBody>
                    <a:bodyPr/>
                    <a:lstStyle/>
                    <a:p>
                      <a:pPr marL="17970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 (1-5)</a:t>
                      </a:r>
                      <a:endParaRPr lang="en-IN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958" marR="1395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1378">
                <a:tc>
                  <a:txBody>
                    <a:bodyPr/>
                    <a:lstStyle/>
                    <a:p>
                      <a:pPr marL="17970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</a:t>
                      </a:r>
                      <a:endParaRPr lang="en-IN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958" marR="13958" marT="0" marB="0"/>
                </a:tc>
                <a:tc>
                  <a:txBody>
                    <a:bodyPr/>
                    <a:lstStyle/>
                    <a:p>
                      <a:pPr marL="17970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Idea Generation/Innovation Thought Process</a:t>
                      </a:r>
                      <a:endParaRPr lang="en-IN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958" marR="13958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970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IN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958" marR="13958" marT="0" marB="0"/>
                </a:tc>
                <a:tc>
                  <a:txBody>
                    <a:bodyPr/>
                    <a:lstStyle/>
                    <a:p>
                      <a:pPr marL="17970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en-IN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958" marR="13958" marT="0" marB="0"/>
                </a:tc>
                <a:tc>
                  <a:txBody>
                    <a:bodyPr/>
                    <a:lstStyle/>
                    <a:p>
                      <a:pPr marL="17970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 (1,2)</a:t>
                      </a:r>
                      <a:endParaRPr lang="en-IN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958" marR="1395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462">
                <a:tc>
                  <a:txBody>
                    <a:bodyPr/>
                    <a:lstStyle/>
                    <a:p>
                      <a:pPr marL="17970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</a:t>
                      </a:r>
                      <a:endParaRPr lang="en-IN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958" marR="13958" marT="0" marB="0"/>
                </a:tc>
                <a:tc>
                  <a:txBody>
                    <a:bodyPr/>
                    <a:lstStyle/>
                    <a:p>
                      <a:pPr marL="17970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Analysis/Design/ Program Execution</a:t>
                      </a:r>
                      <a:endParaRPr lang="en-IN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958" marR="13958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970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IN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958" marR="13958" marT="0" marB="0"/>
                </a:tc>
                <a:tc>
                  <a:txBody>
                    <a:bodyPr/>
                    <a:lstStyle/>
                    <a:p>
                      <a:pPr marL="17970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  <a:endParaRPr lang="en-IN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958" marR="13958" marT="0" marB="0"/>
                </a:tc>
                <a:tc>
                  <a:txBody>
                    <a:bodyPr/>
                    <a:lstStyle/>
                    <a:p>
                      <a:pPr marL="17970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 (3,4,5)</a:t>
                      </a:r>
                      <a:endParaRPr lang="en-IN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958" marR="1395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462">
                <a:tc>
                  <a:txBody>
                    <a:bodyPr/>
                    <a:lstStyle/>
                    <a:p>
                      <a:pPr marL="17970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</a:t>
                      </a:r>
                      <a:endParaRPr lang="en-IN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958" marR="13958" marT="0" marB="0"/>
                </a:tc>
                <a:tc>
                  <a:txBody>
                    <a:bodyPr/>
                    <a:lstStyle/>
                    <a:p>
                      <a:pPr marL="17970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Report/Paper</a:t>
                      </a:r>
                      <a:r>
                        <a:rPr lang="en-US" sz="1600" dirty="0"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IN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958" marR="13958" marT="0" marB="0"/>
                </a:tc>
                <a:tc>
                  <a:txBody>
                    <a:bodyPr/>
                    <a:lstStyle/>
                    <a:p>
                      <a:pPr marL="17970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Summative</a:t>
                      </a:r>
                      <a:endParaRPr lang="en-IN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958" marR="13958" marT="0" marB="0"/>
                </a:tc>
                <a:tc>
                  <a:txBody>
                    <a:bodyPr/>
                    <a:lstStyle/>
                    <a:p>
                      <a:pPr marL="17970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IN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958" marR="13958" marT="0" marB="0"/>
                </a:tc>
                <a:tc>
                  <a:txBody>
                    <a:bodyPr/>
                    <a:lstStyle/>
                    <a:p>
                      <a:pPr marL="17970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n-IN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958" marR="13958" marT="0" marB="0"/>
                </a:tc>
                <a:tc>
                  <a:txBody>
                    <a:bodyPr/>
                    <a:lstStyle/>
                    <a:p>
                      <a:pPr marL="17970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 (1-5)</a:t>
                      </a:r>
                      <a:endParaRPr lang="en-IN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958" marR="1395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546">
                <a:tc>
                  <a:txBody>
                    <a:bodyPr/>
                    <a:lstStyle/>
                    <a:p>
                      <a:pPr marL="17970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IN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958" marR="13958" marT="0" marB="0"/>
                </a:tc>
                <a:tc>
                  <a:txBody>
                    <a:bodyPr/>
                    <a:lstStyle/>
                    <a:p>
                      <a:pPr marL="17970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endParaRPr lang="en-IN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958" marR="13958" marT="0" marB="0"/>
                </a:tc>
                <a:tc>
                  <a:txBody>
                    <a:bodyPr/>
                    <a:lstStyle/>
                    <a:p>
                      <a:pPr marL="17970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IN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958" marR="13958" marT="0" marB="0"/>
                </a:tc>
                <a:tc>
                  <a:txBody>
                    <a:bodyPr/>
                    <a:lstStyle/>
                    <a:p>
                      <a:pPr marL="17970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IN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958" marR="13958" marT="0" marB="0"/>
                </a:tc>
                <a:tc>
                  <a:txBody>
                    <a:bodyPr/>
                    <a:lstStyle/>
                    <a:p>
                      <a:pPr marL="17970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en-IN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958" marR="13958" marT="0" marB="0"/>
                </a:tc>
                <a:tc>
                  <a:txBody>
                    <a:bodyPr/>
                    <a:lstStyle/>
                    <a:p>
                      <a:pPr marL="17970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IN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958" marR="1395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02044" y="1032725"/>
            <a:ext cx="7897735" cy="2030322"/>
          </a:xfrm>
        </p:spPr>
        <p:txBody>
          <a:bodyPr>
            <a:normAutofit fontScale="90000"/>
          </a:bodyPr>
          <a:lstStyle/>
          <a:p>
            <a:pPr algn="ctr"/>
            <a:br>
              <a:rPr lang="en-IN" sz="6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6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br>
              <a:rPr lang="en-IN" sz="6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66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9</a:t>
            </a:fld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003" y="3219062"/>
            <a:ext cx="2270172" cy="2270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111</TotalTime>
  <Words>626</Words>
  <Application>Microsoft Office PowerPoint</Application>
  <PresentationFormat>Widescreen</PresentationFormat>
  <Paragraphs>187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Century Gothic</vt:lpstr>
      <vt:lpstr>Times New Roman</vt:lpstr>
      <vt:lpstr>Wingdings 3</vt:lpstr>
      <vt:lpstr>Theme1</vt:lpstr>
      <vt:lpstr>Custom Design</vt:lpstr>
      <vt:lpstr>           School of Computer Science &amp; IT  Department of BCA</vt:lpstr>
      <vt:lpstr>Project Centric Learning</vt:lpstr>
      <vt:lpstr>PowerPoint Presentation</vt:lpstr>
      <vt:lpstr>PowerPoint Presentation</vt:lpstr>
      <vt:lpstr>Semester-wise Work</vt:lpstr>
      <vt:lpstr>PowerPoint Presentation</vt:lpstr>
      <vt:lpstr>PowerPoint Presentation</vt:lpstr>
      <vt:lpstr>Assessment Scheme</vt:lpstr>
      <vt:lpstr> 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NETWORKS</dc:title>
  <dc:creator>M Dutta</dc:creator>
  <cp:lastModifiedBy>Ananta Ojha</cp:lastModifiedBy>
  <cp:revision>703</cp:revision>
  <dcterms:created xsi:type="dcterms:W3CDTF">2020-04-29T14:56:00Z</dcterms:created>
  <dcterms:modified xsi:type="dcterms:W3CDTF">2022-07-07T04:38:48Z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34AA9F37FDF2494CBF9B142261A88AA2</vt:lpwstr>
  </property>
  <property fmtid="{D5CDD505-2E9C-101B-9397-08002B2CF9AE}" pid="3" name="KSOProductBuildVer">
    <vt:lpwstr>1033-11.2.0.10265</vt:lpwstr>
  </property>
</Properties>
</file>