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8" r:id="rId4"/>
    <p:sldId id="269" r:id="rId5"/>
    <p:sldId id="270" r:id="rId6"/>
    <p:sldId id="271" r:id="rId7"/>
    <p:sldId id="272" r:id="rId8"/>
    <p:sldId id="258" r:id="rId9"/>
    <p:sldId id="259" r:id="rId10"/>
    <p:sldId id="260" r:id="rId11"/>
    <p:sldId id="261" r:id="rId12"/>
    <p:sldId id="263" r:id="rId13"/>
    <p:sldId id="262" r:id="rId14"/>
    <p:sldId id="264"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260033-1860-46CD-984B-8FB922E53411}">
          <p14:sldIdLst>
            <p14:sldId id="256"/>
            <p14:sldId id="257"/>
            <p14:sldId id="268"/>
            <p14:sldId id="269"/>
            <p14:sldId id="270"/>
            <p14:sldId id="271"/>
            <p14:sldId id="272"/>
            <p14:sldId id="258"/>
            <p14:sldId id="259"/>
            <p14:sldId id="260"/>
            <p14:sldId id="261"/>
            <p14:sldId id="263"/>
            <p14:sldId id="262"/>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99FF"/>
    <a:srgbClr val="FF00FF"/>
    <a:srgbClr val="0C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50660DB-A427-491D-8AD8-62689B8CB12E}" type="datetimeFigureOut">
              <a:rPr lang="en-US" smtClean="0"/>
              <a:t>1/10/2025</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647B812C-44A4-4BB3-ABAF-E3344F1136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0660DB-A427-491D-8AD8-62689B8CB12E}"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B812C-44A4-4BB3-ABAF-E3344F1136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0660DB-A427-491D-8AD8-62689B8CB12E}"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B812C-44A4-4BB3-ABAF-E3344F1136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50660DB-A427-491D-8AD8-62689B8CB12E}" type="datetimeFigureOut">
              <a:rPr lang="en-US" smtClean="0"/>
              <a:t>1/10/2025</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647B812C-44A4-4BB3-ABAF-E3344F1136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50660DB-A427-491D-8AD8-62689B8CB12E}" type="datetimeFigureOut">
              <a:rPr lang="en-US" smtClean="0"/>
              <a:t>1/10/2025</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647B812C-44A4-4BB3-ABAF-E3344F1136AB}"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50660DB-A427-491D-8AD8-62689B8CB12E}" type="datetimeFigureOut">
              <a:rPr lang="en-US" smtClean="0"/>
              <a:t>1/10/2025</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647B812C-44A4-4BB3-ABAF-E3344F1136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50660DB-A427-491D-8AD8-62689B8CB12E}"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647B812C-44A4-4BB3-ABAF-E3344F1136AB}"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50660DB-A427-491D-8AD8-62689B8CB12E}" type="datetimeFigureOut">
              <a:rPr lang="en-US" smtClean="0"/>
              <a:t>1/10/2025</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7B812C-44A4-4BB3-ABAF-E3344F1136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0660DB-A427-491D-8AD8-62689B8CB12E}" type="datetimeFigureOut">
              <a:rPr lang="en-US" smtClean="0"/>
              <a:t>1/10/2025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B812C-44A4-4BB3-ABAF-E3344F1136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50660DB-A427-491D-8AD8-62689B8CB12E}" type="datetimeFigureOut">
              <a:rPr lang="en-US" smtClean="0"/>
              <a:t>1/10/2025</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7B812C-44A4-4BB3-ABAF-E3344F1136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50660DB-A427-491D-8AD8-62689B8CB12E}"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647B812C-44A4-4BB3-ABAF-E3344F1136AB}"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50660DB-A427-491D-8AD8-62689B8CB12E}" type="datetimeFigureOut">
              <a:rPr lang="en-US" smtClean="0"/>
              <a:t>1/10/2025</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47B812C-44A4-4BB3-ABAF-E3344F1136AB}"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3963245" y="584537"/>
            <a:ext cx="914400" cy="3149263"/>
            <a:chOff x="454668" y="127337"/>
            <a:chExt cx="914400" cy="3149263"/>
          </a:xfrm>
        </p:grpSpPr>
        <p:sp>
          <p:nvSpPr>
            <p:cNvPr id="4" name="TextBox 3"/>
            <p:cNvSpPr txBox="1"/>
            <p:nvPr/>
          </p:nvSpPr>
          <p:spPr>
            <a:xfrm>
              <a:off x="454668"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smtClean="0">
                  <a:solidFill>
                    <a:srgbClr val="C00000"/>
                  </a:solidFill>
                  <a:latin typeface="Arial Black" pitchFamily="34" charset="0"/>
                </a:rPr>
                <a:t>C</a:t>
              </a:r>
              <a:endParaRPr lang="en-US" sz="6000" dirty="0">
                <a:solidFill>
                  <a:srgbClr val="C00000"/>
                </a:solidFill>
                <a:latin typeface="Arial Black" pitchFamily="34" charset="0"/>
              </a:endParaRPr>
            </a:p>
          </p:txBody>
        </p:sp>
        <p:sp>
          <p:nvSpPr>
            <p:cNvPr id="7" name="Oval 6"/>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9" name="Straight Connector 8"/>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0" name="Group 19"/>
          <p:cNvGrpSpPr/>
          <p:nvPr/>
        </p:nvGrpSpPr>
        <p:grpSpPr>
          <a:xfrm>
            <a:off x="2439807" y="533400"/>
            <a:ext cx="914400" cy="3149263"/>
            <a:chOff x="648444" y="127337"/>
            <a:chExt cx="914400" cy="3149263"/>
          </a:xfrm>
        </p:grpSpPr>
        <p:sp>
          <p:nvSpPr>
            <p:cNvPr id="21" name="TextBox 20"/>
            <p:cNvSpPr txBox="1"/>
            <p:nvPr/>
          </p:nvSpPr>
          <p:spPr>
            <a:xfrm>
              <a:off x="648444"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smtClean="0">
                  <a:solidFill>
                    <a:srgbClr val="FF0000"/>
                  </a:solidFill>
                  <a:latin typeface="Arial Black" pitchFamily="34" charset="0"/>
                </a:rPr>
                <a:t>E</a:t>
              </a:r>
              <a:endParaRPr lang="en-US" sz="6000" dirty="0">
                <a:solidFill>
                  <a:srgbClr val="FF0000"/>
                </a:solidFill>
                <a:latin typeface="Arial Black" pitchFamily="34" charset="0"/>
              </a:endParaRPr>
            </a:p>
          </p:txBody>
        </p:sp>
        <p:sp>
          <p:nvSpPr>
            <p:cNvPr id="22" name="Oval 21"/>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23" name="Straight Connector 22"/>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5" name="Group 24"/>
          <p:cNvGrpSpPr/>
          <p:nvPr/>
        </p:nvGrpSpPr>
        <p:grpSpPr>
          <a:xfrm>
            <a:off x="1678088" y="432137"/>
            <a:ext cx="914400" cy="3149263"/>
            <a:chOff x="762000" y="127337"/>
            <a:chExt cx="914400" cy="3149263"/>
          </a:xfrm>
        </p:grpSpPr>
        <p:sp>
          <p:nvSpPr>
            <p:cNvPr id="26" name="TextBox 25"/>
            <p:cNvSpPr txBox="1"/>
            <p:nvPr/>
          </p:nvSpPr>
          <p:spPr>
            <a:xfrm>
              <a:off x="762000"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a:solidFill>
                    <a:srgbClr val="0070C0"/>
                  </a:solidFill>
                  <a:latin typeface="Arial Black" pitchFamily="34" charset="0"/>
                </a:rPr>
                <a:t>W</a:t>
              </a:r>
            </a:p>
          </p:txBody>
        </p:sp>
        <p:sp>
          <p:nvSpPr>
            <p:cNvPr id="27" name="Oval 26"/>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28" name="Straight Connector 27"/>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9" name="Freeform 28"/>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35" name="Group 34"/>
          <p:cNvGrpSpPr/>
          <p:nvPr/>
        </p:nvGrpSpPr>
        <p:grpSpPr>
          <a:xfrm>
            <a:off x="3201526" y="416774"/>
            <a:ext cx="914400" cy="3149263"/>
            <a:chOff x="594058" y="127337"/>
            <a:chExt cx="914400" cy="3149263"/>
          </a:xfrm>
        </p:grpSpPr>
        <p:sp>
          <p:nvSpPr>
            <p:cNvPr id="36" name="TextBox 35"/>
            <p:cNvSpPr txBox="1"/>
            <p:nvPr/>
          </p:nvSpPr>
          <p:spPr>
            <a:xfrm>
              <a:off x="594058"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smtClean="0">
                  <a:solidFill>
                    <a:schemeClr val="accent4">
                      <a:lumMod val="75000"/>
                    </a:schemeClr>
                  </a:solidFill>
                  <a:latin typeface="Arial Black" pitchFamily="34" charset="0"/>
                </a:rPr>
                <a:t>L</a:t>
              </a:r>
              <a:endParaRPr lang="en-US" sz="6000" dirty="0">
                <a:solidFill>
                  <a:schemeClr val="accent4">
                    <a:lumMod val="75000"/>
                  </a:schemeClr>
                </a:solidFill>
                <a:latin typeface="Arial Black" pitchFamily="34" charset="0"/>
              </a:endParaRPr>
            </a:p>
          </p:txBody>
        </p:sp>
        <p:sp>
          <p:nvSpPr>
            <p:cNvPr id="37" name="Oval 36"/>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38" name="Straight Connector 37"/>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9" name="Freeform 38"/>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0" name="Group 39"/>
          <p:cNvGrpSpPr/>
          <p:nvPr/>
        </p:nvGrpSpPr>
        <p:grpSpPr>
          <a:xfrm>
            <a:off x="4724964" y="381000"/>
            <a:ext cx="914400" cy="3149263"/>
            <a:chOff x="455512" y="127337"/>
            <a:chExt cx="914400" cy="3149263"/>
          </a:xfrm>
        </p:grpSpPr>
        <p:sp>
          <p:nvSpPr>
            <p:cNvPr id="41" name="TextBox 40"/>
            <p:cNvSpPr txBox="1"/>
            <p:nvPr/>
          </p:nvSpPr>
          <p:spPr>
            <a:xfrm>
              <a:off x="455512"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smtClean="0">
                  <a:solidFill>
                    <a:srgbClr val="002060"/>
                  </a:solidFill>
                  <a:latin typeface="Arial Black" pitchFamily="34" charset="0"/>
                </a:rPr>
                <a:t>O</a:t>
              </a:r>
              <a:endParaRPr lang="en-US" sz="6000" dirty="0">
                <a:solidFill>
                  <a:srgbClr val="002060"/>
                </a:solidFill>
                <a:latin typeface="Arial Black" pitchFamily="34" charset="0"/>
              </a:endParaRPr>
            </a:p>
          </p:txBody>
        </p:sp>
        <p:sp>
          <p:nvSpPr>
            <p:cNvPr id="42" name="Oval 41"/>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43" name="Straight Connector 42"/>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4" name="Freeform 43"/>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45" name="Group 44"/>
          <p:cNvGrpSpPr/>
          <p:nvPr/>
        </p:nvGrpSpPr>
        <p:grpSpPr>
          <a:xfrm>
            <a:off x="5486683" y="584537"/>
            <a:ext cx="914400" cy="3149263"/>
            <a:chOff x="684956" y="127337"/>
            <a:chExt cx="914400" cy="3149263"/>
          </a:xfrm>
        </p:grpSpPr>
        <p:sp>
          <p:nvSpPr>
            <p:cNvPr id="46" name="TextBox 45"/>
            <p:cNvSpPr txBox="1"/>
            <p:nvPr/>
          </p:nvSpPr>
          <p:spPr>
            <a:xfrm>
              <a:off x="684956"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smtClean="0">
                  <a:solidFill>
                    <a:srgbClr val="0099FF"/>
                  </a:solidFill>
                  <a:latin typeface="Arial Black" pitchFamily="34" charset="0"/>
                </a:rPr>
                <a:t>M</a:t>
              </a:r>
              <a:endParaRPr lang="en-US" sz="6000" dirty="0">
                <a:solidFill>
                  <a:srgbClr val="0099FF"/>
                </a:solidFill>
                <a:latin typeface="Arial Black" pitchFamily="34" charset="0"/>
              </a:endParaRPr>
            </a:p>
          </p:txBody>
        </p:sp>
        <p:sp>
          <p:nvSpPr>
            <p:cNvPr id="47" name="Oval 46"/>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48" name="Straight Connector 47"/>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9" name="Freeform 48"/>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50" name="Group 49"/>
          <p:cNvGrpSpPr/>
          <p:nvPr/>
        </p:nvGrpSpPr>
        <p:grpSpPr>
          <a:xfrm>
            <a:off x="6248400" y="304800"/>
            <a:ext cx="914400" cy="3149263"/>
            <a:chOff x="609600" y="127337"/>
            <a:chExt cx="914400" cy="3149263"/>
          </a:xfrm>
        </p:grpSpPr>
        <p:sp>
          <p:nvSpPr>
            <p:cNvPr id="51" name="TextBox 50"/>
            <p:cNvSpPr txBox="1"/>
            <p:nvPr/>
          </p:nvSpPr>
          <p:spPr>
            <a:xfrm>
              <a:off x="609600" y="2260937"/>
              <a:ext cx="914400" cy="1015663"/>
            </a:xfrm>
            <a:prstGeom prst="rect">
              <a:avLst/>
            </a:prstGeom>
            <a:noFill/>
            <a:ln>
              <a:noFill/>
            </a:ln>
            <a:effectLst>
              <a:innerShdw blurRad="241300" dist="901700" dir="18180000">
                <a:srgbClr val="92D050">
                  <a:alpha val="50000"/>
                </a:srgbClr>
              </a:innerShdw>
            </a:effectLst>
          </p:spPr>
          <p:txBody>
            <a:bodyPr wrap="square" rtlCol="0">
              <a:spAutoFit/>
            </a:bodyPr>
            <a:lstStyle/>
            <a:p>
              <a:pPr algn="ctr"/>
              <a:r>
                <a:rPr lang="en-US" sz="6000" dirty="0" smtClean="0">
                  <a:solidFill>
                    <a:schemeClr val="bg1">
                      <a:lumMod val="65000"/>
                    </a:schemeClr>
                  </a:solidFill>
                  <a:latin typeface="Arial Black" pitchFamily="34" charset="0"/>
                </a:rPr>
                <a:t>E</a:t>
              </a:r>
              <a:endParaRPr lang="en-US" sz="6000" dirty="0">
                <a:solidFill>
                  <a:schemeClr val="bg1">
                    <a:lumMod val="65000"/>
                  </a:schemeClr>
                </a:solidFill>
                <a:latin typeface="Arial Black" pitchFamily="34" charset="0"/>
              </a:endParaRPr>
            </a:p>
          </p:txBody>
        </p:sp>
        <p:sp>
          <p:nvSpPr>
            <p:cNvPr id="52" name="Oval 51"/>
            <p:cNvSpPr/>
            <p:nvPr/>
          </p:nvSpPr>
          <p:spPr>
            <a:xfrm>
              <a:off x="858352" y="2461828"/>
              <a:ext cx="125950" cy="10390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53" name="Straight Connector 52"/>
            <p:cNvCxnSpPr/>
            <p:nvPr/>
          </p:nvCxnSpPr>
          <p:spPr>
            <a:xfrm flipH="1" flipV="1">
              <a:off x="895955" y="127337"/>
              <a:ext cx="18445" cy="2306413"/>
            </a:xfrm>
            <a:prstGeom prst="line">
              <a:avLst/>
            </a:prstGeom>
            <a:ln w="12700" cmpd="sng">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4" name="Freeform 53"/>
            <p:cNvSpPr/>
            <p:nvPr/>
          </p:nvSpPr>
          <p:spPr>
            <a:xfrm>
              <a:off x="924560" y="2372516"/>
              <a:ext cx="132080" cy="91621"/>
            </a:xfrm>
            <a:custGeom>
              <a:avLst/>
              <a:gdLst>
                <a:gd name="connsiteX0" fmla="*/ 0 w 132080"/>
                <a:gd name="connsiteY0" fmla="*/ 91621 h 91621"/>
                <a:gd name="connsiteX1" fmla="*/ 20320 w 132080"/>
                <a:gd name="connsiteY1" fmla="*/ 66221 h 91621"/>
                <a:gd name="connsiteX2" fmla="*/ 35560 w 132080"/>
                <a:gd name="connsiteY2" fmla="*/ 56061 h 91621"/>
                <a:gd name="connsiteX3" fmla="*/ 55880 w 132080"/>
                <a:gd name="connsiteY3" fmla="*/ 25581 h 91621"/>
                <a:gd name="connsiteX4" fmla="*/ 81280 w 132080"/>
                <a:gd name="connsiteY4" fmla="*/ 181 h 91621"/>
                <a:gd name="connsiteX5" fmla="*/ 111760 w 132080"/>
                <a:gd name="connsiteY5" fmla="*/ 5261 h 91621"/>
                <a:gd name="connsiteX6" fmla="*/ 132080 w 132080"/>
                <a:gd name="connsiteY6" fmla="*/ 25581 h 9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080" h="91621">
                  <a:moveTo>
                    <a:pt x="0" y="91621"/>
                  </a:moveTo>
                  <a:cubicBezTo>
                    <a:pt x="6773" y="83154"/>
                    <a:pt x="12653" y="73888"/>
                    <a:pt x="20320" y="66221"/>
                  </a:cubicBezTo>
                  <a:cubicBezTo>
                    <a:pt x="24637" y="61904"/>
                    <a:pt x="32173" y="61141"/>
                    <a:pt x="35560" y="56061"/>
                  </a:cubicBezTo>
                  <a:cubicBezTo>
                    <a:pt x="61803" y="16696"/>
                    <a:pt x="17619" y="51088"/>
                    <a:pt x="55880" y="25581"/>
                  </a:cubicBezTo>
                  <a:cubicBezTo>
                    <a:pt x="61299" y="17453"/>
                    <a:pt x="69088" y="1536"/>
                    <a:pt x="81280" y="181"/>
                  </a:cubicBezTo>
                  <a:cubicBezTo>
                    <a:pt x="91517" y="-956"/>
                    <a:pt x="101600" y="3568"/>
                    <a:pt x="111760" y="5261"/>
                  </a:cubicBezTo>
                  <a:cubicBezTo>
                    <a:pt x="130150" y="17521"/>
                    <a:pt x="124270" y="9960"/>
                    <a:pt x="132080" y="25581"/>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55" name="TextBox 54"/>
          <p:cNvSpPr txBox="1"/>
          <p:nvPr/>
        </p:nvSpPr>
        <p:spPr>
          <a:xfrm>
            <a:off x="1729969" y="4134760"/>
            <a:ext cx="5256112" cy="707886"/>
          </a:xfrm>
          <a:prstGeom prst="rect">
            <a:avLst/>
          </a:prstGeom>
          <a:noFill/>
        </p:spPr>
        <p:txBody>
          <a:bodyPr wrap="square" rtlCol="0">
            <a:spAutoFit/>
          </a:bodyPr>
          <a:lstStyle/>
          <a:p>
            <a:r>
              <a:rPr lang="en-US" sz="4000" b="1" dirty="0" smtClean="0">
                <a:solidFill>
                  <a:srgbClr val="FF0000"/>
                </a:solidFill>
              </a:rPr>
              <a:t>To Our Presentation</a:t>
            </a:r>
            <a:endParaRPr lang="en-US" sz="4000" b="1" dirty="0">
              <a:solidFill>
                <a:srgbClr val="FF0000"/>
              </a:solidFill>
            </a:endParaRPr>
          </a:p>
        </p:txBody>
      </p:sp>
    </p:spTree>
    <p:extLst>
      <p:ext uri="{BB962C8B-B14F-4D97-AF65-F5344CB8AC3E}">
        <p14:creationId xmlns:p14="http://schemas.microsoft.com/office/powerpoint/2010/main" val="397829385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58000">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14:bounceEnd="58000">
                                          <p:cBhvr additive="base">
                                            <p:cTn id="7" dur="500" fill="hold"/>
                                            <p:tgtEl>
                                              <p:spTgt spid="14"/>
                                            </p:tgtEl>
                                            <p:attrNameLst>
                                              <p:attrName>ppt_x</p:attrName>
                                            </p:attrNameLst>
                                          </p:cBhvr>
                                          <p:tavLst>
                                            <p:tav tm="0">
                                              <p:val>
                                                <p:strVal val="#ppt_x"/>
                                              </p:val>
                                            </p:tav>
                                            <p:tav tm="100000">
                                              <p:val>
                                                <p:strVal val="#ppt_x"/>
                                              </p:val>
                                            </p:tav>
                                          </p:tavLst>
                                        </p:anim>
                                        <p:anim calcmode="lin" valueType="num" p14:bounceEnd="58000">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32" presetClass="emph" presetSubtype="0" fill="hold" nodeType="withEffect">
                                      <p:stCondLst>
                                        <p:cond delay="0"/>
                                      </p:stCondLst>
                                      <p:childTnLst>
                                        <p:animRot by="120000">
                                          <p:cBhvr>
                                            <p:cTn id="10" dur="300" fill="hold">
                                              <p:stCondLst>
                                                <p:cond delay="0"/>
                                              </p:stCondLst>
                                            </p:cTn>
                                            <p:tgtEl>
                                              <p:spTgt spid="14"/>
                                            </p:tgtEl>
                                            <p:attrNameLst>
                                              <p:attrName>r</p:attrName>
                                            </p:attrNameLst>
                                          </p:cBhvr>
                                        </p:animRot>
                                        <p:animRot by="-240000">
                                          <p:cBhvr>
                                            <p:cTn id="11" dur="600" fill="hold">
                                              <p:stCondLst>
                                                <p:cond delay="600"/>
                                              </p:stCondLst>
                                            </p:cTn>
                                            <p:tgtEl>
                                              <p:spTgt spid="14"/>
                                            </p:tgtEl>
                                            <p:attrNameLst>
                                              <p:attrName>r</p:attrName>
                                            </p:attrNameLst>
                                          </p:cBhvr>
                                        </p:animRot>
                                        <p:animRot by="240000">
                                          <p:cBhvr>
                                            <p:cTn id="12" dur="600" fill="hold">
                                              <p:stCondLst>
                                                <p:cond delay="1200"/>
                                              </p:stCondLst>
                                            </p:cTn>
                                            <p:tgtEl>
                                              <p:spTgt spid="14"/>
                                            </p:tgtEl>
                                            <p:attrNameLst>
                                              <p:attrName>r</p:attrName>
                                            </p:attrNameLst>
                                          </p:cBhvr>
                                        </p:animRot>
                                        <p:animRot by="-240000">
                                          <p:cBhvr>
                                            <p:cTn id="13" dur="600" fill="hold">
                                              <p:stCondLst>
                                                <p:cond delay="1800"/>
                                              </p:stCondLst>
                                            </p:cTn>
                                            <p:tgtEl>
                                              <p:spTgt spid="14"/>
                                            </p:tgtEl>
                                            <p:attrNameLst>
                                              <p:attrName>r</p:attrName>
                                            </p:attrNameLst>
                                          </p:cBhvr>
                                        </p:animRot>
                                        <p:animRot by="120000">
                                          <p:cBhvr>
                                            <p:cTn id="14" dur="600" fill="hold">
                                              <p:stCondLst>
                                                <p:cond delay="2400"/>
                                              </p:stCondLst>
                                            </p:cTn>
                                            <p:tgtEl>
                                              <p:spTgt spid="14"/>
                                            </p:tgtEl>
                                            <p:attrNameLst>
                                              <p:attrName>r</p:attrName>
                                            </p:attrNameLst>
                                          </p:cBhvr>
                                        </p:animRot>
                                      </p:childTnLst>
                                    </p:cTn>
                                  </p:par>
                                  <p:par>
                                    <p:cTn id="15" presetID="2" presetClass="entr" presetSubtype="1" fill="hold" nodeType="withEffect" p14:presetBounceEnd="58000">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14:bounceEnd="58000">
                                          <p:cBhvr additive="base">
                                            <p:cTn id="17" dur="500" fill="hold"/>
                                            <p:tgtEl>
                                              <p:spTgt spid="20"/>
                                            </p:tgtEl>
                                            <p:attrNameLst>
                                              <p:attrName>ppt_x</p:attrName>
                                            </p:attrNameLst>
                                          </p:cBhvr>
                                          <p:tavLst>
                                            <p:tav tm="0">
                                              <p:val>
                                                <p:strVal val="#ppt_x"/>
                                              </p:val>
                                            </p:tav>
                                            <p:tav tm="100000">
                                              <p:val>
                                                <p:strVal val="#ppt_x"/>
                                              </p:val>
                                            </p:tav>
                                          </p:tavLst>
                                        </p:anim>
                                        <p:anim calcmode="lin" valueType="num" p14:bounceEnd="58000">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32" presetClass="emph" presetSubtype="0" fill="hold" nodeType="withEffect">
                                      <p:stCondLst>
                                        <p:cond delay="0"/>
                                      </p:stCondLst>
                                      <p:childTnLst>
                                        <p:animRot by="120000">
                                          <p:cBhvr>
                                            <p:cTn id="20" dur="300" fill="hold">
                                              <p:stCondLst>
                                                <p:cond delay="0"/>
                                              </p:stCondLst>
                                            </p:cTn>
                                            <p:tgtEl>
                                              <p:spTgt spid="20"/>
                                            </p:tgtEl>
                                            <p:attrNameLst>
                                              <p:attrName>r</p:attrName>
                                            </p:attrNameLst>
                                          </p:cBhvr>
                                        </p:animRot>
                                        <p:animRot by="-240000">
                                          <p:cBhvr>
                                            <p:cTn id="21" dur="600" fill="hold">
                                              <p:stCondLst>
                                                <p:cond delay="600"/>
                                              </p:stCondLst>
                                            </p:cTn>
                                            <p:tgtEl>
                                              <p:spTgt spid="20"/>
                                            </p:tgtEl>
                                            <p:attrNameLst>
                                              <p:attrName>r</p:attrName>
                                            </p:attrNameLst>
                                          </p:cBhvr>
                                        </p:animRot>
                                        <p:animRot by="240000">
                                          <p:cBhvr>
                                            <p:cTn id="22" dur="600" fill="hold">
                                              <p:stCondLst>
                                                <p:cond delay="1200"/>
                                              </p:stCondLst>
                                            </p:cTn>
                                            <p:tgtEl>
                                              <p:spTgt spid="20"/>
                                            </p:tgtEl>
                                            <p:attrNameLst>
                                              <p:attrName>r</p:attrName>
                                            </p:attrNameLst>
                                          </p:cBhvr>
                                        </p:animRot>
                                        <p:animRot by="-240000">
                                          <p:cBhvr>
                                            <p:cTn id="23" dur="600" fill="hold">
                                              <p:stCondLst>
                                                <p:cond delay="1800"/>
                                              </p:stCondLst>
                                            </p:cTn>
                                            <p:tgtEl>
                                              <p:spTgt spid="20"/>
                                            </p:tgtEl>
                                            <p:attrNameLst>
                                              <p:attrName>r</p:attrName>
                                            </p:attrNameLst>
                                          </p:cBhvr>
                                        </p:animRot>
                                        <p:animRot by="120000">
                                          <p:cBhvr>
                                            <p:cTn id="24" dur="600" fill="hold">
                                              <p:stCondLst>
                                                <p:cond delay="2400"/>
                                              </p:stCondLst>
                                            </p:cTn>
                                            <p:tgtEl>
                                              <p:spTgt spid="20"/>
                                            </p:tgtEl>
                                            <p:attrNameLst>
                                              <p:attrName>r</p:attrName>
                                            </p:attrNameLst>
                                          </p:cBhvr>
                                        </p:animRot>
                                      </p:childTnLst>
                                    </p:cTn>
                                  </p:par>
                                  <p:par>
                                    <p:cTn id="25" presetID="2" presetClass="entr" presetSubtype="1" fill="hold" nodeType="withEffect" p14:presetBounceEnd="58000">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14:bounceEnd="58000">
                                          <p:cBhvr additive="base">
                                            <p:cTn id="27" dur="500" fill="hold"/>
                                            <p:tgtEl>
                                              <p:spTgt spid="25"/>
                                            </p:tgtEl>
                                            <p:attrNameLst>
                                              <p:attrName>ppt_x</p:attrName>
                                            </p:attrNameLst>
                                          </p:cBhvr>
                                          <p:tavLst>
                                            <p:tav tm="0">
                                              <p:val>
                                                <p:strVal val="#ppt_x"/>
                                              </p:val>
                                            </p:tav>
                                            <p:tav tm="100000">
                                              <p:val>
                                                <p:strVal val="#ppt_x"/>
                                              </p:val>
                                            </p:tav>
                                          </p:tavLst>
                                        </p:anim>
                                        <p:anim calcmode="lin" valueType="num" p14:bounceEnd="58000">
                                          <p:cBhvr additive="base">
                                            <p:cTn id="28" dur="500" fill="hold"/>
                                            <p:tgtEl>
                                              <p:spTgt spid="25"/>
                                            </p:tgtEl>
                                            <p:attrNameLst>
                                              <p:attrName>ppt_y</p:attrName>
                                            </p:attrNameLst>
                                          </p:cBhvr>
                                          <p:tavLst>
                                            <p:tav tm="0">
                                              <p:val>
                                                <p:strVal val="0-#ppt_h/2"/>
                                              </p:val>
                                            </p:tav>
                                            <p:tav tm="100000">
                                              <p:val>
                                                <p:strVal val="#ppt_y"/>
                                              </p:val>
                                            </p:tav>
                                          </p:tavLst>
                                        </p:anim>
                                      </p:childTnLst>
                                    </p:cTn>
                                  </p:par>
                                  <p:par>
                                    <p:cTn id="29" presetID="32" presetClass="emph" presetSubtype="0" fill="hold" nodeType="withEffect">
                                      <p:stCondLst>
                                        <p:cond delay="0"/>
                                      </p:stCondLst>
                                      <p:childTnLst>
                                        <p:animRot by="120000">
                                          <p:cBhvr>
                                            <p:cTn id="30" dur="300" fill="hold">
                                              <p:stCondLst>
                                                <p:cond delay="0"/>
                                              </p:stCondLst>
                                            </p:cTn>
                                            <p:tgtEl>
                                              <p:spTgt spid="25"/>
                                            </p:tgtEl>
                                            <p:attrNameLst>
                                              <p:attrName>r</p:attrName>
                                            </p:attrNameLst>
                                          </p:cBhvr>
                                        </p:animRot>
                                        <p:animRot by="-240000">
                                          <p:cBhvr>
                                            <p:cTn id="31" dur="600" fill="hold">
                                              <p:stCondLst>
                                                <p:cond delay="600"/>
                                              </p:stCondLst>
                                            </p:cTn>
                                            <p:tgtEl>
                                              <p:spTgt spid="25"/>
                                            </p:tgtEl>
                                            <p:attrNameLst>
                                              <p:attrName>r</p:attrName>
                                            </p:attrNameLst>
                                          </p:cBhvr>
                                        </p:animRot>
                                        <p:animRot by="240000">
                                          <p:cBhvr>
                                            <p:cTn id="32" dur="600" fill="hold">
                                              <p:stCondLst>
                                                <p:cond delay="1200"/>
                                              </p:stCondLst>
                                            </p:cTn>
                                            <p:tgtEl>
                                              <p:spTgt spid="25"/>
                                            </p:tgtEl>
                                            <p:attrNameLst>
                                              <p:attrName>r</p:attrName>
                                            </p:attrNameLst>
                                          </p:cBhvr>
                                        </p:animRot>
                                        <p:animRot by="-240000">
                                          <p:cBhvr>
                                            <p:cTn id="33" dur="600" fill="hold">
                                              <p:stCondLst>
                                                <p:cond delay="1800"/>
                                              </p:stCondLst>
                                            </p:cTn>
                                            <p:tgtEl>
                                              <p:spTgt spid="25"/>
                                            </p:tgtEl>
                                            <p:attrNameLst>
                                              <p:attrName>r</p:attrName>
                                            </p:attrNameLst>
                                          </p:cBhvr>
                                        </p:animRot>
                                        <p:animRot by="120000">
                                          <p:cBhvr>
                                            <p:cTn id="34" dur="600" fill="hold">
                                              <p:stCondLst>
                                                <p:cond delay="2400"/>
                                              </p:stCondLst>
                                            </p:cTn>
                                            <p:tgtEl>
                                              <p:spTgt spid="25"/>
                                            </p:tgtEl>
                                            <p:attrNameLst>
                                              <p:attrName>r</p:attrName>
                                            </p:attrNameLst>
                                          </p:cBhvr>
                                        </p:animRot>
                                      </p:childTnLst>
                                    </p:cTn>
                                  </p:par>
                                  <p:par>
                                    <p:cTn id="35" presetID="2" presetClass="entr" presetSubtype="1" fill="hold" nodeType="withEffect" p14:presetBounceEnd="58000">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14:bounceEnd="58000">
                                          <p:cBhvr additive="base">
                                            <p:cTn id="37" dur="500" fill="hold"/>
                                            <p:tgtEl>
                                              <p:spTgt spid="35"/>
                                            </p:tgtEl>
                                            <p:attrNameLst>
                                              <p:attrName>ppt_x</p:attrName>
                                            </p:attrNameLst>
                                          </p:cBhvr>
                                          <p:tavLst>
                                            <p:tav tm="0">
                                              <p:val>
                                                <p:strVal val="#ppt_x"/>
                                              </p:val>
                                            </p:tav>
                                            <p:tav tm="100000">
                                              <p:val>
                                                <p:strVal val="#ppt_x"/>
                                              </p:val>
                                            </p:tav>
                                          </p:tavLst>
                                        </p:anim>
                                        <p:anim calcmode="lin" valueType="num" p14:bounceEnd="58000">
                                          <p:cBhvr additive="base">
                                            <p:cTn id="38" dur="500" fill="hold"/>
                                            <p:tgtEl>
                                              <p:spTgt spid="35"/>
                                            </p:tgtEl>
                                            <p:attrNameLst>
                                              <p:attrName>ppt_y</p:attrName>
                                            </p:attrNameLst>
                                          </p:cBhvr>
                                          <p:tavLst>
                                            <p:tav tm="0">
                                              <p:val>
                                                <p:strVal val="0-#ppt_h/2"/>
                                              </p:val>
                                            </p:tav>
                                            <p:tav tm="100000">
                                              <p:val>
                                                <p:strVal val="#ppt_y"/>
                                              </p:val>
                                            </p:tav>
                                          </p:tavLst>
                                        </p:anim>
                                      </p:childTnLst>
                                    </p:cTn>
                                  </p:par>
                                  <p:par>
                                    <p:cTn id="39" presetID="32" presetClass="emph" presetSubtype="0" fill="hold" nodeType="withEffect">
                                      <p:stCondLst>
                                        <p:cond delay="0"/>
                                      </p:stCondLst>
                                      <p:childTnLst>
                                        <p:animRot by="120000">
                                          <p:cBhvr>
                                            <p:cTn id="40" dur="300" fill="hold">
                                              <p:stCondLst>
                                                <p:cond delay="0"/>
                                              </p:stCondLst>
                                            </p:cTn>
                                            <p:tgtEl>
                                              <p:spTgt spid="35"/>
                                            </p:tgtEl>
                                            <p:attrNameLst>
                                              <p:attrName>r</p:attrName>
                                            </p:attrNameLst>
                                          </p:cBhvr>
                                        </p:animRot>
                                        <p:animRot by="-240000">
                                          <p:cBhvr>
                                            <p:cTn id="41" dur="600" fill="hold">
                                              <p:stCondLst>
                                                <p:cond delay="600"/>
                                              </p:stCondLst>
                                            </p:cTn>
                                            <p:tgtEl>
                                              <p:spTgt spid="35"/>
                                            </p:tgtEl>
                                            <p:attrNameLst>
                                              <p:attrName>r</p:attrName>
                                            </p:attrNameLst>
                                          </p:cBhvr>
                                        </p:animRot>
                                        <p:animRot by="240000">
                                          <p:cBhvr>
                                            <p:cTn id="42" dur="600" fill="hold">
                                              <p:stCondLst>
                                                <p:cond delay="1200"/>
                                              </p:stCondLst>
                                            </p:cTn>
                                            <p:tgtEl>
                                              <p:spTgt spid="35"/>
                                            </p:tgtEl>
                                            <p:attrNameLst>
                                              <p:attrName>r</p:attrName>
                                            </p:attrNameLst>
                                          </p:cBhvr>
                                        </p:animRot>
                                        <p:animRot by="-240000">
                                          <p:cBhvr>
                                            <p:cTn id="43" dur="600" fill="hold">
                                              <p:stCondLst>
                                                <p:cond delay="1800"/>
                                              </p:stCondLst>
                                            </p:cTn>
                                            <p:tgtEl>
                                              <p:spTgt spid="35"/>
                                            </p:tgtEl>
                                            <p:attrNameLst>
                                              <p:attrName>r</p:attrName>
                                            </p:attrNameLst>
                                          </p:cBhvr>
                                        </p:animRot>
                                        <p:animRot by="120000">
                                          <p:cBhvr>
                                            <p:cTn id="44" dur="600" fill="hold">
                                              <p:stCondLst>
                                                <p:cond delay="2400"/>
                                              </p:stCondLst>
                                            </p:cTn>
                                            <p:tgtEl>
                                              <p:spTgt spid="35"/>
                                            </p:tgtEl>
                                            <p:attrNameLst>
                                              <p:attrName>r</p:attrName>
                                            </p:attrNameLst>
                                          </p:cBhvr>
                                        </p:animRot>
                                      </p:childTnLst>
                                    </p:cTn>
                                  </p:par>
                                  <p:par>
                                    <p:cTn id="45" presetID="2" presetClass="entr" presetSubtype="1" fill="hold" nodeType="withEffect" p14:presetBounceEnd="58000">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14:bounceEnd="58000">
                                          <p:cBhvr additive="base">
                                            <p:cTn id="47" dur="500" fill="hold"/>
                                            <p:tgtEl>
                                              <p:spTgt spid="40"/>
                                            </p:tgtEl>
                                            <p:attrNameLst>
                                              <p:attrName>ppt_x</p:attrName>
                                            </p:attrNameLst>
                                          </p:cBhvr>
                                          <p:tavLst>
                                            <p:tav tm="0">
                                              <p:val>
                                                <p:strVal val="#ppt_x"/>
                                              </p:val>
                                            </p:tav>
                                            <p:tav tm="100000">
                                              <p:val>
                                                <p:strVal val="#ppt_x"/>
                                              </p:val>
                                            </p:tav>
                                          </p:tavLst>
                                        </p:anim>
                                        <p:anim calcmode="lin" valueType="num" p14:bounceEnd="58000">
                                          <p:cBhvr additive="base">
                                            <p:cTn id="48" dur="500" fill="hold"/>
                                            <p:tgtEl>
                                              <p:spTgt spid="40"/>
                                            </p:tgtEl>
                                            <p:attrNameLst>
                                              <p:attrName>ppt_y</p:attrName>
                                            </p:attrNameLst>
                                          </p:cBhvr>
                                          <p:tavLst>
                                            <p:tav tm="0">
                                              <p:val>
                                                <p:strVal val="0-#ppt_h/2"/>
                                              </p:val>
                                            </p:tav>
                                            <p:tav tm="100000">
                                              <p:val>
                                                <p:strVal val="#ppt_y"/>
                                              </p:val>
                                            </p:tav>
                                          </p:tavLst>
                                        </p:anim>
                                      </p:childTnLst>
                                    </p:cTn>
                                  </p:par>
                                  <p:par>
                                    <p:cTn id="49" presetID="32" presetClass="emph" presetSubtype="0" fill="hold" nodeType="withEffect">
                                      <p:stCondLst>
                                        <p:cond delay="0"/>
                                      </p:stCondLst>
                                      <p:childTnLst>
                                        <p:animRot by="120000">
                                          <p:cBhvr>
                                            <p:cTn id="50" dur="300" fill="hold">
                                              <p:stCondLst>
                                                <p:cond delay="0"/>
                                              </p:stCondLst>
                                            </p:cTn>
                                            <p:tgtEl>
                                              <p:spTgt spid="40"/>
                                            </p:tgtEl>
                                            <p:attrNameLst>
                                              <p:attrName>r</p:attrName>
                                            </p:attrNameLst>
                                          </p:cBhvr>
                                        </p:animRot>
                                        <p:animRot by="-240000">
                                          <p:cBhvr>
                                            <p:cTn id="51" dur="600" fill="hold">
                                              <p:stCondLst>
                                                <p:cond delay="600"/>
                                              </p:stCondLst>
                                            </p:cTn>
                                            <p:tgtEl>
                                              <p:spTgt spid="40"/>
                                            </p:tgtEl>
                                            <p:attrNameLst>
                                              <p:attrName>r</p:attrName>
                                            </p:attrNameLst>
                                          </p:cBhvr>
                                        </p:animRot>
                                        <p:animRot by="240000">
                                          <p:cBhvr>
                                            <p:cTn id="52" dur="600" fill="hold">
                                              <p:stCondLst>
                                                <p:cond delay="1200"/>
                                              </p:stCondLst>
                                            </p:cTn>
                                            <p:tgtEl>
                                              <p:spTgt spid="40"/>
                                            </p:tgtEl>
                                            <p:attrNameLst>
                                              <p:attrName>r</p:attrName>
                                            </p:attrNameLst>
                                          </p:cBhvr>
                                        </p:animRot>
                                        <p:animRot by="-240000">
                                          <p:cBhvr>
                                            <p:cTn id="53" dur="600" fill="hold">
                                              <p:stCondLst>
                                                <p:cond delay="1800"/>
                                              </p:stCondLst>
                                            </p:cTn>
                                            <p:tgtEl>
                                              <p:spTgt spid="40"/>
                                            </p:tgtEl>
                                            <p:attrNameLst>
                                              <p:attrName>r</p:attrName>
                                            </p:attrNameLst>
                                          </p:cBhvr>
                                        </p:animRot>
                                        <p:animRot by="120000">
                                          <p:cBhvr>
                                            <p:cTn id="54" dur="600" fill="hold">
                                              <p:stCondLst>
                                                <p:cond delay="2400"/>
                                              </p:stCondLst>
                                            </p:cTn>
                                            <p:tgtEl>
                                              <p:spTgt spid="40"/>
                                            </p:tgtEl>
                                            <p:attrNameLst>
                                              <p:attrName>r</p:attrName>
                                            </p:attrNameLst>
                                          </p:cBhvr>
                                        </p:animRot>
                                      </p:childTnLst>
                                    </p:cTn>
                                  </p:par>
                                  <p:par>
                                    <p:cTn id="55" presetID="2" presetClass="entr" presetSubtype="1" fill="hold" nodeType="withEffect" p14:presetBounceEnd="58000">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14:bounceEnd="58000">
                                          <p:cBhvr additive="base">
                                            <p:cTn id="57" dur="500" fill="hold"/>
                                            <p:tgtEl>
                                              <p:spTgt spid="45"/>
                                            </p:tgtEl>
                                            <p:attrNameLst>
                                              <p:attrName>ppt_x</p:attrName>
                                            </p:attrNameLst>
                                          </p:cBhvr>
                                          <p:tavLst>
                                            <p:tav tm="0">
                                              <p:val>
                                                <p:strVal val="#ppt_x"/>
                                              </p:val>
                                            </p:tav>
                                            <p:tav tm="100000">
                                              <p:val>
                                                <p:strVal val="#ppt_x"/>
                                              </p:val>
                                            </p:tav>
                                          </p:tavLst>
                                        </p:anim>
                                        <p:anim calcmode="lin" valueType="num" p14:bounceEnd="58000">
                                          <p:cBhvr additive="base">
                                            <p:cTn id="58" dur="500" fill="hold"/>
                                            <p:tgtEl>
                                              <p:spTgt spid="45"/>
                                            </p:tgtEl>
                                            <p:attrNameLst>
                                              <p:attrName>ppt_y</p:attrName>
                                            </p:attrNameLst>
                                          </p:cBhvr>
                                          <p:tavLst>
                                            <p:tav tm="0">
                                              <p:val>
                                                <p:strVal val="0-#ppt_h/2"/>
                                              </p:val>
                                            </p:tav>
                                            <p:tav tm="100000">
                                              <p:val>
                                                <p:strVal val="#ppt_y"/>
                                              </p:val>
                                            </p:tav>
                                          </p:tavLst>
                                        </p:anim>
                                      </p:childTnLst>
                                    </p:cTn>
                                  </p:par>
                                  <p:par>
                                    <p:cTn id="59" presetID="32" presetClass="emph" presetSubtype="0" fill="hold" nodeType="withEffect">
                                      <p:stCondLst>
                                        <p:cond delay="0"/>
                                      </p:stCondLst>
                                      <p:childTnLst>
                                        <p:animRot by="120000">
                                          <p:cBhvr>
                                            <p:cTn id="60" dur="300" fill="hold">
                                              <p:stCondLst>
                                                <p:cond delay="0"/>
                                              </p:stCondLst>
                                            </p:cTn>
                                            <p:tgtEl>
                                              <p:spTgt spid="45"/>
                                            </p:tgtEl>
                                            <p:attrNameLst>
                                              <p:attrName>r</p:attrName>
                                            </p:attrNameLst>
                                          </p:cBhvr>
                                        </p:animRot>
                                        <p:animRot by="-240000">
                                          <p:cBhvr>
                                            <p:cTn id="61" dur="600" fill="hold">
                                              <p:stCondLst>
                                                <p:cond delay="600"/>
                                              </p:stCondLst>
                                            </p:cTn>
                                            <p:tgtEl>
                                              <p:spTgt spid="45"/>
                                            </p:tgtEl>
                                            <p:attrNameLst>
                                              <p:attrName>r</p:attrName>
                                            </p:attrNameLst>
                                          </p:cBhvr>
                                        </p:animRot>
                                        <p:animRot by="240000">
                                          <p:cBhvr>
                                            <p:cTn id="62" dur="600" fill="hold">
                                              <p:stCondLst>
                                                <p:cond delay="1200"/>
                                              </p:stCondLst>
                                            </p:cTn>
                                            <p:tgtEl>
                                              <p:spTgt spid="45"/>
                                            </p:tgtEl>
                                            <p:attrNameLst>
                                              <p:attrName>r</p:attrName>
                                            </p:attrNameLst>
                                          </p:cBhvr>
                                        </p:animRot>
                                        <p:animRot by="-240000">
                                          <p:cBhvr>
                                            <p:cTn id="63" dur="600" fill="hold">
                                              <p:stCondLst>
                                                <p:cond delay="1800"/>
                                              </p:stCondLst>
                                            </p:cTn>
                                            <p:tgtEl>
                                              <p:spTgt spid="45"/>
                                            </p:tgtEl>
                                            <p:attrNameLst>
                                              <p:attrName>r</p:attrName>
                                            </p:attrNameLst>
                                          </p:cBhvr>
                                        </p:animRot>
                                        <p:animRot by="120000">
                                          <p:cBhvr>
                                            <p:cTn id="64" dur="600" fill="hold">
                                              <p:stCondLst>
                                                <p:cond delay="2400"/>
                                              </p:stCondLst>
                                            </p:cTn>
                                            <p:tgtEl>
                                              <p:spTgt spid="45"/>
                                            </p:tgtEl>
                                            <p:attrNameLst>
                                              <p:attrName>r</p:attrName>
                                            </p:attrNameLst>
                                          </p:cBhvr>
                                        </p:animRot>
                                      </p:childTnLst>
                                    </p:cTn>
                                  </p:par>
                                  <p:par>
                                    <p:cTn id="65" presetID="2" presetClass="entr" presetSubtype="1" fill="hold" nodeType="withEffect" p14:presetBounceEnd="58000">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14:bounceEnd="58000">
                                          <p:cBhvr additive="base">
                                            <p:cTn id="67" dur="500" fill="hold"/>
                                            <p:tgtEl>
                                              <p:spTgt spid="50"/>
                                            </p:tgtEl>
                                            <p:attrNameLst>
                                              <p:attrName>ppt_x</p:attrName>
                                            </p:attrNameLst>
                                          </p:cBhvr>
                                          <p:tavLst>
                                            <p:tav tm="0">
                                              <p:val>
                                                <p:strVal val="#ppt_x"/>
                                              </p:val>
                                            </p:tav>
                                            <p:tav tm="100000">
                                              <p:val>
                                                <p:strVal val="#ppt_x"/>
                                              </p:val>
                                            </p:tav>
                                          </p:tavLst>
                                        </p:anim>
                                        <p:anim calcmode="lin" valueType="num" p14:bounceEnd="58000">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32" presetClass="emph" presetSubtype="0" fill="hold" nodeType="withEffect">
                                      <p:stCondLst>
                                        <p:cond delay="0"/>
                                      </p:stCondLst>
                                      <p:childTnLst>
                                        <p:animRot by="120000">
                                          <p:cBhvr>
                                            <p:cTn id="70" dur="300" fill="hold">
                                              <p:stCondLst>
                                                <p:cond delay="0"/>
                                              </p:stCondLst>
                                            </p:cTn>
                                            <p:tgtEl>
                                              <p:spTgt spid="50"/>
                                            </p:tgtEl>
                                            <p:attrNameLst>
                                              <p:attrName>r</p:attrName>
                                            </p:attrNameLst>
                                          </p:cBhvr>
                                        </p:animRot>
                                        <p:animRot by="-240000">
                                          <p:cBhvr>
                                            <p:cTn id="71" dur="600" fill="hold">
                                              <p:stCondLst>
                                                <p:cond delay="600"/>
                                              </p:stCondLst>
                                            </p:cTn>
                                            <p:tgtEl>
                                              <p:spTgt spid="50"/>
                                            </p:tgtEl>
                                            <p:attrNameLst>
                                              <p:attrName>r</p:attrName>
                                            </p:attrNameLst>
                                          </p:cBhvr>
                                        </p:animRot>
                                        <p:animRot by="240000">
                                          <p:cBhvr>
                                            <p:cTn id="72" dur="600" fill="hold">
                                              <p:stCondLst>
                                                <p:cond delay="1200"/>
                                              </p:stCondLst>
                                            </p:cTn>
                                            <p:tgtEl>
                                              <p:spTgt spid="50"/>
                                            </p:tgtEl>
                                            <p:attrNameLst>
                                              <p:attrName>r</p:attrName>
                                            </p:attrNameLst>
                                          </p:cBhvr>
                                        </p:animRot>
                                        <p:animRot by="-240000">
                                          <p:cBhvr>
                                            <p:cTn id="73" dur="600" fill="hold">
                                              <p:stCondLst>
                                                <p:cond delay="1800"/>
                                              </p:stCondLst>
                                            </p:cTn>
                                            <p:tgtEl>
                                              <p:spTgt spid="50"/>
                                            </p:tgtEl>
                                            <p:attrNameLst>
                                              <p:attrName>r</p:attrName>
                                            </p:attrNameLst>
                                          </p:cBhvr>
                                        </p:animRot>
                                        <p:animRot by="120000">
                                          <p:cBhvr>
                                            <p:cTn id="74" dur="600" fill="hold">
                                              <p:stCondLst>
                                                <p:cond delay="2400"/>
                                              </p:stCondLst>
                                            </p:cTn>
                                            <p:tgtEl>
                                              <p:spTgt spid="50"/>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55">
                                                <p:txEl>
                                                  <p:pRg st="0" end="0"/>
                                                </p:txEl>
                                              </p:spTgt>
                                            </p:tgtEl>
                                            <p:attrNameLst>
                                              <p:attrName>style.visibility</p:attrName>
                                            </p:attrNameLst>
                                          </p:cBhvr>
                                          <p:to>
                                            <p:strVal val="visible"/>
                                          </p:to>
                                        </p:set>
                                        <p:animEffect transition="in" filter="barn(inVertical)">
                                          <p:cBhvr>
                                            <p:cTn id="79"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32" presetClass="emph" presetSubtype="0" fill="hold" nodeType="withEffect">
                                      <p:stCondLst>
                                        <p:cond delay="0"/>
                                      </p:stCondLst>
                                      <p:childTnLst>
                                        <p:animRot by="120000">
                                          <p:cBhvr>
                                            <p:cTn id="10" dur="300" fill="hold">
                                              <p:stCondLst>
                                                <p:cond delay="0"/>
                                              </p:stCondLst>
                                            </p:cTn>
                                            <p:tgtEl>
                                              <p:spTgt spid="14"/>
                                            </p:tgtEl>
                                            <p:attrNameLst>
                                              <p:attrName>r</p:attrName>
                                            </p:attrNameLst>
                                          </p:cBhvr>
                                        </p:animRot>
                                        <p:animRot by="-240000">
                                          <p:cBhvr>
                                            <p:cTn id="11" dur="600" fill="hold">
                                              <p:stCondLst>
                                                <p:cond delay="600"/>
                                              </p:stCondLst>
                                            </p:cTn>
                                            <p:tgtEl>
                                              <p:spTgt spid="14"/>
                                            </p:tgtEl>
                                            <p:attrNameLst>
                                              <p:attrName>r</p:attrName>
                                            </p:attrNameLst>
                                          </p:cBhvr>
                                        </p:animRot>
                                        <p:animRot by="240000">
                                          <p:cBhvr>
                                            <p:cTn id="12" dur="600" fill="hold">
                                              <p:stCondLst>
                                                <p:cond delay="1200"/>
                                              </p:stCondLst>
                                            </p:cTn>
                                            <p:tgtEl>
                                              <p:spTgt spid="14"/>
                                            </p:tgtEl>
                                            <p:attrNameLst>
                                              <p:attrName>r</p:attrName>
                                            </p:attrNameLst>
                                          </p:cBhvr>
                                        </p:animRot>
                                        <p:animRot by="-240000">
                                          <p:cBhvr>
                                            <p:cTn id="13" dur="600" fill="hold">
                                              <p:stCondLst>
                                                <p:cond delay="1800"/>
                                              </p:stCondLst>
                                            </p:cTn>
                                            <p:tgtEl>
                                              <p:spTgt spid="14"/>
                                            </p:tgtEl>
                                            <p:attrNameLst>
                                              <p:attrName>r</p:attrName>
                                            </p:attrNameLst>
                                          </p:cBhvr>
                                        </p:animRot>
                                        <p:animRot by="120000">
                                          <p:cBhvr>
                                            <p:cTn id="14" dur="600" fill="hold">
                                              <p:stCondLst>
                                                <p:cond delay="2400"/>
                                              </p:stCondLst>
                                            </p:cTn>
                                            <p:tgtEl>
                                              <p:spTgt spid="14"/>
                                            </p:tgtEl>
                                            <p:attrNameLst>
                                              <p:attrName>r</p:attrName>
                                            </p:attrNameLst>
                                          </p:cBhvr>
                                        </p:animRot>
                                      </p:childTnLst>
                                    </p:cTn>
                                  </p:par>
                                  <p:par>
                                    <p:cTn id="15" presetID="2" presetClass="entr" presetSubtype="1"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32" presetClass="emph" presetSubtype="0" fill="hold" nodeType="withEffect">
                                      <p:stCondLst>
                                        <p:cond delay="0"/>
                                      </p:stCondLst>
                                      <p:childTnLst>
                                        <p:animRot by="120000">
                                          <p:cBhvr>
                                            <p:cTn id="20" dur="300" fill="hold">
                                              <p:stCondLst>
                                                <p:cond delay="0"/>
                                              </p:stCondLst>
                                            </p:cTn>
                                            <p:tgtEl>
                                              <p:spTgt spid="20"/>
                                            </p:tgtEl>
                                            <p:attrNameLst>
                                              <p:attrName>r</p:attrName>
                                            </p:attrNameLst>
                                          </p:cBhvr>
                                        </p:animRot>
                                        <p:animRot by="-240000">
                                          <p:cBhvr>
                                            <p:cTn id="21" dur="600" fill="hold">
                                              <p:stCondLst>
                                                <p:cond delay="600"/>
                                              </p:stCondLst>
                                            </p:cTn>
                                            <p:tgtEl>
                                              <p:spTgt spid="20"/>
                                            </p:tgtEl>
                                            <p:attrNameLst>
                                              <p:attrName>r</p:attrName>
                                            </p:attrNameLst>
                                          </p:cBhvr>
                                        </p:animRot>
                                        <p:animRot by="240000">
                                          <p:cBhvr>
                                            <p:cTn id="22" dur="600" fill="hold">
                                              <p:stCondLst>
                                                <p:cond delay="1200"/>
                                              </p:stCondLst>
                                            </p:cTn>
                                            <p:tgtEl>
                                              <p:spTgt spid="20"/>
                                            </p:tgtEl>
                                            <p:attrNameLst>
                                              <p:attrName>r</p:attrName>
                                            </p:attrNameLst>
                                          </p:cBhvr>
                                        </p:animRot>
                                        <p:animRot by="-240000">
                                          <p:cBhvr>
                                            <p:cTn id="23" dur="600" fill="hold">
                                              <p:stCondLst>
                                                <p:cond delay="1800"/>
                                              </p:stCondLst>
                                            </p:cTn>
                                            <p:tgtEl>
                                              <p:spTgt spid="20"/>
                                            </p:tgtEl>
                                            <p:attrNameLst>
                                              <p:attrName>r</p:attrName>
                                            </p:attrNameLst>
                                          </p:cBhvr>
                                        </p:animRot>
                                        <p:animRot by="120000">
                                          <p:cBhvr>
                                            <p:cTn id="24" dur="600" fill="hold">
                                              <p:stCondLst>
                                                <p:cond delay="2400"/>
                                              </p:stCondLst>
                                            </p:cTn>
                                            <p:tgtEl>
                                              <p:spTgt spid="20"/>
                                            </p:tgtEl>
                                            <p:attrNameLst>
                                              <p:attrName>r</p:attrName>
                                            </p:attrNameLst>
                                          </p:cBhvr>
                                        </p:animRot>
                                      </p:childTnLst>
                                    </p:cTn>
                                  </p:par>
                                  <p:par>
                                    <p:cTn id="25" presetID="2" presetClass="entr" presetSubtype="1"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0-#ppt_h/2"/>
                                              </p:val>
                                            </p:tav>
                                            <p:tav tm="100000">
                                              <p:val>
                                                <p:strVal val="#ppt_y"/>
                                              </p:val>
                                            </p:tav>
                                          </p:tavLst>
                                        </p:anim>
                                      </p:childTnLst>
                                    </p:cTn>
                                  </p:par>
                                  <p:par>
                                    <p:cTn id="29" presetID="32" presetClass="emph" presetSubtype="0" fill="hold" nodeType="withEffect">
                                      <p:stCondLst>
                                        <p:cond delay="0"/>
                                      </p:stCondLst>
                                      <p:childTnLst>
                                        <p:animRot by="120000">
                                          <p:cBhvr>
                                            <p:cTn id="30" dur="300" fill="hold">
                                              <p:stCondLst>
                                                <p:cond delay="0"/>
                                              </p:stCondLst>
                                            </p:cTn>
                                            <p:tgtEl>
                                              <p:spTgt spid="25"/>
                                            </p:tgtEl>
                                            <p:attrNameLst>
                                              <p:attrName>r</p:attrName>
                                            </p:attrNameLst>
                                          </p:cBhvr>
                                        </p:animRot>
                                        <p:animRot by="-240000">
                                          <p:cBhvr>
                                            <p:cTn id="31" dur="600" fill="hold">
                                              <p:stCondLst>
                                                <p:cond delay="600"/>
                                              </p:stCondLst>
                                            </p:cTn>
                                            <p:tgtEl>
                                              <p:spTgt spid="25"/>
                                            </p:tgtEl>
                                            <p:attrNameLst>
                                              <p:attrName>r</p:attrName>
                                            </p:attrNameLst>
                                          </p:cBhvr>
                                        </p:animRot>
                                        <p:animRot by="240000">
                                          <p:cBhvr>
                                            <p:cTn id="32" dur="600" fill="hold">
                                              <p:stCondLst>
                                                <p:cond delay="1200"/>
                                              </p:stCondLst>
                                            </p:cTn>
                                            <p:tgtEl>
                                              <p:spTgt spid="25"/>
                                            </p:tgtEl>
                                            <p:attrNameLst>
                                              <p:attrName>r</p:attrName>
                                            </p:attrNameLst>
                                          </p:cBhvr>
                                        </p:animRot>
                                        <p:animRot by="-240000">
                                          <p:cBhvr>
                                            <p:cTn id="33" dur="600" fill="hold">
                                              <p:stCondLst>
                                                <p:cond delay="1800"/>
                                              </p:stCondLst>
                                            </p:cTn>
                                            <p:tgtEl>
                                              <p:spTgt spid="25"/>
                                            </p:tgtEl>
                                            <p:attrNameLst>
                                              <p:attrName>r</p:attrName>
                                            </p:attrNameLst>
                                          </p:cBhvr>
                                        </p:animRot>
                                        <p:animRot by="120000">
                                          <p:cBhvr>
                                            <p:cTn id="34" dur="600" fill="hold">
                                              <p:stCondLst>
                                                <p:cond delay="2400"/>
                                              </p:stCondLst>
                                            </p:cTn>
                                            <p:tgtEl>
                                              <p:spTgt spid="25"/>
                                            </p:tgtEl>
                                            <p:attrNameLst>
                                              <p:attrName>r</p:attrName>
                                            </p:attrNameLst>
                                          </p:cBhvr>
                                        </p:animRot>
                                      </p:childTnLst>
                                    </p:cTn>
                                  </p:par>
                                  <p:par>
                                    <p:cTn id="35" presetID="2" presetClass="entr" presetSubtype="1"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additive="base">
                                            <p:cTn id="37" dur="500" fill="hold"/>
                                            <p:tgtEl>
                                              <p:spTgt spid="35"/>
                                            </p:tgtEl>
                                            <p:attrNameLst>
                                              <p:attrName>ppt_x</p:attrName>
                                            </p:attrNameLst>
                                          </p:cBhvr>
                                          <p:tavLst>
                                            <p:tav tm="0">
                                              <p:val>
                                                <p:strVal val="#ppt_x"/>
                                              </p:val>
                                            </p:tav>
                                            <p:tav tm="100000">
                                              <p:val>
                                                <p:strVal val="#ppt_x"/>
                                              </p:val>
                                            </p:tav>
                                          </p:tavLst>
                                        </p:anim>
                                        <p:anim calcmode="lin" valueType="num">
                                          <p:cBhvr additive="base">
                                            <p:cTn id="38" dur="500" fill="hold"/>
                                            <p:tgtEl>
                                              <p:spTgt spid="35"/>
                                            </p:tgtEl>
                                            <p:attrNameLst>
                                              <p:attrName>ppt_y</p:attrName>
                                            </p:attrNameLst>
                                          </p:cBhvr>
                                          <p:tavLst>
                                            <p:tav tm="0">
                                              <p:val>
                                                <p:strVal val="0-#ppt_h/2"/>
                                              </p:val>
                                            </p:tav>
                                            <p:tav tm="100000">
                                              <p:val>
                                                <p:strVal val="#ppt_y"/>
                                              </p:val>
                                            </p:tav>
                                          </p:tavLst>
                                        </p:anim>
                                      </p:childTnLst>
                                    </p:cTn>
                                  </p:par>
                                  <p:par>
                                    <p:cTn id="39" presetID="32" presetClass="emph" presetSubtype="0" fill="hold" nodeType="withEffect">
                                      <p:stCondLst>
                                        <p:cond delay="0"/>
                                      </p:stCondLst>
                                      <p:childTnLst>
                                        <p:animRot by="120000">
                                          <p:cBhvr>
                                            <p:cTn id="40" dur="300" fill="hold">
                                              <p:stCondLst>
                                                <p:cond delay="0"/>
                                              </p:stCondLst>
                                            </p:cTn>
                                            <p:tgtEl>
                                              <p:spTgt spid="35"/>
                                            </p:tgtEl>
                                            <p:attrNameLst>
                                              <p:attrName>r</p:attrName>
                                            </p:attrNameLst>
                                          </p:cBhvr>
                                        </p:animRot>
                                        <p:animRot by="-240000">
                                          <p:cBhvr>
                                            <p:cTn id="41" dur="600" fill="hold">
                                              <p:stCondLst>
                                                <p:cond delay="600"/>
                                              </p:stCondLst>
                                            </p:cTn>
                                            <p:tgtEl>
                                              <p:spTgt spid="35"/>
                                            </p:tgtEl>
                                            <p:attrNameLst>
                                              <p:attrName>r</p:attrName>
                                            </p:attrNameLst>
                                          </p:cBhvr>
                                        </p:animRot>
                                        <p:animRot by="240000">
                                          <p:cBhvr>
                                            <p:cTn id="42" dur="600" fill="hold">
                                              <p:stCondLst>
                                                <p:cond delay="1200"/>
                                              </p:stCondLst>
                                            </p:cTn>
                                            <p:tgtEl>
                                              <p:spTgt spid="35"/>
                                            </p:tgtEl>
                                            <p:attrNameLst>
                                              <p:attrName>r</p:attrName>
                                            </p:attrNameLst>
                                          </p:cBhvr>
                                        </p:animRot>
                                        <p:animRot by="-240000">
                                          <p:cBhvr>
                                            <p:cTn id="43" dur="600" fill="hold">
                                              <p:stCondLst>
                                                <p:cond delay="1800"/>
                                              </p:stCondLst>
                                            </p:cTn>
                                            <p:tgtEl>
                                              <p:spTgt spid="35"/>
                                            </p:tgtEl>
                                            <p:attrNameLst>
                                              <p:attrName>r</p:attrName>
                                            </p:attrNameLst>
                                          </p:cBhvr>
                                        </p:animRot>
                                        <p:animRot by="120000">
                                          <p:cBhvr>
                                            <p:cTn id="44" dur="600" fill="hold">
                                              <p:stCondLst>
                                                <p:cond delay="2400"/>
                                              </p:stCondLst>
                                            </p:cTn>
                                            <p:tgtEl>
                                              <p:spTgt spid="35"/>
                                            </p:tgtEl>
                                            <p:attrNameLst>
                                              <p:attrName>r</p:attrName>
                                            </p:attrNameLst>
                                          </p:cBhvr>
                                        </p:animRot>
                                      </p:childTnLst>
                                    </p:cTn>
                                  </p:par>
                                  <p:par>
                                    <p:cTn id="45" presetID="2" presetClass="entr" presetSubtype="1"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ppt_x"/>
                                              </p:val>
                                            </p:tav>
                                            <p:tav tm="100000">
                                              <p:val>
                                                <p:strVal val="#ppt_x"/>
                                              </p:val>
                                            </p:tav>
                                          </p:tavLst>
                                        </p:anim>
                                        <p:anim calcmode="lin" valueType="num">
                                          <p:cBhvr additive="base">
                                            <p:cTn id="48" dur="500" fill="hold"/>
                                            <p:tgtEl>
                                              <p:spTgt spid="40"/>
                                            </p:tgtEl>
                                            <p:attrNameLst>
                                              <p:attrName>ppt_y</p:attrName>
                                            </p:attrNameLst>
                                          </p:cBhvr>
                                          <p:tavLst>
                                            <p:tav tm="0">
                                              <p:val>
                                                <p:strVal val="0-#ppt_h/2"/>
                                              </p:val>
                                            </p:tav>
                                            <p:tav tm="100000">
                                              <p:val>
                                                <p:strVal val="#ppt_y"/>
                                              </p:val>
                                            </p:tav>
                                          </p:tavLst>
                                        </p:anim>
                                      </p:childTnLst>
                                    </p:cTn>
                                  </p:par>
                                  <p:par>
                                    <p:cTn id="49" presetID="32" presetClass="emph" presetSubtype="0" fill="hold" nodeType="withEffect">
                                      <p:stCondLst>
                                        <p:cond delay="0"/>
                                      </p:stCondLst>
                                      <p:childTnLst>
                                        <p:animRot by="120000">
                                          <p:cBhvr>
                                            <p:cTn id="50" dur="300" fill="hold">
                                              <p:stCondLst>
                                                <p:cond delay="0"/>
                                              </p:stCondLst>
                                            </p:cTn>
                                            <p:tgtEl>
                                              <p:spTgt spid="40"/>
                                            </p:tgtEl>
                                            <p:attrNameLst>
                                              <p:attrName>r</p:attrName>
                                            </p:attrNameLst>
                                          </p:cBhvr>
                                        </p:animRot>
                                        <p:animRot by="-240000">
                                          <p:cBhvr>
                                            <p:cTn id="51" dur="600" fill="hold">
                                              <p:stCondLst>
                                                <p:cond delay="600"/>
                                              </p:stCondLst>
                                            </p:cTn>
                                            <p:tgtEl>
                                              <p:spTgt spid="40"/>
                                            </p:tgtEl>
                                            <p:attrNameLst>
                                              <p:attrName>r</p:attrName>
                                            </p:attrNameLst>
                                          </p:cBhvr>
                                        </p:animRot>
                                        <p:animRot by="240000">
                                          <p:cBhvr>
                                            <p:cTn id="52" dur="600" fill="hold">
                                              <p:stCondLst>
                                                <p:cond delay="1200"/>
                                              </p:stCondLst>
                                            </p:cTn>
                                            <p:tgtEl>
                                              <p:spTgt spid="40"/>
                                            </p:tgtEl>
                                            <p:attrNameLst>
                                              <p:attrName>r</p:attrName>
                                            </p:attrNameLst>
                                          </p:cBhvr>
                                        </p:animRot>
                                        <p:animRot by="-240000">
                                          <p:cBhvr>
                                            <p:cTn id="53" dur="600" fill="hold">
                                              <p:stCondLst>
                                                <p:cond delay="1800"/>
                                              </p:stCondLst>
                                            </p:cTn>
                                            <p:tgtEl>
                                              <p:spTgt spid="40"/>
                                            </p:tgtEl>
                                            <p:attrNameLst>
                                              <p:attrName>r</p:attrName>
                                            </p:attrNameLst>
                                          </p:cBhvr>
                                        </p:animRot>
                                        <p:animRot by="120000">
                                          <p:cBhvr>
                                            <p:cTn id="54" dur="600" fill="hold">
                                              <p:stCondLst>
                                                <p:cond delay="2400"/>
                                              </p:stCondLst>
                                            </p:cTn>
                                            <p:tgtEl>
                                              <p:spTgt spid="40"/>
                                            </p:tgtEl>
                                            <p:attrNameLst>
                                              <p:attrName>r</p:attrName>
                                            </p:attrNameLst>
                                          </p:cBhvr>
                                        </p:animRot>
                                      </p:childTnLst>
                                    </p:cTn>
                                  </p:par>
                                  <p:par>
                                    <p:cTn id="55" presetID="2" presetClass="entr" presetSubtype="1"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anim calcmode="lin" valueType="num">
                                          <p:cBhvr additive="base">
                                            <p:cTn id="57" dur="500" fill="hold"/>
                                            <p:tgtEl>
                                              <p:spTgt spid="45"/>
                                            </p:tgtEl>
                                            <p:attrNameLst>
                                              <p:attrName>ppt_x</p:attrName>
                                            </p:attrNameLst>
                                          </p:cBhvr>
                                          <p:tavLst>
                                            <p:tav tm="0">
                                              <p:val>
                                                <p:strVal val="#ppt_x"/>
                                              </p:val>
                                            </p:tav>
                                            <p:tav tm="100000">
                                              <p:val>
                                                <p:strVal val="#ppt_x"/>
                                              </p:val>
                                            </p:tav>
                                          </p:tavLst>
                                        </p:anim>
                                        <p:anim calcmode="lin" valueType="num">
                                          <p:cBhvr additive="base">
                                            <p:cTn id="58" dur="500" fill="hold"/>
                                            <p:tgtEl>
                                              <p:spTgt spid="45"/>
                                            </p:tgtEl>
                                            <p:attrNameLst>
                                              <p:attrName>ppt_y</p:attrName>
                                            </p:attrNameLst>
                                          </p:cBhvr>
                                          <p:tavLst>
                                            <p:tav tm="0">
                                              <p:val>
                                                <p:strVal val="0-#ppt_h/2"/>
                                              </p:val>
                                            </p:tav>
                                            <p:tav tm="100000">
                                              <p:val>
                                                <p:strVal val="#ppt_y"/>
                                              </p:val>
                                            </p:tav>
                                          </p:tavLst>
                                        </p:anim>
                                      </p:childTnLst>
                                    </p:cTn>
                                  </p:par>
                                  <p:par>
                                    <p:cTn id="59" presetID="32" presetClass="emph" presetSubtype="0" fill="hold" nodeType="withEffect">
                                      <p:stCondLst>
                                        <p:cond delay="0"/>
                                      </p:stCondLst>
                                      <p:childTnLst>
                                        <p:animRot by="120000">
                                          <p:cBhvr>
                                            <p:cTn id="60" dur="300" fill="hold">
                                              <p:stCondLst>
                                                <p:cond delay="0"/>
                                              </p:stCondLst>
                                            </p:cTn>
                                            <p:tgtEl>
                                              <p:spTgt spid="45"/>
                                            </p:tgtEl>
                                            <p:attrNameLst>
                                              <p:attrName>r</p:attrName>
                                            </p:attrNameLst>
                                          </p:cBhvr>
                                        </p:animRot>
                                        <p:animRot by="-240000">
                                          <p:cBhvr>
                                            <p:cTn id="61" dur="600" fill="hold">
                                              <p:stCondLst>
                                                <p:cond delay="600"/>
                                              </p:stCondLst>
                                            </p:cTn>
                                            <p:tgtEl>
                                              <p:spTgt spid="45"/>
                                            </p:tgtEl>
                                            <p:attrNameLst>
                                              <p:attrName>r</p:attrName>
                                            </p:attrNameLst>
                                          </p:cBhvr>
                                        </p:animRot>
                                        <p:animRot by="240000">
                                          <p:cBhvr>
                                            <p:cTn id="62" dur="600" fill="hold">
                                              <p:stCondLst>
                                                <p:cond delay="1200"/>
                                              </p:stCondLst>
                                            </p:cTn>
                                            <p:tgtEl>
                                              <p:spTgt spid="45"/>
                                            </p:tgtEl>
                                            <p:attrNameLst>
                                              <p:attrName>r</p:attrName>
                                            </p:attrNameLst>
                                          </p:cBhvr>
                                        </p:animRot>
                                        <p:animRot by="-240000">
                                          <p:cBhvr>
                                            <p:cTn id="63" dur="600" fill="hold">
                                              <p:stCondLst>
                                                <p:cond delay="1800"/>
                                              </p:stCondLst>
                                            </p:cTn>
                                            <p:tgtEl>
                                              <p:spTgt spid="45"/>
                                            </p:tgtEl>
                                            <p:attrNameLst>
                                              <p:attrName>r</p:attrName>
                                            </p:attrNameLst>
                                          </p:cBhvr>
                                        </p:animRot>
                                        <p:animRot by="120000">
                                          <p:cBhvr>
                                            <p:cTn id="64" dur="600" fill="hold">
                                              <p:stCondLst>
                                                <p:cond delay="2400"/>
                                              </p:stCondLst>
                                            </p:cTn>
                                            <p:tgtEl>
                                              <p:spTgt spid="45"/>
                                            </p:tgtEl>
                                            <p:attrNameLst>
                                              <p:attrName>r</p:attrName>
                                            </p:attrNameLst>
                                          </p:cBhvr>
                                        </p:animRot>
                                      </p:childTnLst>
                                    </p:cTn>
                                  </p:par>
                                  <p:par>
                                    <p:cTn id="65" presetID="2" presetClass="entr" presetSubtype="1"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0-#ppt_h/2"/>
                                              </p:val>
                                            </p:tav>
                                            <p:tav tm="100000">
                                              <p:val>
                                                <p:strVal val="#ppt_y"/>
                                              </p:val>
                                            </p:tav>
                                          </p:tavLst>
                                        </p:anim>
                                      </p:childTnLst>
                                    </p:cTn>
                                  </p:par>
                                  <p:par>
                                    <p:cTn id="69" presetID="32" presetClass="emph" presetSubtype="0" fill="hold" nodeType="withEffect">
                                      <p:stCondLst>
                                        <p:cond delay="0"/>
                                      </p:stCondLst>
                                      <p:childTnLst>
                                        <p:animRot by="120000">
                                          <p:cBhvr>
                                            <p:cTn id="70" dur="300" fill="hold">
                                              <p:stCondLst>
                                                <p:cond delay="0"/>
                                              </p:stCondLst>
                                            </p:cTn>
                                            <p:tgtEl>
                                              <p:spTgt spid="50"/>
                                            </p:tgtEl>
                                            <p:attrNameLst>
                                              <p:attrName>r</p:attrName>
                                            </p:attrNameLst>
                                          </p:cBhvr>
                                        </p:animRot>
                                        <p:animRot by="-240000">
                                          <p:cBhvr>
                                            <p:cTn id="71" dur="600" fill="hold">
                                              <p:stCondLst>
                                                <p:cond delay="600"/>
                                              </p:stCondLst>
                                            </p:cTn>
                                            <p:tgtEl>
                                              <p:spTgt spid="50"/>
                                            </p:tgtEl>
                                            <p:attrNameLst>
                                              <p:attrName>r</p:attrName>
                                            </p:attrNameLst>
                                          </p:cBhvr>
                                        </p:animRot>
                                        <p:animRot by="240000">
                                          <p:cBhvr>
                                            <p:cTn id="72" dur="600" fill="hold">
                                              <p:stCondLst>
                                                <p:cond delay="1200"/>
                                              </p:stCondLst>
                                            </p:cTn>
                                            <p:tgtEl>
                                              <p:spTgt spid="50"/>
                                            </p:tgtEl>
                                            <p:attrNameLst>
                                              <p:attrName>r</p:attrName>
                                            </p:attrNameLst>
                                          </p:cBhvr>
                                        </p:animRot>
                                        <p:animRot by="-240000">
                                          <p:cBhvr>
                                            <p:cTn id="73" dur="600" fill="hold">
                                              <p:stCondLst>
                                                <p:cond delay="1800"/>
                                              </p:stCondLst>
                                            </p:cTn>
                                            <p:tgtEl>
                                              <p:spTgt spid="50"/>
                                            </p:tgtEl>
                                            <p:attrNameLst>
                                              <p:attrName>r</p:attrName>
                                            </p:attrNameLst>
                                          </p:cBhvr>
                                        </p:animRot>
                                        <p:animRot by="120000">
                                          <p:cBhvr>
                                            <p:cTn id="74" dur="600" fill="hold">
                                              <p:stCondLst>
                                                <p:cond delay="2400"/>
                                              </p:stCondLst>
                                            </p:cTn>
                                            <p:tgtEl>
                                              <p:spTgt spid="50"/>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55">
                                                <p:txEl>
                                                  <p:pRg st="0" end="0"/>
                                                </p:txEl>
                                              </p:spTgt>
                                            </p:tgtEl>
                                            <p:attrNameLst>
                                              <p:attrName>style.visibility</p:attrName>
                                            </p:attrNameLst>
                                          </p:cBhvr>
                                          <p:to>
                                            <p:strVal val="visible"/>
                                          </p:to>
                                        </p:set>
                                        <p:animEffect transition="in" filter="barn(inVertical)">
                                          <p:cBhvr>
                                            <p:cTn id="79"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838200"/>
            <a:ext cx="7848600" cy="707886"/>
          </a:xfrm>
          <a:prstGeom prst="rect">
            <a:avLst/>
          </a:prstGeom>
          <a:noFill/>
        </p:spPr>
        <p:txBody>
          <a:bodyPr wrap="square" rtlCol="0">
            <a:spAutoFit/>
          </a:bodyPr>
          <a:lstStyle/>
          <a:p>
            <a:pPr lvl="0"/>
            <a:r>
              <a:rPr lang="en-GB" sz="2000" b="1" dirty="0" smtClean="0">
                <a:solidFill>
                  <a:srgbClr val="C00000"/>
                </a:solidFill>
              </a:rPr>
              <a:t>3. Bangladesh </a:t>
            </a:r>
            <a:r>
              <a:rPr lang="en-GB" sz="2000" b="1" dirty="0">
                <a:solidFill>
                  <a:srgbClr val="C00000"/>
                </a:solidFill>
              </a:rPr>
              <a:t>has a large number of infrastructure agreements with China. Are these increasing our dependence on China</a:t>
            </a:r>
            <a:r>
              <a:rPr lang="en-GB" sz="2000" b="1" dirty="0" smtClean="0">
                <a:solidFill>
                  <a:srgbClr val="C00000"/>
                </a:solidFill>
              </a:rPr>
              <a:t>?</a:t>
            </a:r>
            <a:endParaRPr lang="en-US" sz="2000" dirty="0">
              <a:solidFill>
                <a:srgbClr val="C00000"/>
              </a:solidFill>
            </a:endParaRPr>
          </a:p>
        </p:txBody>
      </p:sp>
      <p:sp>
        <p:nvSpPr>
          <p:cNvPr id="4" name="TextBox 3"/>
          <p:cNvSpPr txBox="1"/>
          <p:nvPr/>
        </p:nvSpPr>
        <p:spPr>
          <a:xfrm>
            <a:off x="304800" y="1797995"/>
            <a:ext cx="8610600" cy="4062651"/>
          </a:xfrm>
          <a:prstGeom prst="rect">
            <a:avLst/>
          </a:prstGeom>
          <a:noFill/>
        </p:spPr>
        <p:txBody>
          <a:bodyPr wrap="square" rtlCol="0">
            <a:spAutoFit/>
          </a:bodyPr>
          <a:lstStyle/>
          <a:p>
            <a:r>
              <a:rPr lang="en-GB" sz="2000" dirty="0">
                <a:solidFill>
                  <a:schemeClr val="accent3">
                    <a:lumMod val="75000"/>
                  </a:schemeClr>
                </a:solidFill>
              </a:rPr>
              <a:t>This can be explained in two ways.</a:t>
            </a:r>
            <a:endParaRPr lang="en-US" sz="2000" dirty="0">
              <a:solidFill>
                <a:schemeClr val="accent3">
                  <a:lumMod val="75000"/>
                </a:schemeClr>
              </a:solidFill>
            </a:endParaRPr>
          </a:p>
          <a:p>
            <a:r>
              <a:rPr lang="en-GB" sz="2000" dirty="0"/>
              <a:t> </a:t>
            </a:r>
            <a:endParaRPr lang="en-US" sz="2000" dirty="0"/>
          </a:p>
          <a:p>
            <a:r>
              <a:rPr lang="en-GB" sz="2000" dirty="0">
                <a:solidFill>
                  <a:srgbClr val="C00000"/>
                </a:solidFill>
              </a:rPr>
              <a:t>Firstly, </a:t>
            </a:r>
            <a:r>
              <a:rPr lang="en-GB" sz="2000" dirty="0">
                <a:solidFill>
                  <a:srgbClr val="00B050"/>
                </a:solidFill>
              </a:rPr>
              <a:t>due to many infrastructure agreements and the significant loans taken, Bangladesh is becoming obligated to China. Since China is heavily involved in infrastructure projects, our dependence on them is increasing</a:t>
            </a:r>
            <a:r>
              <a:rPr lang="en-GB" sz="2000" dirty="0"/>
              <a:t>.</a:t>
            </a:r>
            <a:endParaRPr lang="en-US" sz="2000" dirty="0"/>
          </a:p>
          <a:p>
            <a:r>
              <a:rPr lang="en-GB" sz="2000" dirty="0"/>
              <a:t> </a:t>
            </a:r>
            <a:endParaRPr lang="en-US" sz="2000" dirty="0"/>
          </a:p>
          <a:p>
            <a:r>
              <a:rPr lang="en-GB" sz="2000" dirty="0">
                <a:solidFill>
                  <a:srgbClr val="C00000"/>
                </a:solidFill>
              </a:rPr>
              <a:t>Secondly</a:t>
            </a:r>
            <a:r>
              <a:rPr lang="en-GB" sz="2000" dirty="0">
                <a:solidFill>
                  <a:srgbClr val="00B0F0"/>
                </a:solidFill>
              </a:rPr>
              <a:t>, as China is investing in Bangladesh, they are also taking a share of the profits accordingly. The Bangladesh government is also repaying the loans. In this case, China is investing in Bangladesh for its own interests. Therefore, it can be said that infrastructure agreements are not solely increasing our dependence on China. These are merely bilateral agreements for mutual benefit. China is not helping Bangladesh without serving its own interests.</a:t>
            </a:r>
            <a:endParaRPr lang="en-US" sz="2000" dirty="0">
              <a:solidFill>
                <a:srgbClr val="00B0F0"/>
              </a:solidFill>
            </a:endParaRPr>
          </a:p>
          <a:p>
            <a:endParaRPr lang="en-US" sz="2000" dirty="0">
              <a:solidFill>
                <a:srgbClr val="00B0F0"/>
              </a:solidFill>
            </a:endParaRPr>
          </a:p>
        </p:txBody>
      </p:sp>
    </p:spTree>
    <p:extLst>
      <p:ext uri="{BB962C8B-B14F-4D97-AF65-F5344CB8AC3E}">
        <p14:creationId xmlns:p14="http://schemas.microsoft.com/office/powerpoint/2010/main" val="4263134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 calcmode="lin" valueType="num">
                                      <p:cBhvr additive="base">
                                        <p:cTn id="1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077200" cy="1015663"/>
          </a:xfrm>
          <a:prstGeom prst="rect">
            <a:avLst/>
          </a:prstGeom>
          <a:noFill/>
        </p:spPr>
        <p:txBody>
          <a:bodyPr wrap="square" rtlCol="0">
            <a:spAutoFit/>
          </a:bodyPr>
          <a:lstStyle/>
          <a:p>
            <a:pPr lvl="0"/>
            <a:r>
              <a:rPr lang="en-GB" sz="2000" b="1" dirty="0" smtClean="0">
                <a:solidFill>
                  <a:srgbClr val="00B050"/>
                </a:solidFill>
              </a:rPr>
              <a:t>4. What </a:t>
            </a:r>
            <a:r>
              <a:rPr lang="en-GB" sz="2000" b="1" dirty="0">
                <a:solidFill>
                  <a:srgbClr val="00B050"/>
                </a:solidFill>
              </a:rPr>
              <a:t>might Bangladesh's diplomatic relations with the European Union look like in the future, particularly in the ready-made garment sector, after existing from LDC status</a:t>
            </a:r>
            <a:r>
              <a:rPr lang="en-GB" sz="2000" b="1" dirty="0" smtClean="0">
                <a:solidFill>
                  <a:srgbClr val="00B050"/>
                </a:solidFill>
              </a:rPr>
              <a:t>?</a:t>
            </a:r>
            <a:endParaRPr lang="en-US" sz="2000" dirty="0">
              <a:solidFill>
                <a:srgbClr val="00B050"/>
              </a:solidFill>
            </a:endParaRPr>
          </a:p>
        </p:txBody>
      </p:sp>
      <p:sp>
        <p:nvSpPr>
          <p:cNvPr id="3" name="TextBox 2"/>
          <p:cNvSpPr txBox="1"/>
          <p:nvPr/>
        </p:nvSpPr>
        <p:spPr>
          <a:xfrm>
            <a:off x="914400" y="1937426"/>
            <a:ext cx="7239000" cy="4401205"/>
          </a:xfrm>
          <a:prstGeom prst="rect">
            <a:avLst/>
          </a:prstGeom>
          <a:noFill/>
        </p:spPr>
        <p:txBody>
          <a:bodyPr wrap="square" rtlCol="0">
            <a:spAutoFit/>
          </a:bodyPr>
          <a:lstStyle/>
          <a:p>
            <a:pPr lvl="0"/>
            <a:r>
              <a:rPr lang="en-GB" sz="2000" dirty="0">
                <a:solidFill>
                  <a:srgbClr val="FF0000"/>
                </a:solidFill>
              </a:rPr>
              <a:t>After existing from LDC status, new opportunities for commercial agreements will emerge.</a:t>
            </a:r>
            <a:endParaRPr lang="en-US" sz="2000" dirty="0">
              <a:solidFill>
                <a:srgbClr val="FF0000"/>
              </a:solidFill>
            </a:endParaRPr>
          </a:p>
          <a:p>
            <a:r>
              <a:rPr lang="en-GB" sz="2000" dirty="0">
                <a:solidFill>
                  <a:srgbClr val="FF0000"/>
                </a:solidFill>
              </a:rPr>
              <a:t> </a:t>
            </a:r>
            <a:endParaRPr lang="en-US" sz="2000" dirty="0">
              <a:solidFill>
                <a:srgbClr val="FF0000"/>
              </a:solidFill>
            </a:endParaRPr>
          </a:p>
          <a:p>
            <a:pPr lvl="0"/>
            <a:r>
              <a:rPr lang="en-GB" sz="2000" dirty="0">
                <a:solidFill>
                  <a:srgbClr val="FF0000"/>
                </a:solidFill>
              </a:rPr>
              <a:t>Upon exiting LDC status, Bangladesh's garment industry will need to become more competitive in the EU market.</a:t>
            </a:r>
            <a:endParaRPr lang="en-US" sz="2000" dirty="0">
              <a:solidFill>
                <a:srgbClr val="FF0000"/>
              </a:solidFill>
            </a:endParaRPr>
          </a:p>
          <a:p>
            <a:r>
              <a:rPr lang="en-GB" sz="2000" dirty="0">
                <a:solidFill>
                  <a:srgbClr val="FF0000"/>
                </a:solidFill>
              </a:rPr>
              <a:t> </a:t>
            </a:r>
            <a:endParaRPr lang="en-US" sz="2000" dirty="0">
              <a:solidFill>
                <a:srgbClr val="FF0000"/>
              </a:solidFill>
            </a:endParaRPr>
          </a:p>
          <a:p>
            <a:pPr lvl="0"/>
            <a:r>
              <a:rPr lang="en-GB" sz="2000" dirty="0">
                <a:solidFill>
                  <a:srgbClr val="FF0000"/>
                </a:solidFill>
              </a:rPr>
              <a:t>The European Union may exert pressure on Bangladesh to improve safety standards and adopt framework laws to maintain international standards</a:t>
            </a:r>
            <a:r>
              <a:rPr lang="en-GB" sz="2000" dirty="0" smtClean="0">
                <a:solidFill>
                  <a:srgbClr val="FF0000"/>
                </a:solidFill>
              </a:rPr>
              <a:t>.</a:t>
            </a:r>
          </a:p>
          <a:p>
            <a:pPr lvl="0"/>
            <a:r>
              <a:rPr lang="en-GB" sz="2000" dirty="0">
                <a:solidFill>
                  <a:srgbClr val="FF0000"/>
                </a:solidFill>
              </a:rPr>
              <a:t>After LDC existing , tariff rates in the EU market might increase.</a:t>
            </a:r>
            <a:endParaRPr lang="en-US" sz="2000" dirty="0">
              <a:solidFill>
                <a:srgbClr val="FF0000"/>
              </a:solidFill>
            </a:endParaRPr>
          </a:p>
          <a:p>
            <a:r>
              <a:rPr lang="en-GB" sz="2000" dirty="0">
                <a:solidFill>
                  <a:srgbClr val="FF0000"/>
                </a:solidFill>
              </a:rPr>
              <a:t> </a:t>
            </a:r>
            <a:endParaRPr lang="en-US" sz="2000" dirty="0">
              <a:solidFill>
                <a:srgbClr val="FF0000"/>
              </a:solidFill>
            </a:endParaRPr>
          </a:p>
          <a:p>
            <a:pPr lvl="0"/>
            <a:r>
              <a:rPr lang="en-GB" sz="2000" dirty="0">
                <a:solidFill>
                  <a:srgbClr val="FF0000"/>
                </a:solidFill>
              </a:rPr>
              <a:t>Exiting LDC status could lead to enhanced diplomatic discussions and cooperation between Bangladesh and the EU.</a:t>
            </a:r>
            <a:endParaRPr lang="en-US" sz="2000" dirty="0">
              <a:solidFill>
                <a:srgbClr val="FF0000"/>
              </a:solidFill>
            </a:endParaRPr>
          </a:p>
          <a:p>
            <a:pPr lvl="0"/>
            <a:endParaRPr lang="en-US" sz="2000" dirty="0">
              <a:solidFill>
                <a:srgbClr val="FF0000"/>
              </a:solidFill>
            </a:endParaRPr>
          </a:p>
        </p:txBody>
      </p:sp>
    </p:spTree>
    <p:extLst>
      <p:ext uri="{BB962C8B-B14F-4D97-AF65-F5344CB8AC3E}">
        <p14:creationId xmlns:p14="http://schemas.microsoft.com/office/powerpoint/2010/main" val="167041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8)">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7543800" cy="707886"/>
          </a:xfrm>
          <a:prstGeom prst="rect">
            <a:avLst/>
          </a:prstGeom>
          <a:noFill/>
        </p:spPr>
        <p:txBody>
          <a:bodyPr wrap="square" rtlCol="0">
            <a:spAutoFit/>
          </a:bodyPr>
          <a:lstStyle/>
          <a:p>
            <a:pPr lvl="0"/>
            <a:r>
              <a:rPr lang="en-GB" sz="2000" b="1" dirty="0" smtClean="0">
                <a:solidFill>
                  <a:srgbClr val="0070C0"/>
                </a:solidFill>
              </a:rPr>
              <a:t>5. Is </a:t>
            </a:r>
            <a:r>
              <a:rPr lang="en-GB" sz="2000" b="1" dirty="0">
                <a:solidFill>
                  <a:srgbClr val="0070C0"/>
                </a:solidFill>
              </a:rPr>
              <a:t>Bangladesh's friendly relationship with Russia causing any issues in maintaining diplomatic balance with Western countries</a:t>
            </a:r>
            <a:r>
              <a:rPr lang="en-GB" sz="2000" b="1" dirty="0" smtClean="0">
                <a:solidFill>
                  <a:srgbClr val="0070C0"/>
                </a:solidFill>
              </a:rPr>
              <a:t>?</a:t>
            </a:r>
            <a:endParaRPr lang="en-US" sz="2000" dirty="0">
              <a:solidFill>
                <a:srgbClr val="0070C0"/>
              </a:solidFill>
            </a:endParaRPr>
          </a:p>
        </p:txBody>
      </p:sp>
      <p:sp>
        <p:nvSpPr>
          <p:cNvPr id="3" name="TextBox 2"/>
          <p:cNvSpPr txBox="1"/>
          <p:nvPr/>
        </p:nvSpPr>
        <p:spPr>
          <a:xfrm>
            <a:off x="685800" y="2362200"/>
            <a:ext cx="7696200" cy="3046988"/>
          </a:xfrm>
          <a:prstGeom prst="rect">
            <a:avLst/>
          </a:prstGeom>
          <a:noFill/>
        </p:spPr>
        <p:txBody>
          <a:bodyPr wrap="square" rtlCol="0">
            <a:spAutoFit/>
          </a:bodyPr>
          <a:lstStyle/>
          <a:p>
            <a:r>
              <a:rPr lang="en-GB" sz="2400" dirty="0">
                <a:solidFill>
                  <a:srgbClr val="FF0000"/>
                </a:solidFill>
              </a:rPr>
              <a:t>Bangladesh has had good relations with Russia for a long time, but since Western countries do not share a strong relationship with Russia, maintaining diplomatic balance with Western nations becomes somewhat challenging for Bangladesh. For instance, Western countries tend to import less and invest less in Bangladesh. They even attempt to exert political and economic pressure on Bangladesh</a:t>
            </a:r>
            <a:r>
              <a:rPr lang="en-GB" sz="2400"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43526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685800"/>
            <a:ext cx="7696200" cy="5324535"/>
          </a:xfrm>
          <a:prstGeom prst="rect">
            <a:avLst/>
          </a:prstGeom>
          <a:noFill/>
        </p:spPr>
        <p:txBody>
          <a:bodyPr wrap="square" rtlCol="0">
            <a:spAutoFit/>
          </a:bodyPr>
          <a:lstStyle/>
          <a:p>
            <a:r>
              <a:rPr lang="en-US" sz="2000" b="1" dirty="0" smtClean="0">
                <a:solidFill>
                  <a:srgbClr val="FF0000"/>
                </a:solidFill>
              </a:rPr>
              <a:t>6. How do you think Bangladesh will be able to maintain a</a:t>
            </a:r>
          </a:p>
          <a:p>
            <a:r>
              <a:rPr lang="en-US" sz="2000" b="1" dirty="0" smtClean="0">
                <a:solidFill>
                  <a:srgbClr val="FF0000"/>
                </a:solidFill>
              </a:rPr>
              <a:t>balance between China and America in its foreign</a:t>
            </a:r>
          </a:p>
          <a:p>
            <a:r>
              <a:rPr lang="en-US" sz="2000" b="1" dirty="0" smtClean="0">
                <a:solidFill>
                  <a:srgbClr val="FF0000"/>
                </a:solidFill>
              </a:rPr>
              <a:t>policy?</a:t>
            </a:r>
          </a:p>
          <a:p>
            <a:r>
              <a:rPr lang="en-US" sz="2000" b="1" dirty="0" smtClean="0">
                <a:solidFill>
                  <a:schemeClr val="accent2">
                    <a:lumMod val="75000"/>
                  </a:schemeClr>
                </a:solidFill>
              </a:rPr>
              <a:t> -China is economically powerful, while America is strong in nuclear and</a:t>
            </a:r>
          </a:p>
          <a:p>
            <a:r>
              <a:rPr lang="en-US" sz="2000" b="1" dirty="0" smtClean="0">
                <a:solidFill>
                  <a:schemeClr val="accent2">
                    <a:lumMod val="75000"/>
                  </a:schemeClr>
                </a:solidFill>
              </a:rPr>
              <a:t>military aspects. In this case, Bangladesh should maintain a balance</a:t>
            </a:r>
          </a:p>
          <a:p>
            <a:r>
              <a:rPr lang="en-US" sz="2000" b="1" dirty="0" smtClean="0">
                <a:solidFill>
                  <a:schemeClr val="accent2">
                    <a:lumMod val="75000"/>
                  </a:schemeClr>
                </a:solidFill>
              </a:rPr>
              <a:t>by adopting a neutral foreign policy.</a:t>
            </a:r>
          </a:p>
          <a:p>
            <a:r>
              <a:rPr lang="en-US" sz="2000" b="1" dirty="0" smtClean="0">
                <a:solidFill>
                  <a:srgbClr val="002060"/>
                </a:solidFill>
              </a:rPr>
              <a:t> Bangladesh&amp;#39;s foreign policy should prioritize national interests above</a:t>
            </a:r>
          </a:p>
          <a:p>
            <a:r>
              <a:rPr lang="en-US" sz="2000" b="1" dirty="0" smtClean="0">
                <a:solidFill>
                  <a:srgbClr val="002060"/>
                </a:solidFill>
              </a:rPr>
              <a:t>all. It should not favor just one country, China or America, but treat both  equally.</a:t>
            </a:r>
          </a:p>
          <a:p>
            <a:r>
              <a:rPr lang="en-US" sz="2000" b="1" dirty="0" smtClean="0">
                <a:solidFill>
                  <a:srgbClr val="00B050"/>
                </a:solidFill>
              </a:rPr>
              <a:t> Bangladesh should maintain balance by participating in coordinated diplomatic discussions without becoming directly involved in the  competition between China and America.</a:t>
            </a:r>
          </a:p>
          <a:p>
            <a:r>
              <a:rPr lang="en-US" sz="2000" b="1" dirty="0" smtClean="0">
                <a:solidFill>
                  <a:srgbClr val="CC3300"/>
                </a:solidFill>
              </a:rPr>
              <a:t> Multilateral diplomatic relations need to be developed. The focus</a:t>
            </a:r>
          </a:p>
          <a:p>
            <a:r>
              <a:rPr lang="en-US" sz="2000" b="1" dirty="0" smtClean="0">
                <a:solidFill>
                  <a:srgbClr val="CC3300"/>
                </a:solidFill>
              </a:rPr>
              <a:t>should be on reducing reliance on investments and import-export</a:t>
            </a:r>
          </a:p>
          <a:p>
            <a:r>
              <a:rPr lang="en-US" sz="2000" b="1" dirty="0" smtClean="0">
                <a:solidFill>
                  <a:srgbClr val="CC3300"/>
                </a:solidFill>
              </a:rPr>
              <a:t>relations solely with America and China.</a:t>
            </a:r>
            <a:endParaRPr lang="en-US" sz="2000" b="1" dirty="0">
              <a:solidFill>
                <a:srgbClr val="CC3300"/>
              </a:solidFill>
            </a:endParaRPr>
          </a:p>
        </p:txBody>
      </p:sp>
    </p:spTree>
    <p:extLst>
      <p:ext uri="{BB962C8B-B14F-4D97-AF65-F5344CB8AC3E}">
        <p14:creationId xmlns:p14="http://schemas.microsoft.com/office/powerpoint/2010/main" val="235555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2">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2000" fill="hold"/>
                                        <p:tgtEl>
                                          <p:spTgt spid="2">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1000"/>
                                        <p:tgtEl>
                                          <p:spTgt spid="2">
                                            <p:txEl>
                                              <p:pRg st="3" end="3"/>
                                            </p:txEl>
                                          </p:spTgt>
                                        </p:tgtEl>
                                      </p:cBhvr>
                                    </p:animEffect>
                                    <p:anim calcmode="lin" valueType="num">
                                      <p:cBhvr>
                                        <p:cTn id="1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1000"/>
                                        <p:tgtEl>
                                          <p:spTgt spid="2">
                                            <p:txEl>
                                              <p:pRg st="4" end="4"/>
                                            </p:txEl>
                                          </p:spTgt>
                                        </p:tgtEl>
                                      </p:cBhvr>
                                    </p:animEffect>
                                    <p:anim calcmode="lin" valueType="num">
                                      <p:cBhvr>
                                        <p:cTn id="21"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1000"/>
                                        <p:tgtEl>
                                          <p:spTgt spid="2">
                                            <p:txEl>
                                              <p:pRg st="5" end="5"/>
                                            </p:txEl>
                                          </p:spTgt>
                                        </p:tgtEl>
                                      </p:cBhvr>
                                    </p:animEffect>
                                    <p:anim calcmode="lin" valueType="num">
                                      <p:cBhvr>
                                        <p:cTn id="2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 calcmode="lin" valueType="num">
                                      <p:cBhvr additive="base">
                                        <p:cTn id="3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 calcmode="lin" valueType="num">
                                      <p:cBhvr additive="base">
                                        <p:cTn id="36"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 calcmode="lin" valueType="num">
                                      <p:cBhvr additive="base">
                                        <p:cTn id="40"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 calcmode="lin" valueType="num">
                                      <p:cBhvr additive="base">
                                        <p:cTn id="44"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
                                            <p:txEl>
                                              <p:pRg st="10" end="10"/>
                                            </p:txEl>
                                          </p:spTgt>
                                        </p:tgtEl>
                                        <p:attrNameLst>
                                          <p:attrName>style.visibility</p:attrName>
                                        </p:attrNameLst>
                                      </p:cBhvr>
                                      <p:to>
                                        <p:strVal val="visible"/>
                                      </p:to>
                                    </p:set>
                                    <p:anim calcmode="lin" valueType="num">
                                      <p:cBhvr additive="base">
                                        <p:cTn id="48"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 calcmode="lin" valueType="num">
                                      <p:cBhvr additive="base">
                                        <p:cTn id="52"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06877"/>
            <a:ext cx="8229600" cy="707886"/>
          </a:xfrm>
          <a:prstGeom prst="rect">
            <a:avLst/>
          </a:prstGeom>
          <a:noFill/>
        </p:spPr>
        <p:txBody>
          <a:bodyPr wrap="square" rtlCol="0">
            <a:spAutoFit/>
          </a:bodyPr>
          <a:lstStyle/>
          <a:p>
            <a:r>
              <a:rPr lang="en-US" sz="2000" b="1" dirty="0" smtClean="0">
                <a:solidFill>
                  <a:srgbClr val="C00000"/>
                </a:solidFill>
              </a:rPr>
              <a:t>7. What should Bangladesh&amp;#39;s foreign policy be in the context of tensions between Russia and the West as a result of the Ukraine war?</a:t>
            </a:r>
            <a:endParaRPr lang="en-US" sz="2000" b="1" dirty="0">
              <a:solidFill>
                <a:srgbClr val="C00000"/>
              </a:solidFill>
            </a:endParaRPr>
          </a:p>
        </p:txBody>
      </p:sp>
      <p:sp>
        <p:nvSpPr>
          <p:cNvPr id="4" name="TextBox 3"/>
          <p:cNvSpPr txBox="1"/>
          <p:nvPr/>
        </p:nvSpPr>
        <p:spPr>
          <a:xfrm>
            <a:off x="762000" y="1600200"/>
            <a:ext cx="7696200" cy="3785652"/>
          </a:xfrm>
          <a:prstGeom prst="rect">
            <a:avLst/>
          </a:prstGeom>
          <a:noFill/>
          <a:ln>
            <a:solidFill>
              <a:srgbClr val="66FF66"/>
            </a:solidFill>
          </a:ln>
          <a:effectLst>
            <a:innerShdw blurRad="368300" dist="1689100" dir="12240000">
              <a:schemeClr val="tx1">
                <a:lumMod val="75000"/>
                <a:lumOff val="25000"/>
                <a:alpha val="50000"/>
              </a:schemeClr>
            </a:innerShdw>
          </a:effectLst>
          <a:scene3d>
            <a:camera prst="orthographicFront"/>
            <a:lightRig rig="threePt" dir="t"/>
          </a:scene3d>
          <a:sp3d extrusionH="76200">
            <a:extrusionClr>
              <a:schemeClr val="tx1">
                <a:lumMod val="65000"/>
                <a:lumOff val="35000"/>
              </a:schemeClr>
            </a:extrusionClr>
          </a:sp3d>
        </p:spPr>
        <p:txBody>
          <a:bodyPr wrap="square" rtlCol="0">
            <a:spAutoFit/>
          </a:bodyPr>
          <a:lstStyle/>
          <a:p>
            <a:r>
              <a:rPr lang="en-US" sz="2000" b="1" dirty="0" smtClean="0">
                <a:ln>
                  <a:solidFill>
                    <a:schemeClr val="accent1">
                      <a:lumMod val="50000"/>
                    </a:schemeClr>
                  </a:solidFill>
                </a:ln>
                <a:solidFill>
                  <a:srgbClr val="FFC000"/>
                </a:solidFill>
              </a:rPr>
              <a:t>Due to the increased tensions between Russia and the Western world resulting</a:t>
            </a:r>
          </a:p>
          <a:p>
            <a:r>
              <a:rPr lang="en-US" sz="2000" b="1" dirty="0" smtClean="0">
                <a:ln>
                  <a:solidFill>
                    <a:schemeClr val="accent1">
                      <a:lumMod val="50000"/>
                    </a:schemeClr>
                  </a:solidFill>
                </a:ln>
                <a:solidFill>
                  <a:srgbClr val="FFC000"/>
                </a:solidFill>
              </a:rPr>
              <a:t>from the Ukraine war, Bangladesh&amp;#39;s foreign policy should be balanced and</a:t>
            </a:r>
          </a:p>
          <a:p>
            <a:r>
              <a:rPr lang="en-US" sz="2000" b="1" dirty="0" smtClean="0">
                <a:ln>
                  <a:solidFill>
                    <a:schemeClr val="accent1">
                      <a:lumMod val="50000"/>
                    </a:schemeClr>
                  </a:solidFill>
                </a:ln>
                <a:solidFill>
                  <a:srgbClr val="FFC000"/>
                </a:solidFill>
              </a:rPr>
              <a:t>interests-centric. The main directives may include:</a:t>
            </a:r>
          </a:p>
          <a:p>
            <a:r>
              <a:rPr lang="en-US" sz="2000" b="1" dirty="0" smtClean="0">
                <a:ln>
                  <a:solidFill>
                    <a:schemeClr val="accent1">
                      <a:lumMod val="50000"/>
                    </a:schemeClr>
                  </a:solidFill>
                </a:ln>
                <a:solidFill>
                  <a:srgbClr val="FFC000"/>
                </a:solidFill>
              </a:rPr>
              <a:t> Neutral Position: Bangladesh should avoid direct involvement with any</a:t>
            </a:r>
          </a:p>
          <a:p>
            <a:r>
              <a:rPr lang="en-US" sz="2000" b="1" dirty="0" smtClean="0">
                <a:ln>
                  <a:solidFill>
                    <a:schemeClr val="accent1">
                      <a:lumMod val="50000"/>
                    </a:schemeClr>
                  </a:solidFill>
                </a:ln>
                <a:solidFill>
                  <a:srgbClr val="FFC000"/>
                </a:solidFill>
              </a:rPr>
              <a:t>party and play a neutral role in the conflict.</a:t>
            </a:r>
          </a:p>
          <a:p>
            <a:endParaRPr lang="en-US" sz="2000" b="1" dirty="0" smtClean="0">
              <a:ln>
                <a:solidFill>
                  <a:schemeClr val="accent1">
                    <a:lumMod val="50000"/>
                  </a:schemeClr>
                </a:solidFill>
              </a:ln>
              <a:solidFill>
                <a:srgbClr val="FFC000"/>
              </a:solidFill>
            </a:endParaRPr>
          </a:p>
          <a:p>
            <a:r>
              <a:rPr lang="en-US" sz="2000" b="1" dirty="0" smtClean="0">
                <a:ln>
                  <a:solidFill>
                    <a:schemeClr val="accent1">
                      <a:lumMod val="50000"/>
                    </a:schemeClr>
                  </a:solidFill>
                </a:ln>
                <a:solidFill>
                  <a:srgbClr val="FFC000"/>
                </a:solidFill>
              </a:rPr>
              <a:t> Protection of National Interests: Any decisions made in the</a:t>
            </a:r>
          </a:p>
          <a:p>
            <a:r>
              <a:rPr lang="en-US" sz="2000" b="1" dirty="0" smtClean="0">
                <a:ln>
                  <a:solidFill>
                    <a:schemeClr val="accent1">
                      <a:lumMod val="50000"/>
                    </a:schemeClr>
                  </a:solidFill>
                </a:ln>
                <a:solidFill>
                  <a:srgbClr val="FFC000"/>
                </a:solidFill>
              </a:rPr>
              <a:t>international arena should be based on protecting Bangladesh&amp;#39;s</a:t>
            </a:r>
          </a:p>
          <a:p>
            <a:r>
              <a:rPr lang="en-US" sz="2000" b="1" dirty="0" smtClean="0">
                <a:ln>
                  <a:solidFill>
                    <a:schemeClr val="accent1">
                      <a:lumMod val="50000"/>
                    </a:schemeClr>
                  </a:solidFill>
                </a:ln>
                <a:solidFill>
                  <a:srgbClr val="FFC000"/>
                </a:solidFill>
              </a:rPr>
              <a:t>economic and diplomatic interests.</a:t>
            </a:r>
          </a:p>
        </p:txBody>
      </p:sp>
    </p:spTree>
    <p:extLst>
      <p:ext uri="{BB962C8B-B14F-4D97-AF65-F5344CB8AC3E}">
        <p14:creationId xmlns:p14="http://schemas.microsoft.com/office/powerpoint/2010/main" val="1131654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739143"/>
            <a:ext cx="7315200" cy="5632311"/>
          </a:xfrm>
          <a:prstGeom prst="rect">
            <a:avLst/>
          </a:prstGeom>
          <a:noFill/>
          <a:ln>
            <a:solidFill>
              <a:srgbClr val="0C0000"/>
            </a:solidFill>
          </a:ln>
        </p:spPr>
        <p:txBody>
          <a:bodyPr wrap="square" rtlCol="0">
            <a:spAutoFit/>
          </a:bodyPr>
          <a:lstStyle/>
          <a:p>
            <a:r>
              <a:rPr lang="en-US" b="1" dirty="0" smtClean="0">
                <a:solidFill>
                  <a:schemeClr val="accent4">
                    <a:lumMod val="75000"/>
                  </a:schemeClr>
                </a:solidFill>
              </a:rPr>
              <a:t> Multilateral Diplomacy: It is crucial to adopt a balanced diplomatic</a:t>
            </a:r>
          </a:p>
          <a:p>
            <a:r>
              <a:rPr lang="en-US" b="1" dirty="0" smtClean="0">
                <a:solidFill>
                  <a:schemeClr val="accent4">
                    <a:lumMod val="75000"/>
                  </a:schemeClr>
                </a:solidFill>
              </a:rPr>
              <a:t>strategy to maintain relations with Russia and the Western world. In</a:t>
            </a:r>
          </a:p>
          <a:p>
            <a:r>
              <a:rPr lang="en-US" b="1" dirty="0" smtClean="0">
                <a:solidFill>
                  <a:schemeClr val="accent4">
                    <a:lumMod val="75000"/>
                  </a:schemeClr>
                </a:solidFill>
              </a:rPr>
              <a:t>this context, calling for peace and dialogue in international forums,</a:t>
            </a:r>
          </a:p>
          <a:p>
            <a:r>
              <a:rPr lang="en-US" b="1" dirty="0" smtClean="0">
                <a:solidFill>
                  <a:schemeClr val="accent4">
                    <a:lumMod val="75000"/>
                  </a:schemeClr>
                </a:solidFill>
              </a:rPr>
              <a:t>including the United Nations, may be effective.</a:t>
            </a:r>
          </a:p>
          <a:p>
            <a:endParaRPr lang="en-US" dirty="0" smtClean="0"/>
          </a:p>
          <a:p>
            <a:r>
              <a:rPr lang="en-US" b="1" dirty="0" smtClean="0">
                <a:solidFill>
                  <a:srgbClr val="FF00FF"/>
                </a:solidFill>
              </a:rPr>
              <a:t> Energy and Trade: Relations with Russia in the energy sector and with</a:t>
            </a:r>
          </a:p>
          <a:p>
            <a:r>
              <a:rPr lang="en-US" b="1" dirty="0" smtClean="0">
                <a:solidFill>
                  <a:srgbClr val="FF00FF"/>
                </a:solidFill>
              </a:rPr>
              <a:t>the Western world in export and development cooperation should be</a:t>
            </a:r>
          </a:p>
          <a:p>
            <a:r>
              <a:rPr lang="en-US" b="1" dirty="0" smtClean="0">
                <a:solidFill>
                  <a:srgbClr val="FF00FF"/>
                </a:solidFill>
              </a:rPr>
              <a:t>sustained.</a:t>
            </a:r>
          </a:p>
          <a:p>
            <a:endParaRPr lang="en-US" dirty="0" smtClean="0"/>
          </a:p>
          <a:p>
            <a:r>
              <a:rPr lang="en-US" b="1" dirty="0" smtClean="0">
                <a:solidFill>
                  <a:srgbClr val="00B050"/>
                </a:solidFill>
              </a:rPr>
              <a:t> Humanitarian Perspective: Consideration of the humanitarian aspects</a:t>
            </a:r>
          </a:p>
          <a:p>
            <a:r>
              <a:rPr lang="en-US" b="1" dirty="0" smtClean="0">
                <a:solidFill>
                  <a:srgbClr val="00B050"/>
                </a:solidFill>
              </a:rPr>
              <a:t>of the war requires support for peaceful resolutions, ensuring that</a:t>
            </a:r>
          </a:p>
          <a:p>
            <a:r>
              <a:rPr lang="en-US" b="1" dirty="0" smtClean="0">
                <a:solidFill>
                  <a:srgbClr val="00B050"/>
                </a:solidFill>
              </a:rPr>
              <a:t>Bangladesh&amp;#39;s policies are viewed positively on the global stage.</a:t>
            </a:r>
          </a:p>
          <a:p>
            <a:r>
              <a:rPr lang="en-US" b="1" dirty="0" smtClean="0">
                <a:solidFill>
                  <a:srgbClr val="00B050"/>
                </a:solidFill>
              </a:rPr>
              <a:t> Humanitarian Perspective: Support for a peaceful solution to the</a:t>
            </a:r>
          </a:p>
          <a:p>
            <a:r>
              <a:rPr lang="en-US" b="1" dirty="0" smtClean="0">
                <a:solidFill>
                  <a:srgbClr val="00B050"/>
                </a:solidFill>
              </a:rPr>
              <a:t>conflict must be expressed by considering the humanitarian aspects of</a:t>
            </a:r>
          </a:p>
          <a:p>
            <a:r>
              <a:rPr lang="en-US" b="1" dirty="0" smtClean="0">
                <a:solidFill>
                  <a:srgbClr val="00B050"/>
                </a:solidFill>
              </a:rPr>
              <a:t>the conflict, so that Bangladesh&amp;#39;s policies are viewed positively in the global arena.</a:t>
            </a:r>
          </a:p>
          <a:p>
            <a:endParaRPr lang="en-US" dirty="0" smtClean="0"/>
          </a:p>
          <a:p>
            <a:r>
              <a:rPr lang="en-US" b="1" dirty="0" smtClean="0">
                <a:solidFill>
                  <a:srgbClr val="0070C0"/>
                </a:solidFill>
              </a:rPr>
              <a:t>By following these principles, Bangladesh will be able to maintain</a:t>
            </a:r>
          </a:p>
          <a:p>
            <a:r>
              <a:rPr lang="en-US" b="1" dirty="0" smtClean="0">
                <a:solidFill>
                  <a:srgbClr val="0070C0"/>
                </a:solidFill>
              </a:rPr>
              <a:t>balance in the face of global tensions while preserving its own</a:t>
            </a:r>
          </a:p>
          <a:p>
            <a:r>
              <a:rPr lang="en-US" b="1" dirty="0" smtClean="0">
                <a:solidFill>
                  <a:srgbClr val="0070C0"/>
                </a:solidFill>
              </a:rPr>
              <a:t>interests.</a:t>
            </a:r>
            <a:endParaRPr lang="en-US" b="1" dirty="0">
              <a:solidFill>
                <a:srgbClr val="0070C0"/>
              </a:solidFill>
            </a:endParaRPr>
          </a:p>
        </p:txBody>
      </p:sp>
    </p:spTree>
    <p:extLst>
      <p:ext uri="{BB962C8B-B14F-4D97-AF65-F5344CB8AC3E}">
        <p14:creationId xmlns:p14="http://schemas.microsoft.com/office/powerpoint/2010/main" val="63977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wipe(right)">
                                      <p:cBhvr>
                                        <p:cTn id="29" dur="500"/>
                                        <p:tgtEl>
                                          <p:spTgt spid="2">
                                            <p:txEl>
                                              <p:pRg st="5" end="5"/>
                                            </p:txEl>
                                          </p:spTgt>
                                        </p:tgtEl>
                                      </p:cBhvr>
                                    </p:animEffect>
                                  </p:childTnLst>
                                </p:cTn>
                              </p:par>
                              <p:par>
                                <p:cTn id="30" presetID="22" presetClass="entr" presetSubtype="2" fill="hold" nodeType="with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right)">
                                      <p:cBhvr>
                                        <p:cTn id="32" dur="500"/>
                                        <p:tgtEl>
                                          <p:spTgt spid="2">
                                            <p:txEl>
                                              <p:pRg st="6" end="6"/>
                                            </p:txEl>
                                          </p:spTgt>
                                        </p:tgtEl>
                                      </p:cBhvr>
                                    </p:animEffect>
                                  </p:childTnLst>
                                </p:cTn>
                              </p:par>
                              <p:par>
                                <p:cTn id="33" presetID="22" presetClass="entr" presetSubtype="2"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right)">
                                      <p:cBhvr>
                                        <p:cTn id="35" dur="500"/>
                                        <p:tgtEl>
                                          <p:spTgt spid="2">
                                            <p:txEl>
                                              <p:pRg st="7" end="7"/>
                                            </p:txEl>
                                          </p:spTgt>
                                        </p:tgtEl>
                                      </p:cBhvr>
                                    </p:animEffect>
                                  </p:childTnLst>
                                </p:cTn>
                              </p:par>
                              <p:par>
                                <p:cTn id="36" presetID="22" presetClass="entr" presetSubtype="2"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wipe(right)">
                                      <p:cBhvr>
                                        <p:cTn id="38" dur="500"/>
                                        <p:tgtEl>
                                          <p:spTgt spid="2">
                                            <p:txEl>
                                              <p:pRg st="9" end="9"/>
                                            </p:txEl>
                                          </p:spTgt>
                                        </p:tgtEl>
                                      </p:cBhvr>
                                    </p:animEffect>
                                  </p:childTnLst>
                                </p:cTn>
                              </p:par>
                              <p:par>
                                <p:cTn id="39" presetID="22" presetClass="entr" presetSubtype="2"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wipe(right)">
                                      <p:cBhvr>
                                        <p:cTn id="41" dur="500"/>
                                        <p:tgtEl>
                                          <p:spTgt spid="2">
                                            <p:txEl>
                                              <p:pRg st="10" end="10"/>
                                            </p:txEl>
                                          </p:spTgt>
                                        </p:tgtEl>
                                      </p:cBhvr>
                                    </p:animEffect>
                                  </p:childTnLst>
                                </p:cTn>
                              </p:par>
                              <p:par>
                                <p:cTn id="42" presetID="22" presetClass="entr" presetSubtype="2"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wipe(right)">
                                      <p:cBhvr>
                                        <p:cTn id="44" dur="500"/>
                                        <p:tgtEl>
                                          <p:spTgt spid="2">
                                            <p:txEl>
                                              <p:pRg st="11" end="11"/>
                                            </p:txEl>
                                          </p:spTgt>
                                        </p:tgtEl>
                                      </p:cBhvr>
                                    </p:animEffect>
                                  </p:childTnLst>
                                </p:cTn>
                              </p:par>
                              <p:par>
                                <p:cTn id="45" presetID="22" presetClass="entr" presetSubtype="2"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Effect transition="in" filter="wipe(right)">
                                      <p:cBhvr>
                                        <p:cTn id="47" dur="500"/>
                                        <p:tgtEl>
                                          <p:spTgt spid="2">
                                            <p:txEl>
                                              <p:pRg st="12" end="12"/>
                                            </p:txEl>
                                          </p:spTgt>
                                        </p:tgtEl>
                                      </p:cBhvr>
                                    </p:animEffect>
                                  </p:childTnLst>
                                </p:cTn>
                              </p:par>
                              <p:par>
                                <p:cTn id="48" presetID="22" presetClass="entr" presetSubtype="2" fill="hold" nodeType="withEffect">
                                  <p:stCondLst>
                                    <p:cond delay="0"/>
                                  </p:stCondLst>
                                  <p:childTnLst>
                                    <p:set>
                                      <p:cBhvr>
                                        <p:cTn id="49" dur="1" fill="hold">
                                          <p:stCondLst>
                                            <p:cond delay="0"/>
                                          </p:stCondLst>
                                        </p:cTn>
                                        <p:tgtEl>
                                          <p:spTgt spid="2">
                                            <p:txEl>
                                              <p:pRg st="13" end="13"/>
                                            </p:txEl>
                                          </p:spTgt>
                                        </p:tgtEl>
                                        <p:attrNameLst>
                                          <p:attrName>style.visibility</p:attrName>
                                        </p:attrNameLst>
                                      </p:cBhvr>
                                      <p:to>
                                        <p:strVal val="visible"/>
                                      </p:to>
                                    </p:set>
                                    <p:animEffect transition="in" filter="wipe(right)">
                                      <p:cBhvr>
                                        <p:cTn id="50" dur="500"/>
                                        <p:tgtEl>
                                          <p:spTgt spid="2">
                                            <p:txEl>
                                              <p:pRg st="13" end="13"/>
                                            </p:txEl>
                                          </p:spTgt>
                                        </p:tgtEl>
                                      </p:cBhvr>
                                    </p:animEffect>
                                  </p:childTnLst>
                                </p:cTn>
                              </p:par>
                              <p:par>
                                <p:cTn id="51" presetID="22" presetClass="entr" presetSubtype="2"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Effect transition="in" filter="wipe(right)">
                                      <p:cBhvr>
                                        <p:cTn id="53" dur="500"/>
                                        <p:tgtEl>
                                          <p:spTgt spid="2">
                                            <p:txEl>
                                              <p:pRg st="14" end="14"/>
                                            </p:txEl>
                                          </p:spTgt>
                                        </p:tgtEl>
                                      </p:cBhvr>
                                    </p:animEffect>
                                  </p:childTnLst>
                                </p:cTn>
                              </p:par>
                              <p:par>
                                <p:cTn id="54" presetID="22" presetClass="entr" presetSubtype="2" fill="hold" nodeType="withEffect">
                                  <p:stCondLst>
                                    <p:cond delay="0"/>
                                  </p:stCondLst>
                                  <p:childTnLst>
                                    <p:set>
                                      <p:cBhvr>
                                        <p:cTn id="55" dur="1" fill="hold">
                                          <p:stCondLst>
                                            <p:cond delay="0"/>
                                          </p:stCondLst>
                                        </p:cTn>
                                        <p:tgtEl>
                                          <p:spTgt spid="2">
                                            <p:txEl>
                                              <p:pRg st="16" end="16"/>
                                            </p:txEl>
                                          </p:spTgt>
                                        </p:tgtEl>
                                        <p:attrNameLst>
                                          <p:attrName>style.visibility</p:attrName>
                                        </p:attrNameLst>
                                      </p:cBhvr>
                                      <p:to>
                                        <p:strVal val="visible"/>
                                      </p:to>
                                    </p:set>
                                    <p:animEffect transition="in" filter="wipe(right)">
                                      <p:cBhvr>
                                        <p:cTn id="56" dur="500"/>
                                        <p:tgtEl>
                                          <p:spTgt spid="2">
                                            <p:txEl>
                                              <p:pRg st="16" end="16"/>
                                            </p:txEl>
                                          </p:spTgt>
                                        </p:tgtEl>
                                      </p:cBhvr>
                                    </p:animEffect>
                                  </p:childTnLst>
                                </p:cTn>
                              </p:par>
                              <p:par>
                                <p:cTn id="57" presetID="22" presetClass="entr" presetSubtype="2" fill="hold" nodeType="withEffect">
                                  <p:stCondLst>
                                    <p:cond delay="0"/>
                                  </p:stCondLst>
                                  <p:childTnLst>
                                    <p:set>
                                      <p:cBhvr>
                                        <p:cTn id="58" dur="1" fill="hold">
                                          <p:stCondLst>
                                            <p:cond delay="0"/>
                                          </p:stCondLst>
                                        </p:cTn>
                                        <p:tgtEl>
                                          <p:spTgt spid="2">
                                            <p:txEl>
                                              <p:pRg st="17" end="17"/>
                                            </p:txEl>
                                          </p:spTgt>
                                        </p:tgtEl>
                                        <p:attrNameLst>
                                          <p:attrName>style.visibility</p:attrName>
                                        </p:attrNameLst>
                                      </p:cBhvr>
                                      <p:to>
                                        <p:strVal val="visible"/>
                                      </p:to>
                                    </p:set>
                                    <p:animEffect transition="in" filter="wipe(right)">
                                      <p:cBhvr>
                                        <p:cTn id="59" dur="500"/>
                                        <p:tgtEl>
                                          <p:spTgt spid="2">
                                            <p:txEl>
                                              <p:pRg st="17" end="17"/>
                                            </p:txEl>
                                          </p:spTgt>
                                        </p:tgtEl>
                                      </p:cBhvr>
                                    </p:animEffect>
                                  </p:childTnLst>
                                </p:cTn>
                              </p:par>
                              <p:par>
                                <p:cTn id="60" presetID="22" presetClass="entr" presetSubtype="2" fill="hold" nodeType="withEffect">
                                  <p:stCondLst>
                                    <p:cond delay="0"/>
                                  </p:stCondLst>
                                  <p:childTnLst>
                                    <p:set>
                                      <p:cBhvr>
                                        <p:cTn id="61" dur="1" fill="hold">
                                          <p:stCondLst>
                                            <p:cond delay="0"/>
                                          </p:stCondLst>
                                        </p:cTn>
                                        <p:tgtEl>
                                          <p:spTgt spid="2">
                                            <p:txEl>
                                              <p:pRg st="18" end="18"/>
                                            </p:txEl>
                                          </p:spTgt>
                                        </p:tgtEl>
                                        <p:attrNameLst>
                                          <p:attrName>style.visibility</p:attrName>
                                        </p:attrNameLst>
                                      </p:cBhvr>
                                      <p:to>
                                        <p:strVal val="visible"/>
                                      </p:to>
                                    </p:set>
                                    <p:animEffect transition="in" filter="wipe(right)">
                                      <p:cBhvr>
                                        <p:cTn id="62"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7391400" cy="707886"/>
          </a:xfrm>
          <a:prstGeom prst="rect">
            <a:avLst/>
          </a:prstGeom>
          <a:noFill/>
        </p:spPr>
        <p:txBody>
          <a:bodyPr wrap="square" rtlCol="0">
            <a:spAutoFit/>
          </a:bodyPr>
          <a:lstStyle/>
          <a:p>
            <a:r>
              <a:rPr lang="en-US" sz="2000" b="1" dirty="0" smtClean="0">
                <a:solidFill>
                  <a:schemeClr val="accent5">
                    <a:lumMod val="50000"/>
                  </a:schemeClr>
                </a:solidFill>
              </a:rPr>
              <a:t>8. </a:t>
            </a:r>
            <a:r>
              <a:rPr lang="en-US" sz="2000" b="1" dirty="0" smtClean="0">
                <a:ln>
                  <a:solidFill>
                    <a:srgbClr val="CC3300"/>
                  </a:solidFill>
                </a:ln>
                <a:solidFill>
                  <a:srgbClr val="FF00FF"/>
                </a:solidFill>
              </a:rPr>
              <a:t>What do you think Bangladesh&amp;#39;s foreign policy should be in </a:t>
            </a:r>
            <a:r>
              <a:rPr lang="en-US" sz="2000" b="1" dirty="0" err="1" smtClean="0">
                <a:ln>
                  <a:solidFill>
                    <a:srgbClr val="CC3300"/>
                  </a:solidFill>
                </a:ln>
                <a:solidFill>
                  <a:srgbClr val="FF00FF"/>
                </a:solidFill>
              </a:rPr>
              <a:t>thecontext</a:t>
            </a:r>
            <a:r>
              <a:rPr lang="en-US" sz="2000" b="1" dirty="0" smtClean="0">
                <a:ln>
                  <a:solidFill>
                    <a:srgbClr val="CC3300"/>
                  </a:solidFill>
                </a:ln>
                <a:solidFill>
                  <a:srgbClr val="FF00FF"/>
                </a:solidFill>
              </a:rPr>
              <a:t> of strategic competition between India and China?</a:t>
            </a:r>
            <a:endParaRPr lang="en-US" sz="2000" b="1" dirty="0">
              <a:ln>
                <a:solidFill>
                  <a:srgbClr val="CC3300"/>
                </a:solidFill>
              </a:ln>
              <a:solidFill>
                <a:srgbClr val="FF00FF"/>
              </a:solidFill>
            </a:endParaRPr>
          </a:p>
        </p:txBody>
      </p:sp>
      <p:sp>
        <p:nvSpPr>
          <p:cNvPr id="3" name="TextBox 2"/>
          <p:cNvSpPr txBox="1"/>
          <p:nvPr/>
        </p:nvSpPr>
        <p:spPr>
          <a:xfrm>
            <a:off x="685800" y="1676400"/>
            <a:ext cx="7848600" cy="3416320"/>
          </a:xfrm>
          <a:prstGeom prst="rect">
            <a:avLst/>
          </a:prstGeom>
          <a:noFill/>
        </p:spPr>
        <p:txBody>
          <a:bodyPr wrap="square" rtlCol="0">
            <a:spAutoFit/>
          </a:bodyPr>
          <a:lstStyle/>
          <a:p>
            <a:r>
              <a:rPr lang="en-US" sz="2400" b="1" dirty="0" smtClean="0">
                <a:solidFill>
                  <a:schemeClr val="bg2">
                    <a:lumMod val="50000"/>
                  </a:schemeClr>
                </a:solidFill>
              </a:rPr>
              <a:t> Maintaining a balanced position without bias between India and China.</a:t>
            </a:r>
          </a:p>
          <a:p>
            <a:r>
              <a:rPr lang="en-US" sz="2400" b="1" dirty="0" smtClean="0">
                <a:ln>
                  <a:solidFill>
                    <a:srgbClr val="0099FF"/>
                  </a:solidFill>
                </a:ln>
                <a:solidFill>
                  <a:srgbClr val="FF0000"/>
                </a:solidFill>
              </a:rPr>
              <a:t> Increasing economic, trade, and strategic relations with both countries.</a:t>
            </a:r>
          </a:p>
          <a:p>
            <a:r>
              <a:rPr lang="en-US" sz="2400" b="1" dirty="0" smtClean="0">
                <a:solidFill>
                  <a:srgbClr val="00B050"/>
                </a:solidFill>
              </a:rPr>
              <a:t> Reducing dependence by decreasing Chinese loans and seeking diversified sources, minimizing all forms of dependence on both India and China.</a:t>
            </a:r>
          </a:p>
          <a:p>
            <a:r>
              <a:rPr lang="en-US" sz="2400" b="1" dirty="0" smtClean="0">
                <a:solidFill>
                  <a:srgbClr val="00B0F0"/>
                </a:solidFill>
              </a:rPr>
              <a:t> Strengthening regional cooperation (for example, BIMSTEC, SAARC).</a:t>
            </a:r>
            <a:endParaRPr lang="en-US" sz="2400" b="1" dirty="0">
              <a:solidFill>
                <a:srgbClr val="00B0F0"/>
              </a:solidFill>
            </a:endParaRPr>
          </a:p>
        </p:txBody>
      </p:sp>
    </p:spTree>
    <p:extLst>
      <p:ext uri="{BB962C8B-B14F-4D97-AF65-F5344CB8AC3E}">
        <p14:creationId xmlns:p14="http://schemas.microsoft.com/office/powerpoint/2010/main" val="256050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outVertical)">
                                      <p:cBhvr>
                                        <p:cTn id="15" dur="500"/>
                                        <p:tgtEl>
                                          <p:spTgt spid="3">
                                            <p:txEl>
                                              <p:pRg st="1" end="1"/>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outVertical)">
                                      <p:cBhvr>
                                        <p:cTn id="18" dur="500"/>
                                        <p:tgtEl>
                                          <p:spTgt spid="3">
                                            <p:txEl>
                                              <p:pRg st="2" end="2"/>
                                            </p:txEl>
                                          </p:spTgt>
                                        </p:tgtEl>
                                      </p:cBhvr>
                                    </p:animEffect>
                                  </p:childTnLst>
                                </p:cTn>
                              </p:par>
                              <p:par>
                                <p:cTn id="19" presetID="16" presetClass="entr" presetSubtype="37"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out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7021" y="1066800"/>
            <a:ext cx="6019800" cy="4154984"/>
          </a:xfrm>
          <a:prstGeom prst="rect">
            <a:avLst/>
          </a:prstGeom>
          <a:noFill/>
        </p:spPr>
        <p:txBody>
          <a:bodyPr wrap="square" rtlCol="0">
            <a:spAutoFit/>
          </a:bodyPr>
          <a:lstStyle/>
          <a:p>
            <a:r>
              <a:rPr lang="en-US" sz="7200" dirty="0" smtClean="0">
                <a:solidFill>
                  <a:schemeClr val="accent2">
                    <a:lumMod val="50000"/>
                  </a:schemeClr>
                </a:solidFill>
              </a:rPr>
              <a:t>Thank you all</a:t>
            </a:r>
          </a:p>
          <a:p>
            <a:endParaRPr lang="en-US" sz="3200" dirty="0" smtClean="0"/>
          </a:p>
          <a:p>
            <a:endParaRPr lang="en-US" sz="3200" dirty="0"/>
          </a:p>
          <a:p>
            <a:endParaRPr lang="en-US" sz="3200" dirty="0" smtClean="0"/>
          </a:p>
          <a:p>
            <a:endParaRPr lang="en-US" sz="3200" dirty="0"/>
          </a:p>
          <a:p>
            <a:endParaRPr lang="en-US" sz="3200" dirty="0" smtClean="0"/>
          </a:p>
          <a:p>
            <a:r>
              <a:rPr lang="en-US" sz="3200" dirty="0" smtClean="0">
                <a:solidFill>
                  <a:srgbClr val="00B050"/>
                </a:solidFill>
              </a:rPr>
              <a:t>Specially sir Thank you.</a:t>
            </a:r>
            <a:endParaRPr lang="en-US" sz="3200" dirty="0">
              <a:solidFill>
                <a:srgbClr val="00B050"/>
              </a:solidFill>
            </a:endParaRPr>
          </a:p>
        </p:txBody>
      </p:sp>
    </p:spTree>
    <p:extLst>
      <p:ext uri="{BB962C8B-B14F-4D97-AF65-F5344CB8AC3E}">
        <p14:creationId xmlns:p14="http://schemas.microsoft.com/office/powerpoint/2010/main" val="32194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heel(8)">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circle(in)">
                                      <p:cBhvr>
                                        <p:cTn id="1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7467600" cy="1015663"/>
          </a:xfrm>
          <a:prstGeom prst="rect">
            <a:avLst/>
          </a:prstGeom>
          <a:noFill/>
        </p:spPr>
        <p:txBody>
          <a:bodyPr wrap="square" rtlCol="0">
            <a:spAutoFit/>
          </a:bodyPr>
          <a:lstStyle/>
          <a:p>
            <a:r>
              <a:rPr lang="en-US" sz="2000" b="1" dirty="0" smtClean="0">
                <a:solidFill>
                  <a:srgbClr val="C00000"/>
                </a:solidFill>
              </a:rPr>
              <a:t>Project Name: </a:t>
            </a:r>
            <a:r>
              <a:rPr lang="en-US" sz="2000" dirty="0" smtClean="0">
                <a:solidFill>
                  <a:srgbClr val="0070C0"/>
                </a:solidFill>
              </a:rPr>
              <a:t>An Analysis of Bangladesh’s Diplomatic Challenges and Opportunities with global and Regional Super Power : Perspectives from Students of Begum Rokeya University, Rang</a:t>
            </a:r>
            <a:r>
              <a:rPr lang="en-US" dirty="0" smtClean="0">
                <a:solidFill>
                  <a:srgbClr val="0070C0"/>
                </a:solidFill>
              </a:rPr>
              <a:t>pur</a:t>
            </a:r>
            <a:endParaRPr lang="en-US" dirty="0">
              <a:solidFill>
                <a:srgbClr val="0070C0"/>
              </a:solidFill>
            </a:endParaRPr>
          </a:p>
        </p:txBody>
      </p:sp>
      <p:sp>
        <p:nvSpPr>
          <p:cNvPr id="3" name="TextBox 2"/>
          <p:cNvSpPr txBox="1"/>
          <p:nvPr/>
        </p:nvSpPr>
        <p:spPr>
          <a:xfrm>
            <a:off x="415047" y="1966874"/>
            <a:ext cx="4114800" cy="523220"/>
          </a:xfrm>
          <a:prstGeom prst="rect">
            <a:avLst/>
          </a:prstGeom>
          <a:noFill/>
        </p:spPr>
        <p:txBody>
          <a:bodyPr wrap="square" rtlCol="0">
            <a:spAutoFit/>
          </a:bodyPr>
          <a:lstStyle/>
          <a:p>
            <a:r>
              <a:rPr lang="en-US" sz="2800" dirty="0" smtClean="0">
                <a:solidFill>
                  <a:srgbClr val="00B050"/>
                </a:solidFill>
              </a:rPr>
              <a:t>Our Group Members are</a:t>
            </a:r>
            <a:r>
              <a:rPr lang="en-US" dirty="0" smtClean="0">
                <a:solidFill>
                  <a:srgbClr val="00B050"/>
                </a:solidFill>
              </a:rPr>
              <a:t>:</a:t>
            </a:r>
            <a:endParaRPr lang="en-US" dirty="0">
              <a:solidFill>
                <a:srgbClr val="00B050"/>
              </a:solidFill>
            </a:endParaRPr>
          </a:p>
        </p:txBody>
      </p:sp>
      <p:sp>
        <p:nvSpPr>
          <p:cNvPr id="4" name="TextBox 3"/>
          <p:cNvSpPr txBox="1"/>
          <p:nvPr/>
        </p:nvSpPr>
        <p:spPr>
          <a:xfrm>
            <a:off x="783077" y="2788596"/>
            <a:ext cx="7162800" cy="3046988"/>
          </a:xfrm>
          <a:prstGeom prst="rect">
            <a:avLst/>
          </a:prstGeom>
          <a:noFill/>
        </p:spPr>
        <p:txBody>
          <a:bodyPr wrap="square" rtlCol="0">
            <a:spAutoFit/>
          </a:bodyPr>
          <a:lstStyle/>
          <a:p>
            <a:pPr marL="342900" indent="-342900">
              <a:buAutoNum type="arabicPeriod"/>
            </a:pPr>
            <a:r>
              <a:rPr lang="en-US" sz="2400" b="1" dirty="0" smtClean="0">
                <a:solidFill>
                  <a:srgbClr val="0070C0"/>
                </a:solidFill>
              </a:rPr>
              <a:t>Mst. </a:t>
            </a:r>
            <a:r>
              <a:rPr lang="en-US" sz="2400" b="1" dirty="0" err="1" smtClean="0">
                <a:solidFill>
                  <a:srgbClr val="0070C0"/>
                </a:solidFill>
              </a:rPr>
              <a:t>Tajmin</a:t>
            </a:r>
            <a:r>
              <a:rPr lang="en-US" sz="2400" b="1" dirty="0" smtClean="0">
                <a:solidFill>
                  <a:srgbClr val="0070C0"/>
                </a:solidFill>
              </a:rPr>
              <a:t> </a:t>
            </a:r>
            <a:r>
              <a:rPr lang="en-US" sz="2400" b="1" dirty="0" err="1" smtClean="0">
                <a:solidFill>
                  <a:srgbClr val="0070C0"/>
                </a:solidFill>
              </a:rPr>
              <a:t>Akter</a:t>
            </a:r>
            <a:r>
              <a:rPr lang="en-US" sz="2400" b="1" dirty="0" smtClean="0">
                <a:solidFill>
                  <a:srgbClr val="0070C0"/>
                </a:solidFill>
              </a:rPr>
              <a:t>  			-12014014</a:t>
            </a:r>
          </a:p>
          <a:p>
            <a:pPr marL="342900" indent="-342900">
              <a:buAutoNum type="arabicPeriod"/>
            </a:pPr>
            <a:r>
              <a:rPr lang="en-US" sz="2400" b="1" dirty="0" err="1" smtClean="0">
                <a:solidFill>
                  <a:srgbClr val="0070C0"/>
                </a:solidFill>
              </a:rPr>
              <a:t>Farhana</a:t>
            </a:r>
            <a:r>
              <a:rPr lang="en-US" sz="2400" b="1" dirty="0" smtClean="0">
                <a:solidFill>
                  <a:srgbClr val="0070C0"/>
                </a:solidFill>
              </a:rPr>
              <a:t> </a:t>
            </a:r>
            <a:r>
              <a:rPr lang="en-US" sz="2400" b="1" dirty="0" err="1" smtClean="0">
                <a:solidFill>
                  <a:srgbClr val="0070C0"/>
                </a:solidFill>
              </a:rPr>
              <a:t>Jui</a:t>
            </a:r>
            <a:r>
              <a:rPr lang="en-US" sz="2400" b="1" dirty="0" smtClean="0">
                <a:solidFill>
                  <a:srgbClr val="0070C0"/>
                </a:solidFill>
              </a:rPr>
              <a:t>  			-12014024</a:t>
            </a:r>
          </a:p>
          <a:p>
            <a:pPr marL="342900" indent="-342900">
              <a:buAutoNum type="arabicPeriod"/>
            </a:pPr>
            <a:r>
              <a:rPr lang="en-US" sz="2400" b="1" dirty="0" smtClean="0">
                <a:solidFill>
                  <a:srgbClr val="0070C0"/>
                </a:solidFill>
              </a:rPr>
              <a:t>Most. </a:t>
            </a:r>
            <a:r>
              <a:rPr lang="en-US" sz="2400" b="1" dirty="0" err="1" smtClean="0">
                <a:solidFill>
                  <a:srgbClr val="0070C0"/>
                </a:solidFill>
              </a:rPr>
              <a:t>Ismoara</a:t>
            </a:r>
            <a:r>
              <a:rPr lang="en-US" sz="2400" b="1" dirty="0" smtClean="0">
                <a:solidFill>
                  <a:srgbClr val="0070C0"/>
                </a:solidFill>
              </a:rPr>
              <a:t>   			-12014034</a:t>
            </a:r>
          </a:p>
          <a:p>
            <a:pPr marL="342900" indent="-342900">
              <a:buAutoNum type="arabicPeriod"/>
            </a:pPr>
            <a:r>
              <a:rPr lang="en-US" sz="2400" b="1" dirty="0" err="1" smtClean="0">
                <a:solidFill>
                  <a:srgbClr val="0070C0"/>
                </a:solidFill>
              </a:rPr>
              <a:t>Roni</a:t>
            </a:r>
            <a:r>
              <a:rPr lang="en-US" sz="2400" b="1" dirty="0" smtClean="0">
                <a:solidFill>
                  <a:srgbClr val="0070C0"/>
                </a:solidFill>
              </a:rPr>
              <a:t> Chandra Sharma 		 -12014044</a:t>
            </a:r>
          </a:p>
          <a:p>
            <a:pPr marL="342900" indent="-342900">
              <a:buAutoNum type="arabicPeriod"/>
            </a:pPr>
            <a:r>
              <a:rPr lang="en-US" sz="2400" b="1" dirty="0" err="1" smtClean="0">
                <a:solidFill>
                  <a:srgbClr val="0070C0"/>
                </a:solidFill>
              </a:rPr>
              <a:t>Sadia</a:t>
            </a:r>
            <a:r>
              <a:rPr lang="en-US" sz="2400" b="1" dirty="0" smtClean="0">
                <a:solidFill>
                  <a:srgbClr val="0070C0"/>
                </a:solidFill>
              </a:rPr>
              <a:t> </a:t>
            </a:r>
            <a:r>
              <a:rPr lang="en-US" sz="2400" b="1" dirty="0" err="1" smtClean="0">
                <a:solidFill>
                  <a:srgbClr val="0070C0"/>
                </a:solidFill>
              </a:rPr>
              <a:t>Arfin</a:t>
            </a:r>
            <a:r>
              <a:rPr lang="en-US" sz="2400" b="1" dirty="0" smtClean="0">
                <a:solidFill>
                  <a:srgbClr val="0070C0"/>
                </a:solidFill>
              </a:rPr>
              <a:t> </a:t>
            </a:r>
            <a:r>
              <a:rPr lang="en-US" sz="2400" b="1" dirty="0" err="1" smtClean="0">
                <a:solidFill>
                  <a:srgbClr val="0070C0"/>
                </a:solidFill>
              </a:rPr>
              <a:t>Hemu</a:t>
            </a:r>
            <a:r>
              <a:rPr lang="en-US" sz="2400" b="1" dirty="0" smtClean="0">
                <a:solidFill>
                  <a:srgbClr val="0070C0"/>
                </a:solidFill>
              </a:rPr>
              <a:t> 			- 12014054</a:t>
            </a:r>
          </a:p>
          <a:p>
            <a:pPr marL="342900" indent="-342900">
              <a:buAutoNum type="arabicPeriod"/>
            </a:pPr>
            <a:r>
              <a:rPr lang="en-US" sz="2400" b="1" dirty="0" smtClean="0">
                <a:solidFill>
                  <a:srgbClr val="0070C0"/>
                </a:solidFill>
              </a:rPr>
              <a:t>Md. </a:t>
            </a:r>
            <a:r>
              <a:rPr lang="en-US" sz="2400" b="1" dirty="0" err="1" smtClean="0">
                <a:solidFill>
                  <a:srgbClr val="0070C0"/>
                </a:solidFill>
              </a:rPr>
              <a:t>Sojib</a:t>
            </a:r>
            <a:r>
              <a:rPr lang="en-US" sz="2400" b="1" dirty="0" smtClean="0">
                <a:solidFill>
                  <a:srgbClr val="0070C0"/>
                </a:solidFill>
              </a:rPr>
              <a:t> Mia  			- 12014064</a:t>
            </a:r>
          </a:p>
          <a:p>
            <a:pPr marL="342900" indent="-342900">
              <a:buAutoNum type="arabicPeriod"/>
            </a:pPr>
            <a:r>
              <a:rPr lang="en-US" sz="2400" b="1" dirty="0" smtClean="0">
                <a:solidFill>
                  <a:srgbClr val="0070C0"/>
                </a:solidFill>
              </a:rPr>
              <a:t>A.K.M </a:t>
            </a:r>
            <a:r>
              <a:rPr lang="en-US" sz="2400" b="1" dirty="0" err="1" smtClean="0">
                <a:solidFill>
                  <a:srgbClr val="0070C0"/>
                </a:solidFill>
              </a:rPr>
              <a:t>Meheraj</a:t>
            </a:r>
            <a:r>
              <a:rPr lang="en-US" sz="2400" b="1" dirty="0" smtClean="0">
                <a:solidFill>
                  <a:srgbClr val="0070C0"/>
                </a:solidFill>
              </a:rPr>
              <a:t> </a:t>
            </a:r>
            <a:r>
              <a:rPr lang="en-US" sz="2400" b="1" dirty="0" err="1" smtClean="0">
                <a:solidFill>
                  <a:srgbClr val="0070C0"/>
                </a:solidFill>
              </a:rPr>
              <a:t>Hasnat</a:t>
            </a:r>
            <a:r>
              <a:rPr lang="en-US" sz="2400" b="1" dirty="0" smtClean="0">
                <a:solidFill>
                  <a:srgbClr val="0070C0"/>
                </a:solidFill>
              </a:rPr>
              <a:t> </a:t>
            </a:r>
            <a:r>
              <a:rPr lang="en-US" sz="2400" b="1" dirty="0" err="1" smtClean="0">
                <a:solidFill>
                  <a:srgbClr val="0070C0"/>
                </a:solidFill>
              </a:rPr>
              <a:t>Sark</a:t>
            </a:r>
            <a:r>
              <a:rPr lang="en-US" sz="2400" b="1" dirty="0" smtClean="0">
                <a:solidFill>
                  <a:srgbClr val="0070C0"/>
                </a:solidFill>
              </a:rPr>
              <a:t> 	 - 12014074</a:t>
            </a:r>
          </a:p>
          <a:p>
            <a:pPr marL="342900" indent="-342900">
              <a:buAutoNum type="arabicPeriod"/>
            </a:pPr>
            <a:r>
              <a:rPr lang="en-US" sz="2400" b="1" dirty="0" err="1" smtClean="0">
                <a:solidFill>
                  <a:srgbClr val="0070C0"/>
                </a:solidFill>
              </a:rPr>
              <a:t>Minzanur</a:t>
            </a:r>
            <a:r>
              <a:rPr lang="en-US" sz="2400" b="1" dirty="0" smtClean="0">
                <a:solidFill>
                  <a:srgbClr val="0070C0"/>
                </a:solidFill>
              </a:rPr>
              <a:t> Rahman 		- 1914064</a:t>
            </a:r>
            <a:endParaRPr lang="en-US" b="1" dirty="0">
              <a:solidFill>
                <a:srgbClr val="0070C0"/>
              </a:solidFill>
            </a:endParaRPr>
          </a:p>
        </p:txBody>
      </p:sp>
    </p:spTree>
    <p:extLst>
      <p:ext uri="{BB962C8B-B14F-4D97-AF65-F5344CB8AC3E}">
        <p14:creationId xmlns:p14="http://schemas.microsoft.com/office/powerpoint/2010/main" val="299774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 calcmode="lin" valueType="num">
                                      <p:cBhvr additive="base">
                                        <p:cTn id="2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additive="base">
                                        <p:cTn id="2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 calcmode="lin" valueType="num">
                                      <p:cBhvr additive="base">
                                        <p:cTn id="3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 calcmode="lin" valueType="num">
                                      <p:cBhvr additive="base">
                                        <p:cTn id="3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additive="base">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 calcmode="lin" valueType="num">
                                      <p:cBhvr additive="base">
                                        <p:cTn id="4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 calcmode="lin" valueType="num">
                                      <p:cBhvr additive="base">
                                        <p:cTn id="5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5" presetClass="entr" presetSubtype="0" fill="hold" grpId="0"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2000"/>
                                        <p:tgtEl>
                                          <p:spTgt spid="4">
                                            <p:txEl>
                                              <p:pRg st="0" end="0"/>
                                            </p:txEl>
                                          </p:spTgt>
                                        </p:tgtEl>
                                      </p:cBhvr>
                                    </p:animEffect>
                                    <p:anim calcmode="lin" valueType="num">
                                      <p:cBhvr>
                                        <p:cTn id="59"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60" dur="2000" fill="hold"/>
                                        <p:tgtEl>
                                          <p:spTgt spid="4">
                                            <p:txEl>
                                              <p:pRg st="0" end="0"/>
                                            </p:txEl>
                                          </p:spTgt>
                                        </p:tgtEl>
                                        <p:attrNameLst>
                                          <p:attrName>ppt_h</p:attrName>
                                        </p:attrNameLst>
                                      </p:cBhvr>
                                      <p:tavLst>
                                        <p:tav tm="0">
                                          <p:val>
                                            <p:strVal val="#ppt_h"/>
                                          </p:val>
                                        </p:tav>
                                        <p:tav tm="100000">
                                          <p:val>
                                            <p:strVal val="#ppt_h"/>
                                          </p:val>
                                        </p:tav>
                                      </p:tavLst>
                                    </p:anim>
                                  </p:childTnLst>
                                </p:cTn>
                              </p:par>
                              <p:par>
                                <p:cTn id="61" presetID="45" presetClass="entr" presetSubtype="0" fill="hold" grpId="0"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2000"/>
                                        <p:tgtEl>
                                          <p:spTgt spid="4">
                                            <p:txEl>
                                              <p:pRg st="1" end="1"/>
                                            </p:txEl>
                                          </p:spTgt>
                                        </p:tgtEl>
                                      </p:cBhvr>
                                    </p:animEffect>
                                    <p:anim calcmode="lin" valueType="num">
                                      <p:cBhvr>
                                        <p:cTn id="64" dur="2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65" dur="2000" fill="hold"/>
                                        <p:tgtEl>
                                          <p:spTgt spid="4">
                                            <p:txEl>
                                              <p:pRg st="1" end="1"/>
                                            </p:txEl>
                                          </p:spTgt>
                                        </p:tgtEl>
                                        <p:attrNameLst>
                                          <p:attrName>ppt_h</p:attrName>
                                        </p:attrNameLst>
                                      </p:cBhvr>
                                      <p:tavLst>
                                        <p:tav tm="0">
                                          <p:val>
                                            <p:strVal val="#ppt_h"/>
                                          </p:val>
                                        </p:tav>
                                        <p:tav tm="100000">
                                          <p:val>
                                            <p:strVal val="#ppt_h"/>
                                          </p:val>
                                        </p:tav>
                                      </p:tavLst>
                                    </p:anim>
                                  </p:childTnLst>
                                </p:cTn>
                              </p:par>
                              <p:par>
                                <p:cTn id="66" presetID="45" presetClass="entr" presetSubtype="0" fill="hold" grpId="0" nodeType="withEffect">
                                  <p:stCondLst>
                                    <p:cond delay="0"/>
                                  </p:stCondLst>
                                  <p:childTnLst>
                                    <p:set>
                                      <p:cBhvr>
                                        <p:cTn id="67" dur="1" fill="hold">
                                          <p:stCondLst>
                                            <p:cond delay="0"/>
                                          </p:stCondLst>
                                        </p:cTn>
                                        <p:tgtEl>
                                          <p:spTgt spid="4">
                                            <p:txEl>
                                              <p:pRg st="2" end="2"/>
                                            </p:txEl>
                                          </p:spTgt>
                                        </p:tgtEl>
                                        <p:attrNameLst>
                                          <p:attrName>style.visibility</p:attrName>
                                        </p:attrNameLst>
                                      </p:cBhvr>
                                      <p:to>
                                        <p:strVal val="visible"/>
                                      </p:to>
                                    </p:set>
                                    <p:animEffect transition="in" filter="fade">
                                      <p:cBhvr>
                                        <p:cTn id="68" dur="2000"/>
                                        <p:tgtEl>
                                          <p:spTgt spid="4">
                                            <p:txEl>
                                              <p:pRg st="2" end="2"/>
                                            </p:txEl>
                                          </p:spTgt>
                                        </p:tgtEl>
                                      </p:cBhvr>
                                    </p:animEffect>
                                    <p:anim calcmode="lin" valueType="num">
                                      <p:cBhvr>
                                        <p:cTn id="69" dur="2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70" dur="2000" fill="hold"/>
                                        <p:tgtEl>
                                          <p:spTgt spid="4">
                                            <p:txEl>
                                              <p:pRg st="2" end="2"/>
                                            </p:txEl>
                                          </p:spTgt>
                                        </p:tgtEl>
                                        <p:attrNameLst>
                                          <p:attrName>ppt_h</p:attrName>
                                        </p:attrNameLst>
                                      </p:cBhvr>
                                      <p:tavLst>
                                        <p:tav tm="0">
                                          <p:val>
                                            <p:strVal val="#ppt_h"/>
                                          </p:val>
                                        </p:tav>
                                        <p:tav tm="100000">
                                          <p:val>
                                            <p:strVal val="#ppt_h"/>
                                          </p:val>
                                        </p:tav>
                                      </p:tavLst>
                                    </p:anim>
                                  </p:childTnLst>
                                </p:cTn>
                              </p:par>
                              <p:par>
                                <p:cTn id="71" presetID="45" presetClass="entr" presetSubtype="0" fill="hold" grpId="0" nodeType="withEffect">
                                  <p:stCondLst>
                                    <p:cond delay="0"/>
                                  </p:stCondLst>
                                  <p:childTnLst>
                                    <p:set>
                                      <p:cBhvr>
                                        <p:cTn id="72" dur="1" fill="hold">
                                          <p:stCondLst>
                                            <p:cond delay="0"/>
                                          </p:stCondLst>
                                        </p:cTn>
                                        <p:tgtEl>
                                          <p:spTgt spid="4">
                                            <p:txEl>
                                              <p:pRg st="3" end="3"/>
                                            </p:txEl>
                                          </p:spTgt>
                                        </p:tgtEl>
                                        <p:attrNameLst>
                                          <p:attrName>style.visibility</p:attrName>
                                        </p:attrNameLst>
                                      </p:cBhvr>
                                      <p:to>
                                        <p:strVal val="visible"/>
                                      </p:to>
                                    </p:set>
                                    <p:animEffect transition="in" filter="fade">
                                      <p:cBhvr>
                                        <p:cTn id="73" dur="2000"/>
                                        <p:tgtEl>
                                          <p:spTgt spid="4">
                                            <p:txEl>
                                              <p:pRg st="3" end="3"/>
                                            </p:txEl>
                                          </p:spTgt>
                                        </p:tgtEl>
                                      </p:cBhvr>
                                    </p:animEffect>
                                    <p:anim calcmode="lin" valueType="num">
                                      <p:cBhvr>
                                        <p:cTn id="74" dur="2000" fill="hold"/>
                                        <p:tgtEl>
                                          <p:spTgt spid="4">
                                            <p:txEl>
                                              <p:pRg st="3" end="3"/>
                                            </p:txEl>
                                          </p:spTgt>
                                        </p:tgtEl>
                                        <p:attrNameLst>
                                          <p:attrName>ppt_w</p:attrName>
                                        </p:attrNameLst>
                                      </p:cBhvr>
                                      <p:tavLst>
                                        <p:tav tm="0" fmla="#ppt_w*sin(2.5*pi*$)">
                                          <p:val>
                                            <p:fltVal val="0"/>
                                          </p:val>
                                        </p:tav>
                                        <p:tav tm="100000">
                                          <p:val>
                                            <p:fltVal val="1"/>
                                          </p:val>
                                        </p:tav>
                                      </p:tavLst>
                                    </p:anim>
                                    <p:anim calcmode="lin" valueType="num">
                                      <p:cBhvr>
                                        <p:cTn id="75" dur="2000" fill="hold"/>
                                        <p:tgtEl>
                                          <p:spTgt spid="4">
                                            <p:txEl>
                                              <p:pRg st="3" end="3"/>
                                            </p:txEl>
                                          </p:spTgt>
                                        </p:tgtEl>
                                        <p:attrNameLst>
                                          <p:attrName>ppt_h</p:attrName>
                                        </p:attrNameLst>
                                      </p:cBhvr>
                                      <p:tavLst>
                                        <p:tav tm="0">
                                          <p:val>
                                            <p:strVal val="#ppt_h"/>
                                          </p:val>
                                        </p:tav>
                                        <p:tav tm="100000">
                                          <p:val>
                                            <p:strVal val="#ppt_h"/>
                                          </p:val>
                                        </p:tav>
                                      </p:tavLst>
                                    </p:anim>
                                  </p:childTnLst>
                                </p:cTn>
                              </p:par>
                              <p:par>
                                <p:cTn id="76" presetID="45" presetClass="entr" presetSubtype="0" fill="hold" grpId="0" nodeType="withEffect">
                                  <p:stCondLst>
                                    <p:cond delay="0"/>
                                  </p:stCondLst>
                                  <p:childTnLst>
                                    <p:set>
                                      <p:cBhvr>
                                        <p:cTn id="77" dur="1" fill="hold">
                                          <p:stCondLst>
                                            <p:cond delay="0"/>
                                          </p:stCondLst>
                                        </p:cTn>
                                        <p:tgtEl>
                                          <p:spTgt spid="4">
                                            <p:txEl>
                                              <p:pRg st="4" end="4"/>
                                            </p:txEl>
                                          </p:spTgt>
                                        </p:tgtEl>
                                        <p:attrNameLst>
                                          <p:attrName>style.visibility</p:attrName>
                                        </p:attrNameLst>
                                      </p:cBhvr>
                                      <p:to>
                                        <p:strVal val="visible"/>
                                      </p:to>
                                    </p:set>
                                    <p:animEffect transition="in" filter="fade">
                                      <p:cBhvr>
                                        <p:cTn id="78" dur="2000"/>
                                        <p:tgtEl>
                                          <p:spTgt spid="4">
                                            <p:txEl>
                                              <p:pRg st="4" end="4"/>
                                            </p:txEl>
                                          </p:spTgt>
                                        </p:tgtEl>
                                      </p:cBhvr>
                                    </p:animEffect>
                                    <p:anim calcmode="lin" valueType="num">
                                      <p:cBhvr>
                                        <p:cTn id="79" dur="2000" fill="hold"/>
                                        <p:tgtEl>
                                          <p:spTgt spid="4">
                                            <p:txEl>
                                              <p:pRg st="4" end="4"/>
                                            </p:txEl>
                                          </p:spTgt>
                                        </p:tgtEl>
                                        <p:attrNameLst>
                                          <p:attrName>ppt_w</p:attrName>
                                        </p:attrNameLst>
                                      </p:cBhvr>
                                      <p:tavLst>
                                        <p:tav tm="0" fmla="#ppt_w*sin(2.5*pi*$)">
                                          <p:val>
                                            <p:fltVal val="0"/>
                                          </p:val>
                                        </p:tav>
                                        <p:tav tm="100000">
                                          <p:val>
                                            <p:fltVal val="1"/>
                                          </p:val>
                                        </p:tav>
                                      </p:tavLst>
                                    </p:anim>
                                    <p:anim calcmode="lin" valueType="num">
                                      <p:cBhvr>
                                        <p:cTn id="80" dur="2000" fill="hold"/>
                                        <p:tgtEl>
                                          <p:spTgt spid="4">
                                            <p:txEl>
                                              <p:pRg st="4" end="4"/>
                                            </p:txEl>
                                          </p:spTgt>
                                        </p:tgtEl>
                                        <p:attrNameLst>
                                          <p:attrName>ppt_h</p:attrName>
                                        </p:attrNameLst>
                                      </p:cBhvr>
                                      <p:tavLst>
                                        <p:tav tm="0">
                                          <p:val>
                                            <p:strVal val="#ppt_h"/>
                                          </p:val>
                                        </p:tav>
                                        <p:tav tm="100000">
                                          <p:val>
                                            <p:strVal val="#ppt_h"/>
                                          </p:val>
                                        </p:tav>
                                      </p:tavLst>
                                    </p:anim>
                                  </p:childTnLst>
                                </p:cTn>
                              </p:par>
                              <p:par>
                                <p:cTn id="81" presetID="45" presetClass="entr" presetSubtype="0" fill="hold" grpId="0" nodeType="withEffect">
                                  <p:stCondLst>
                                    <p:cond delay="0"/>
                                  </p:stCondLst>
                                  <p:childTnLst>
                                    <p:set>
                                      <p:cBhvr>
                                        <p:cTn id="82" dur="1" fill="hold">
                                          <p:stCondLst>
                                            <p:cond delay="0"/>
                                          </p:stCondLst>
                                        </p:cTn>
                                        <p:tgtEl>
                                          <p:spTgt spid="4">
                                            <p:txEl>
                                              <p:pRg st="5" end="5"/>
                                            </p:txEl>
                                          </p:spTgt>
                                        </p:tgtEl>
                                        <p:attrNameLst>
                                          <p:attrName>style.visibility</p:attrName>
                                        </p:attrNameLst>
                                      </p:cBhvr>
                                      <p:to>
                                        <p:strVal val="visible"/>
                                      </p:to>
                                    </p:set>
                                    <p:animEffect transition="in" filter="fade">
                                      <p:cBhvr>
                                        <p:cTn id="83" dur="2000"/>
                                        <p:tgtEl>
                                          <p:spTgt spid="4">
                                            <p:txEl>
                                              <p:pRg st="5" end="5"/>
                                            </p:txEl>
                                          </p:spTgt>
                                        </p:tgtEl>
                                      </p:cBhvr>
                                    </p:animEffect>
                                    <p:anim calcmode="lin" valueType="num">
                                      <p:cBhvr>
                                        <p:cTn id="84" dur="2000" fill="hold"/>
                                        <p:tgtEl>
                                          <p:spTgt spid="4">
                                            <p:txEl>
                                              <p:pRg st="5" end="5"/>
                                            </p:txEl>
                                          </p:spTgt>
                                        </p:tgtEl>
                                        <p:attrNameLst>
                                          <p:attrName>ppt_w</p:attrName>
                                        </p:attrNameLst>
                                      </p:cBhvr>
                                      <p:tavLst>
                                        <p:tav tm="0" fmla="#ppt_w*sin(2.5*pi*$)">
                                          <p:val>
                                            <p:fltVal val="0"/>
                                          </p:val>
                                        </p:tav>
                                        <p:tav tm="100000">
                                          <p:val>
                                            <p:fltVal val="1"/>
                                          </p:val>
                                        </p:tav>
                                      </p:tavLst>
                                    </p:anim>
                                    <p:anim calcmode="lin" valueType="num">
                                      <p:cBhvr>
                                        <p:cTn id="85" dur="2000" fill="hold"/>
                                        <p:tgtEl>
                                          <p:spTgt spid="4">
                                            <p:txEl>
                                              <p:pRg st="5" end="5"/>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0" nodeType="withEffect">
                                  <p:stCondLst>
                                    <p:cond delay="0"/>
                                  </p:stCondLst>
                                  <p:childTnLst>
                                    <p:set>
                                      <p:cBhvr>
                                        <p:cTn id="87" dur="1" fill="hold">
                                          <p:stCondLst>
                                            <p:cond delay="0"/>
                                          </p:stCondLst>
                                        </p:cTn>
                                        <p:tgtEl>
                                          <p:spTgt spid="4">
                                            <p:txEl>
                                              <p:pRg st="6" end="6"/>
                                            </p:txEl>
                                          </p:spTgt>
                                        </p:tgtEl>
                                        <p:attrNameLst>
                                          <p:attrName>style.visibility</p:attrName>
                                        </p:attrNameLst>
                                      </p:cBhvr>
                                      <p:to>
                                        <p:strVal val="visible"/>
                                      </p:to>
                                    </p:set>
                                    <p:animEffect transition="in" filter="fade">
                                      <p:cBhvr>
                                        <p:cTn id="88" dur="2000"/>
                                        <p:tgtEl>
                                          <p:spTgt spid="4">
                                            <p:txEl>
                                              <p:pRg st="6" end="6"/>
                                            </p:txEl>
                                          </p:spTgt>
                                        </p:tgtEl>
                                      </p:cBhvr>
                                    </p:animEffect>
                                    <p:anim calcmode="lin" valueType="num">
                                      <p:cBhvr>
                                        <p:cTn id="89" dur="2000" fill="hold"/>
                                        <p:tgtEl>
                                          <p:spTgt spid="4">
                                            <p:txEl>
                                              <p:pRg st="6" end="6"/>
                                            </p:txEl>
                                          </p:spTgt>
                                        </p:tgtEl>
                                        <p:attrNameLst>
                                          <p:attrName>ppt_w</p:attrName>
                                        </p:attrNameLst>
                                      </p:cBhvr>
                                      <p:tavLst>
                                        <p:tav tm="0" fmla="#ppt_w*sin(2.5*pi*$)">
                                          <p:val>
                                            <p:fltVal val="0"/>
                                          </p:val>
                                        </p:tav>
                                        <p:tav tm="100000">
                                          <p:val>
                                            <p:fltVal val="1"/>
                                          </p:val>
                                        </p:tav>
                                      </p:tavLst>
                                    </p:anim>
                                    <p:anim calcmode="lin" valueType="num">
                                      <p:cBhvr>
                                        <p:cTn id="90" dur="2000" fill="hold"/>
                                        <p:tgtEl>
                                          <p:spTgt spid="4">
                                            <p:txEl>
                                              <p:pRg st="6" end="6"/>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0"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Effect transition="in" filter="fade">
                                      <p:cBhvr>
                                        <p:cTn id="93" dur="2000"/>
                                        <p:tgtEl>
                                          <p:spTgt spid="4">
                                            <p:txEl>
                                              <p:pRg st="7" end="7"/>
                                            </p:txEl>
                                          </p:spTgt>
                                        </p:tgtEl>
                                      </p:cBhvr>
                                    </p:animEffect>
                                    <p:anim calcmode="lin" valueType="num">
                                      <p:cBhvr>
                                        <p:cTn id="94" dur="2000" fill="hold"/>
                                        <p:tgtEl>
                                          <p:spTgt spid="4">
                                            <p:txEl>
                                              <p:pRg st="7" end="7"/>
                                            </p:txEl>
                                          </p:spTgt>
                                        </p:tgtEl>
                                        <p:attrNameLst>
                                          <p:attrName>ppt_w</p:attrName>
                                        </p:attrNameLst>
                                      </p:cBhvr>
                                      <p:tavLst>
                                        <p:tav tm="0" fmla="#ppt_w*sin(2.5*pi*$)">
                                          <p:val>
                                            <p:fltVal val="0"/>
                                          </p:val>
                                        </p:tav>
                                        <p:tav tm="100000">
                                          <p:val>
                                            <p:fltVal val="1"/>
                                          </p:val>
                                        </p:tav>
                                      </p:tavLst>
                                    </p:anim>
                                    <p:anim calcmode="lin" valueType="num">
                                      <p:cBhvr>
                                        <p:cTn id="95" dur="2000" fill="hold"/>
                                        <p:tgtEl>
                                          <p:spTgt spid="4">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105399" cy="6780609"/>
          </a:xfrm>
          <a:prstGeom prst="rect">
            <a:avLst/>
          </a:prstGeom>
        </p:spPr>
      </p:pic>
      <p:sp>
        <p:nvSpPr>
          <p:cNvPr id="4" name="TextBox 3"/>
          <p:cNvSpPr txBox="1"/>
          <p:nvPr/>
        </p:nvSpPr>
        <p:spPr>
          <a:xfrm>
            <a:off x="6172200" y="1219200"/>
            <a:ext cx="2286000" cy="2554545"/>
          </a:xfrm>
          <a:prstGeom prst="rect">
            <a:avLst/>
          </a:prstGeom>
          <a:noFill/>
        </p:spPr>
        <p:txBody>
          <a:bodyPr wrap="square" rtlCol="0">
            <a:spAutoFit/>
          </a:bodyPr>
          <a:lstStyle/>
          <a:p>
            <a:r>
              <a:rPr lang="en-US" sz="2000" b="1" dirty="0" smtClean="0">
                <a:solidFill>
                  <a:srgbClr val="7030A0"/>
                </a:solidFill>
              </a:rPr>
              <a:t>Sami </a:t>
            </a:r>
            <a:r>
              <a:rPr lang="en-US" sz="2000" b="1" dirty="0" err="1" smtClean="0">
                <a:solidFill>
                  <a:srgbClr val="7030A0"/>
                </a:solidFill>
              </a:rPr>
              <a:t>ibne</a:t>
            </a:r>
            <a:r>
              <a:rPr lang="en-US" sz="2000" b="1" dirty="0" smtClean="0">
                <a:solidFill>
                  <a:srgbClr val="7030A0"/>
                </a:solidFill>
              </a:rPr>
              <a:t> </a:t>
            </a:r>
            <a:r>
              <a:rPr lang="en-US" sz="2000" b="1" dirty="0" err="1" smtClean="0">
                <a:solidFill>
                  <a:srgbClr val="7030A0"/>
                </a:solidFill>
              </a:rPr>
              <a:t>Ombor</a:t>
            </a:r>
            <a:endParaRPr lang="en-US" sz="2000" b="1" dirty="0" smtClean="0">
              <a:solidFill>
                <a:srgbClr val="7030A0"/>
              </a:solidFill>
            </a:endParaRPr>
          </a:p>
          <a:p>
            <a:r>
              <a:rPr lang="en-US" sz="2000" b="1" dirty="0" smtClean="0">
                <a:solidFill>
                  <a:srgbClr val="7030A0"/>
                </a:solidFill>
              </a:rPr>
              <a:t>Gender &amp;Development </a:t>
            </a:r>
          </a:p>
          <a:p>
            <a:r>
              <a:rPr lang="en-US" sz="2000" b="1" dirty="0" smtClean="0">
                <a:solidFill>
                  <a:srgbClr val="7030A0"/>
                </a:solidFill>
              </a:rPr>
              <a:t>University of Dhaka.</a:t>
            </a:r>
          </a:p>
          <a:p>
            <a:r>
              <a:rPr lang="en-US" sz="2000" b="1" dirty="0" smtClean="0">
                <a:solidFill>
                  <a:srgbClr val="7030A0"/>
                </a:solidFill>
              </a:rPr>
              <a:t>He is the first respondent of our </a:t>
            </a:r>
            <a:r>
              <a:rPr lang="en-US" sz="2000" b="1" dirty="0" err="1" smtClean="0">
                <a:solidFill>
                  <a:srgbClr val="7030A0"/>
                </a:solidFill>
              </a:rPr>
              <a:t>poject</a:t>
            </a:r>
            <a:r>
              <a:rPr lang="en-US" sz="2000" b="1" dirty="0" smtClean="0">
                <a:solidFill>
                  <a:srgbClr val="7030A0"/>
                </a:solidFill>
              </a:rPr>
              <a:t>.</a:t>
            </a:r>
          </a:p>
        </p:txBody>
      </p:sp>
    </p:spTree>
    <p:extLst>
      <p:ext uri="{BB962C8B-B14F-4D97-AF65-F5344CB8AC3E}">
        <p14:creationId xmlns:p14="http://schemas.microsoft.com/office/powerpoint/2010/main" val="296184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down)">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0"/>
            <a:ext cx="6780610" cy="5105400"/>
          </a:xfrm>
          <a:prstGeom prst="rect">
            <a:avLst/>
          </a:prstGeom>
        </p:spPr>
      </p:pic>
      <p:sp>
        <p:nvSpPr>
          <p:cNvPr id="3" name="TextBox 2"/>
          <p:cNvSpPr txBox="1"/>
          <p:nvPr/>
        </p:nvSpPr>
        <p:spPr>
          <a:xfrm>
            <a:off x="2209800" y="5257800"/>
            <a:ext cx="6705600" cy="1477328"/>
          </a:xfrm>
          <a:prstGeom prst="rect">
            <a:avLst/>
          </a:prstGeom>
          <a:noFill/>
        </p:spPr>
        <p:txBody>
          <a:bodyPr wrap="square" rtlCol="0">
            <a:spAutoFit/>
          </a:bodyPr>
          <a:lstStyle/>
          <a:p>
            <a:r>
              <a:rPr lang="en-US" dirty="0" err="1" smtClean="0">
                <a:solidFill>
                  <a:srgbClr val="CC3300"/>
                </a:solidFill>
              </a:rPr>
              <a:t>Juthy</a:t>
            </a:r>
            <a:r>
              <a:rPr lang="en-US" dirty="0" smtClean="0">
                <a:solidFill>
                  <a:srgbClr val="CC3300"/>
                </a:solidFill>
              </a:rPr>
              <a:t> Rani</a:t>
            </a:r>
          </a:p>
          <a:p>
            <a:r>
              <a:rPr lang="en-US" dirty="0" smtClean="0">
                <a:solidFill>
                  <a:srgbClr val="CC3300"/>
                </a:solidFill>
              </a:rPr>
              <a:t>Public </a:t>
            </a:r>
            <a:r>
              <a:rPr lang="en-US" dirty="0" err="1" smtClean="0">
                <a:solidFill>
                  <a:srgbClr val="CC3300"/>
                </a:solidFill>
              </a:rPr>
              <a:t>Admistation</a:t>
            </a:r>
            <a:r>
              <a:rPr lang="en-US" dirty="0" smtClean="0">
                <a:solidFill>
                  <a:srgbClr val="CC3300"/>
                </a:solidFill>
              </a:rPr>
              <a:t> </a:t>
            </a:r>
          </a:p>
          <a:p>
            <a:r>
              <a:rPr lang="en-US" dirty="0" smtClean="0">
                <a:solidFill>
                  <a:srgbClr val="CC3300"/>
                </a:solidFill>
              </a:rPr>
              <a:t>Sesson:2019-20</a:t>
            </a:r>
          </a:p>
          <a:p>
            <a:r>
              <a:rPr lang="en-US" dirty="0" smtClean="0">
                <a:solidFill>
                  <a:srgbClr val="CC3300"/>
                </a:solidFill>
              </a:rPr>
              <a:t>BRUR</a:t>
            </a:r>
          </a:p>
          <a:p>
            <a:r>
              <a:rPr lang="en-US" dirty="0" smtClean="0">
                <a:solidFill>
                  <a:srgbClr val="CC3300"/>
                </a:solidFill>
              </a:rPr>
              <a:t>2</a:t>
            </a:r>
            <a:r>
              <a:rPr lang="en-US" baseline="30000" dirty="0" smtClean="0">
                <a:solidFill>
                  <a:srgbClr val="CC3300"/>
                </a:solidFill>
              </a:rPr>
              <a:t>nd</a:t>
            </a:r>
            <a:r>
              <a:rPr lang="en-US" dirty="0" smtClean="0">
                <a:solidFill>
                  <a:srgbClr val="CC3300"/>
                </a:solidFill>
              </a:rPr>
              <a:t> respondent</a:t>
            </a:r>
            <a:endParaRPr lang="en-US" dirty="0">
              <a:solidFill>
                <a:srgbClr val="CC3300"/>
              </a:solidFill>
            </a:endParaRPr>
          </a:p>
        </p:txBody>
      </p:sp>
    </p:spTree>
    <p:extLst>
      <p:ext uri="{BB962C8B-B14F-4D97-AF65-F5344CB8AC3E}">
        <p14:creationId xmlns:p14="http://schemas.microsoft.com/office/powerpoint/2010/main" val="16999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0804"/>
            <a:ext cx="6078141" cy="4576483"/>
          </a:xfrm>
          <a:prstGeom prst="rect">
            <a:avLst/>
          </a:prstGeom>
        </p:spPr>
      </p:pic>
      <p:sp>
        <p:nvSpPr>
          <p:cNvPr id="3" name="TextBox 2"/>
          <p:cNvSpPr txBox="1"/>
          <p:nvPr/>
        </p:nvSpPr>
        <p:spPr>
          <a:xfrm>
            <a:off x="1600200" y="4876800"/>
            <a:ext cx="5410200" cy="1200329"/>
          </a:xfrm>
          <a:prstGeom prst="rect">
            <a:avLst/>
          </a:prstGeom>
          <a:noFill/>
        </p:spPr>
        <p:txBody>
          <a:bodyPr wrap="square" rtlCol="0">
            <a:spAutoFit/>
          </a:bodyPr>
          <a:lstStyle/>
          <a:p>
            <a:r>
              <a:rPr lang="en-US" b="1" dirty="0" err="1" smtClean="0">
                <a:solidFill>
                  <a:srgbClr val="CC3300"/>
                </a:solidFill>
              </a:rPr>
              <a:t>Habibur</a:t>
            </a:r>
            <a:r>
              <a:rPr lang="en-US" b="1" dirty="0" smtClean="0">
                <a:solidFill>
                  <a:srgbClr val="CC3300"/>
                </a:solidFill>
              </a:rPr>
              <a:t> Rahman</a:t>
            </a:r>
          </a:p>
          <a:p>
            <a:r>
              <a:rPr lang="en-US" b="1" dirty="0" err="1" smtClean="0">
                <a:solidFill>
                  <a:srgbClr val="CC3300"/>
                </a:solidFill>
              </a:rPr>
              <a:t>Eng</a:t>
            </a:r>
            <a:r>
              <a:rPr lang="en-US" b="1" dirty="0" smtClean="0">
                <a:solidFill>
                  <a:srgbClr val="CC3300"/>
                </a:solidFill>
              </a:rPr>
              <a:t>(2013-14)</a:t>
            </a:r>
          </a:p>
          <a:p>
            <a:r>
              <a:rPr lang="en-US" b="1" dirty="0" smtClean="0">
                <a:solidFill>
                  <a:srgbClr val="CC3300"/>
                </a:solidFill>
              </a:rPr>
              <a:t>BRUR</a:t>
            </a:r>
          </a:p>
          <a:p>
            <a:r>
              <a:rPr lang="en-US" b="1" dirty="0" smtClean="0">
                <a:solidFill>
                  <a:srgbClr val="CC3300"/>
                </a:solidFill>
              </a:rPr>
              <a:t>3</a:t>
            </a:r>
            <a:r>
              <a:rPr lang="en-US" b="1" baseline="30000" dirty="0" smtClean="0">
                <a:solidFill>
                  <a:srgbClr val="CC3300"/>
                </a:solidFill>
              </a:rPr>
              <a:t>rd</a:t>
            </a:r>
            <a:r>
              <a:rPr lang="en-US" b="1" dirty="0" smtClean="0">
                <a:solidFill>
                  <a:srgbClr val="CC3300"/>
                </a:solidFill>
              </a:rPr>
              <a:t> respondent</a:t>
            </a:r>
          </a:p>
        </p:txBody>
      </p:sp>
    </p:spTree>
    <p:extLst>
      <p:ext uri="{BB962C8B-B14F-4D97-AF65-F5344CB8AC3E}">
        <p14:creationId xmlns:p14="http://schemas.microsoft.com/office/powerpoint/2010/main" val="31442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4" y="838200"/>
            <a:ext cx="5732834" cy="5029200"/>
          </a:xfrm>
          <a:prstGeom prst="rect">
            <a:avLst/>
          </a:prstGeom>
        </p:spPr>
      </p:pic>
      <p:sp>
        <p:nvSpPr>
          <p:cNvPr id="3" name="TextBox 2"/>
          <p:cNvSpPr txBox="1"/>
          <p:nvPr/>
        </p:nvSpPr>
        <p:spPr>
          <a:xfrm>
            <a:off x="6400800" y="1371600"/>
            <a:ext cx="2133600" cy="1200329"/>
          </a:xfrm>
          <a:prstGeom prst="rect">
            <a:avLst/>
          </a:prstGeom>
          <a:noFill/>
        </p:spPr>
        <p:txBody>
          <a:bodyPr wrap="square" rtlCol="0">
            <a:spAutoFit/>
          </a:bodyPr>
          <a:lstStyle/>
          <a:p>
            <a:r>
              <a:rPr lang="en-US" dirty="0" smtClean="0"/>
              <a:t>Sabbir </a:t>
            </a:r>
            <a:r>
              <a:rPr lang="en-US" dirty="0" err="1" smtClean="0"/>
              <a:t>Hossen</a:t>
            </a:r>
            <a:endParaRPr lang="en-US" dirty="0" smtClean="0"/>
          </a:p>
          <a:p>
            <a:r>
              <a:rPr lang="en-US" dirty="0" smtClean="0"/>
              <a:t>Economy (2019-20)</a:t>
            </a:r>
          </a:p>
          <a:p>
            <a:r>
              <a:rPr lang="en-US" dirty="0" smtClean="0"/>
              <a:t>BRUR</a:t>
            </a:r>
          </a:p>
          <a:p>
            <a:r>
              <a:rPr lang="en-US" dirty="0" smtClean="0"/>
              <a:t>4</a:t>
            </a:r>
            <a:r>
              <a:rPr lang="en-US" baseline="30000" dirty="0" smtClean="0"/>
              <a:t>th</a:t>
            </a:r>
            <a:r>
              <a:rPr lang="en-US" dirty="0" smtClean="0"/>
              <a:t> respondent</a:t>
            </a:r>
            <a:endParaRPr lang="en-US" dirty="0"/>
          </a:p>
        </p:txBody>
      </p:sp>
    </p:spTree>
    <p:extLst>
      <p:ext uri="{BB962C8B-B14F-4D97-AF65-F5344CB8AC3E}">
        <p14:creationId xmlns:p14="http://schemas.microsoft.com/office/powerpoint/2010/main" val="387857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37885"/>
            <a:ext cx="6248400" cy="4634523"/>
          </a:xfrm>
          <a:prstGeom prst="rect">
            <a:avLst/>
          </a:prstGeom>
          <a:ln>
            <a:noFill/>
          </a:ln>
          <a:effectLst>
            <a:softEdge rad="112500"/>
          </a:effectLst>
        </p:spPr>
      </p:pic>
      <p:sp>
        <p:nvSpPr>
          <p:cNvPr id="3" name="TextBox 2"/>
          <p:cNvSpPr txBox="1"/>
          <p:nvPr/>
        </p:nvSpPr>
        <p:spPr>
          <a:xfrm>
            <a:off x="2362200" y="5029200"/>
            <a:ext cx="5029200" cy="1200329"/>
          </a:xfrm>
          <a:prstGeom prst="rect">
            <a:avLst/>
          </a:prstGeom>
          <a:noFill/>
        </p:spPr>
        <p:txBody>
          <a:bodyPr wrap="square" rtlCol="0">
            <a:spAutoFit/>
          </a:bodyPr>
          <a:lstStyle/>
          <a:p>
            <a:r>
              <a:rPr lang="en-US" b="1" dirty="0" smtClean="0"/>
              <a:t>Joy Islam</a:t>
            </a:r>
          </a:p>
          <a:p>
            <a:r>
              <a:rPr lang="en-US" b="1" dirty="0" smtClean="0"/>
              <a:t>Political Science (2016-17)</a:t>
            </a:r>
          </a:p>
          <a:p>
            <a:r>
              <a:rPr lang="en-US" b="1" dirty="0" smtClean="0"/>
              <a:t>BRUR</a:t>
            </a:r>
          </a:p>
          <a:p>
            <a:r>
              <a:rPr lang="en-US" b="1" dirty="0" smtClean="0"/>
              <a:t>5</a:t>
            </a:r>
            <a:r>
              <a:rPr lang="en-US" b="1" baseline="30000" dirty="0" smtClean="0"/>
              <a:t>th</a:t>
            </a:r>
            <a:r>
              <a:rPr lang="en-US" b="1" dirty="0" smtClean="0"/>
              <a:t> respondent</a:t>
            </a:r>
            <a:endParaRPr lang="en-US" b="1" dirty="0"/>
          </a:p>
        </p:txBody>
      </p:sp>
    </p:spTree>
    <p:extLst>
      <p:ext uri="{BB962C8B-B14F-4D97-AF65-F5344CB8AC3E}">
        <p14:creationId xmlns:p14="http://schemas.microsoft.com/office/powerpoint/2010/main" val="18612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outVertical)">
                                      <p:cBhvr>
                                        <p:cTn id="12" dur="500"/>
                                        <p:tgtEl>
                                          <p:spTgt spid="3">
                                            <p:txEl>
                                              <p:pRg st="0" end="0"/>
                                            </p:txEl>
                                          </p:spTgt>
                                        </p:tgtEl>
                                      </p:cBhvr>
                                    </p:animEffect>
                                  </p:childTnLst>
                                </p:cTn>
                              </p:par>
                              <p:par>
                                <p:cTn id="13" presetID="16" presetClass="entr" presetSubtype="37"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outVertical)">
                                      <p:cBhvr>
                                        <p:cTn id="15" dur="500"/>
                                        <p:tgtEl>
                                          <p:spTgt spid="3">
                                            <p:txEl>
                                              <p:pRg st="1" end="1"/>
                                            </p:txEl>
                                          </p:spTgt>
                                        </p:tgtEl>
                                      </p:cBhvr>
                                    </p:animEffect>
                                  </p:childTnLst>
                                </p:cTn>
                              </p:par>
                              <p:par>
                                <p:cTn id="16" presetID="16" presetClass="entr" presetSubtype="37"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outVertical)">
                                      <p:cBhvr>
                                        <p:cTn id="18" dur="500"/>
                                        <p:tgtEl>
                                          <p:spTgt spid="3">
                                            <p:txEl>
                                              <p:pRg st="2" end="2"/>
                                            </p:txEl>
                                          </p:spTgt>
                                        </p:tgtEl>
                                      </p:cBhvr>
                                    </p:animEffect>
                                  </p:childTnLst>
                                </p:cTn>
                              </p:par>
                              <p:par>
                                <p:cTn id="19" presetID="16" presetClass="entr" presetSubtype="37"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out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648511"/>
            <a:ext cx="7696200" cy="1200329"/>
          </a:xfrm>
          <a:prstGeom prst="rect">
            <a:avLst/>
          </a:prstGeom>
          <a:solidFill>
            <a:schemeClr val="accent3">
              <a:lumMod val="40000"/>
              <a:lumOff val="60000"/>
            </a:schemeClr>
          </a:solidFill>
        </p:spPr>
        <p:txBody>
          <a:bodyPr wrap="square" rtlCol="0">
            <a:spAutoFit/>
          </a:bodyPr>
          <a:lstStyle/>
          <a:p>
            <a:pPr lvl="0"/>
            <a:r>
              <a:rPr lang="en-GB" sz="2000" b="1" dirty="0" smtClean="0">
                <a:solidFill>
                  <a:srgbClr val="00B050"/>
                </a:solidFill>
              </a:rPr>
              <a:t>1. </a:t>
            </a:r>
            <a:r>
              <a:rPr lang="en-GB" sz="2400" b="1" dirty="0" smtClean="0">
                <a:solidFill>
                  <a:srgbClr val="00B050"/>
                </a:solidFill>
              </a:rPr>
              <a:t>What </a:t>
            </a:r>
            <a:r>
              <a:rPr lang="en-GB" sz="2400" b="1" dirty="0">
                <a:solidFill>
                  <a:srgbClr val="00B050"/>
                </a:solidFill>
              </a:rPr>
              <a:t>changes might occur in the foreign policies of India, China, and the United States regarding Bangladesh after the fall of the Sheikh </a:t>
            </a:r>
            <a:r>
              <a:rPr lang="en-GB" sz="2400" b="1" dirty="0" err="1">
                <a:solidFill>
                  <a:srgbClr val="00B050"/>
                </a:solidFill>
              </a:rPr>
              <a:t>Hasina</a:t>
            </a:r>
            <a:r>
              <a:rPr lang="en-GB" sz="2400" b="1" dirty="0">
                <a:solidFill>
                  <a:srgbClr val="00B050"/>
                </a:solidFill>
              </a:rPr>
              <a:t> government</a:t>
            </a:r>
            <a:r>
              <a:rPr lang="en-GB" sz="2400" b="1" dirty="0" smtClean="0">
                <a:solidFill>
                  <a:srgbClr val="00B050"/>
                </a:solidFill>
              </a:rPr>
              <a:t>?</a:t>
            </a:r>
            <a:endParaRPr lang="en-US" sz="2400" dirty="0">
              <a:solidFill>
                <a:srgbClr val="00B050"/>
              </a:solidFill>
            </a:endParaRPr>
          </a:p>
        </p:txBody>
      </p:sp>
      <p:sp>
        <p:nvSpPr>
          <p:cNvPr id="3" name="TextBox 2"/>
          <p:cNvSpPr txBox="1"/>
          <p:nvPr/>
        </p:nvSpPr>
        <p:spPr>
          <a:xfrm>
            <a:off x="228600" y="2133600"/>
            <a:ext cx="3276600" cy="3693319"/>
          </a:xfrm>
          <a:prstGeom prst="rect">
            <a:avLst/>
          </a:prstGeom>
          <a:noFill/>
          <a:ln>
            <a:noFill/>
          </a:ln>
        </p:spPr>
        <p:txBody>
          <a:bodyPr wrap="square" rtlCol="0">
            <a:spAutoFit/>
          </a:bodyPr>
          <a:lstStyle/>
          <a:p>
            <a:r>
              <a:rPr lang="en-GB" b="1" dirty="0">
                <a:solidFill>
                  <a:srgbClr val="00B0F0"/>
                </a:solidFill>
              </a:rPr>
              <a:t>India: </a:t>
            </a:r>
            <a:endParaRPr lang="en-US" b="1" dirty="0">
              <a:solidFill>
                <a:srgbClr val="00B0F0"/>
              </a:solidFill>
            </a:endParaRPr>
          </a:p>
          <a:p>
            <a:pPr lvl="0"/>
            <a:r>
              <a:rPr lang="en-GB" dirty="0">
                <a:solidFill>
                  <a:srgbClr val="00B0F0"/>
                </a:solidFill>
              </a:rPr>
              <a:t>The relationship between the Indian government and Sheikh </a:t>
            </a:r>
            <a:r>
              <a:rPr lang="en-GB" dirty="0" err="1">
                <a:solidFill>
                  <a:srgbClr val="00B0F0"/>
                </a:solidFill>
              </a:rPr>
              <a:t>Hasina's</a:t>
            </a:r>
            <a:r>
              <a:rPr lang="en-GB" dirty="0">
                <a:solidFill>
                  <a:srgbClr val="00B0F0"/>
                </a:solidFill>
              </a:rPr>
              <a:t> government is strong. If the current government adopts an anti-India stance, it could negatively impact India-Bangladesh relations, potentially leading to complications in agreements such as water and border treaties.</a:t>
            </a:r>
            <a:endParaRPr lang="en-US" dirty="0">
              <a:solidFill>
                <a:srgbClr val="00B0F0"/>
              </a:solidFill>
            </a:endParaRPr>
          </a:p>
          <a:p>
            <a:endParaRPr lang="en-US" dirty="0"/>
          </a:p>
        </p:txBody>
      </p:sp>
      <p:sp>
        <p:nvSpPr>
          <p:cNvPr id="4" name="TextBox 3"/>
          <p:cNvSpPr txBox="1"/>
          <p:nvPr/>
        </p:nvSpPr>
        <p:spPr>
          <a:xfrm>
            <a:off x="3276600" y="2438400"/>
            <a:ext cx="3276600" cy="3139321"/>
          </a:xfrm>
          <a:prstGeom prst="rect">
            <a:avLst/>
          </a:prstGeom>
          <a:noFill/>
          <a:ln>
            <a:solidFill>
              <a:srgbClr val="FFC000"/>
            </a:solidFill>
          </a:ln>
        </p:spPr>
        <p:txBody>
          <a:bodyPr wrap="square" rtlCol="0">
            <a:spAutoFit/>
          </a:bodyPr>
          <a:lstStyle/>
          <a:p>
            <a:r>
              <a:rPr lang="en-GB" sz="2000" b="1" dirty="0">
                <a:solidFill>
                  <a:srgbClr val="FF00FF"/>
                </a:solidFill>
              </a:rPr>
              <a:t>China:</a:t>
            </a:r>
            <a:endParaRPr lang="en-US" sz="2000" b="1" dirty="0">
              <a:solidFill>
                <a:srgbClr val="FF00FF"/>
              </a:solidFill>
            </a:endParaRPr>
          </a:p>
          <a:p>
            <a:pPr lvl="0"/>
            <a:r>
              <a:rPr lang="en-GB" sz="2000" dirty="0">
                <a:solidFill>
                  <a:srgbClr val="FF00FF"/>
                </a:solidFill>
              </a:rPr>
              <a:t>Through the Belt and Road Initiative, China may attempt to increase its investments in Bangladesh.</a:t>
            </a:r>
            <a:endParaRPr lang="en-US" sz="2000" dirty="0">
              <a:solidFill>
                <a:srgbClr val="FF00FF"/>
              </a:solidFill>
            </a:endParaRPr>
          </a:p>
          <a:p>
            <a:pPr lvl="0"/>
            <a:r>
              <a:rPr lang="en-GB" sz="2000" dirty="0">
                <a:solidFill>
                  <a:srgbClr val="FF00FF"/>
                </a:solidFill>
              </a:rPr>
              <a:t>It could adopt strategies to reduce India's influence and focus on loans and infrastructure projects.</a:t>
            </a:r>
            <a:endParaRPr lang="en-US" sz="2000" dirty="0">
              <a:solidFill>
                <a:srgbClr val="FF00FF"/>
              </a:solidFill>
            </a:endParaRPr>
          </a:p>
          <a:p>
            <a:endParaRPr lang="en-US" dirty="0"/>
          </a:p>
        </p:txBody>
      </p:sp>
      <p:sp>
        <p:nvSpPr>
          <p:cNvPr id="5" name="TextBox 4"/>
          <p:cNvSpPr txBox="1"/>
          <p:nvPr/>
        </p:nvSpPr>
        <p:spPr>
          <a:xfrm>
            <a:off x="6705600" y="2097932"/>
            <a:ext cx="2057400" cy="4001095"/>
          </a:xfrm>
          <a:prstGeom prst="rect">
            <a:avLst/>
          </a:prstGeom>
          <a:noFill/>
        </p:spPr>
        <p:txBody>
          <a:bodyPr wrap="square" rtlCol="0">
            <a:spAutoFit/>
          </a:bodyPr>
          <a:lstStyle/>
          <a:p>
            <a:r>
              <a:rPr lang="en-GB" sz="2000" b="1" dirty="0">
                <a:solidFill>
                  <a:srgbClr val="FF0000"/>
                </a:solidFill>
              </a:rPr>
              <a:t>U.S. Foreign Policy:</a:t>
            </a:r>
            <a:endParaRPr lang="en-US" sz="2000" b="1" dirty="0">
              <a:solidFill>
                <a:srgbClr val="FF0000"/>
              </a:solidFill>
            </a:endParaRPr>
          </a:p>
          <a:p>
            <a:pPr lvl="0"/>
            <a:r>
              <a:rPr lang="en-GB" sz="2000" dirty="0">
                <a:solidFill>
                  <a:srgbClr val="FF0000"/>
                </a:solidFill>
              </a:rPr>
              <a:t>In its effort to counter China's influence and expand its presence in the Indian Ocean, the U.S. may seek to maintain </a:t>
            </a:r>
            <a:r>
              <a:rPr lang="en-GB" dirty="0">
                <a:solidFill>
                  <a:srgbClr val="FF0000"/>
                </a:solidFill>
              </a:rPr>
              <a:t>Bangladesh as a strategic ally.</a:t>
            </a:r>
            <a:endParaRPr lang="en-US" dirty="0">
              <a:solidFill>
                <a:srgbClr val="FF0000"/>
              </a:solidFill>
            </a:endParaRPr>
          </a:p>
          <a:p>
            <a:endParaRPr lang="en-US" dirty="0"/>
          </a:p>
        </p:txBody>
      </p:sp>
    </p:spTree>
    <p:extLst>
      <p:ext uri="{BB962C8B-B14F-4D97-AF65-F5344CB8AC3E}">
        <p14:creationId xmlns:p14="http://schemas.microsoft.com/office/powerpoint/2010/main" val="2490419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5798 -0.05347 L -0.05798 -0.12569 " pathEditMode="relative" rAng="0" ptsTypes="AA">
                                      <p:cBhvr>
                                        <p:cTn id="6" dur="250" accel="50000" decel="50000" autoRev="1" fill="hold">
                                          <p:stCondLst>
                                            <p:cond delay="0"/>
                                          </p:stCondLst>
                                        </p:cTn>
                                        <p:tgtEl>
                                          <p:spTgt spid="2">
                                            <p:txEl>
                                              <p:pRg st="0" end="0"/>
                                            </p:txEl>
                                          </p:spTgt>
                                        </p:tgtEl>
                                        <p:attrNameLst>
                                          <p:attrName>ppt_x</p:attrName>
                                          <p:attrName>ppt_y</p:attrName>
                                        </p:attrNameLst>
                                      </p:cBhvr>
                                      <p:rCtr x="0" y="-3611"/>
                                    </p:animMotion>
                                    <p:animRot by="1500000">
                                      <p:cBhvr>
                                        <p:cTn id="7" dur="125" fill="hold">
                                          <p:stCondLst>
                                            <p:cond delay="0"/>
                                          </p:stCondLst>
                                        </p:cTn>
                                        <p:tgtEl>
                                          <p:spTgt spid="2">
                                            <p:txEl>
                                              <p:pRg st="0" end="0"/>
                                            </p:txEl>
                                          </p:spTgt>
                                        </p:tgtEl>
                                        <p:attrNameLst>
                                          <p:attrName>r</p:attrName>
                                        </p:attrNameLst>
                                      </p:cBhvr>
                                    </p:animRot>
                                    <p:animRot by="-1500000">
                                      <p:cBhvr>
                                        <p:cTn id="8" dur="125" fill="hold">
                                          <p:stCondLst>
                                            <p:cond delay="125"/>
                                          </p:stCondLst>
                                        </p:cTn>
                                        <p:tgtEl>
                                          <p:spTgt spid="2">
                                            <p:txEl>
                                              <p:pRg st="0" end="0"/>
                                            </p:txEl>
                                          </p:spTgt>
                                        </p:tgtEl>
                                        <p:attrNameLst>
                                          <p:attrName>r</p:attrName>
                                        </p:attrNameLst>
                                      </p:cBhvr>
                                    </p:animRot>
                                    <p:animRot by="-1500000">
                                      <p:cBhvr>
                                        <p:cTn id="9" dur="125" fill="hold">
                                          <p:stCondLst>
                                            <p:cond delay="250"/>
                                          </p:stCondLst>
                                        </p:cTn>
                                        <p:tgtEl>
                                          <p:spTgt spid="2">
                                            <p:txEl>
                                              <p:pRg st="0" end="0"/>
                                            </p:txEl>
                                          </p:spTgt>
                                        </p:tgtEl>
                                        <p:attrNameLst>
                                          <p:attrName>r</p:attrName>
                                        </p:attrNameLst>
                                      </p:cBhvr>
                                    </p:animRot>
                                    <p:animRot by="1500000">
                                      <p:cBhvr>
                                        <p:cTn id="10" dur="125" fill="hold">
                                          <p:stCondLst>
                                            <p:cond delay="375"/>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ircle(in)">
                                      <p:cBhvr>
                                        <p:cTn id="22" dur="2000"/>
                                        <p:tgtEl>
                                          <p:spTgt spid="4">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circle(in)">
                                      <p:cBhvr>
                                        <p:cTn id="25" dur="2000"/>
                                        <p:tgtEl>
                                          <p:spTgt spid="4">
                                            <p:txEl>
                                              <p:pRg st="1" end="1"/>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circle(in)">
                                      <p:cBhvr>
                                        <p:cTn id="28" dur="20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wipe(down)">
                                      <p:cBhvr>
                                        <p:cTn id="33" dur="500"/>
                                        <p:tgtEl>
                                          <p:spTgt spid="5">
                                            <p:txEl>
                                              <p:pRg st="0" end="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wipe(down)">
                                      <p:cBhvr>
                                        <p:cTn id="3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457200"/>
            <a:ext cx="7010400" cy="1015663"/>
          </a:xfrm>
          <a:prstGeom prst="rect">
            <a:avLst/>
          </a:prstGeom>
          <a:noFill/>
        </p:spPr>
        <p:txBody>
          <a:bodyPr wrap="square" rtlCol="0">
            <a:spAutoFit/>
          </a:bodyPr>
          <a:lstStyle/>
          <a:p>
            <a:pPr lvl="0"/>
            <a:r>
              <a:rPr lang="en-GB" sz="2000" b="1" dirty="0" smtClean="0">
                <a:solidFill>
                  <a:srgbClr val="0099FF"/>
                </a:solidFill>
              </a:rPr>
              <a:t>2. What </a:t>
            </a:r>
            <a:r>
              <a:rPr lang="en-GB" sz="2000" b="1" dirty="0">
                <a:solidFill>
                  <a:srgbClr val="0099FF"/>
                </a:solidFill>
              </a:rPr>
              <a:t>kind of changes might be seen in U.S. foreign policy if Trump is re-elected, and how could those changes affect its relationship with Bangladesh</a:t>
            </a:r>
            <a:r>
              <a:rPr lang="en-GB" sz="2000" b="1" dirty="0" smtClean="0">
                <a:solidFill>
                  <a:srgbClr val="0099FF"/>
                </a:solidFill>
              </a:rPr>
              <a:t>?</a:t>
            </a:r>
            <a:endParaRPr lang="en-US" sz="2000" dirty="0">
              <a:solidFill>
                <a:srgbClr val="0099FF"/>
              </a:solidFill>
            </a:endParaRPr>
          </a:p>
        </p:txBody>
      </p:sp>
      <p:sp>
        <p:nvSpPr>
          <p:cNvPr id="3" name="TextBox 2"/>
          <p:cNvSpPr txBox="1"/>
          <p:nvPr/>
        </p:nvSpPr>
        <p:spPr>
          <a:xfrm>
            <a:off x="914400" y="1981200"/>
            <a:ext cx="7543800" cy="4524315"/>
          </a:xfrm>
          <a:prstGeom prst="rect">
            <a:avLst/>
          </a:prstGeom>
          <a:noFill/>
        </p:spPr>
        <p:txBody>
          <a:bodyPr wrap="square" rtlCol="0">
            <a:spAutoFit/>
          </a:bodyPr>
          <a:lstStyle/>
          <a:p>
            <a:r>
              <a:rPr lang="en-GB" sz="2400" dirty="0">
                <a:solidFill>
                  <a:srgbClr val="C00000"/>
                </a:solidFill>
              </a:rPr>
              <a:t>The United States primarily emphasizes establishing democracy and human rights as its standard. Even if the Trump administration is re-elected, there will not be significant changes in U.S. foreign policy. This is because, regardless of the administration, the U.S. mainly focuses on increasing its power and military strength while attempting to control smaller nations.</a:t>
            </a:r>
            <a:endParaRPr lang="en-US" sz="2400" dirty="0">
              <a:solidFill>
                <a:srgbClr val="C00000"/>
              </a:solidFill>
            </a:endParaRPr>
          </a:p>
          <a:p>
            <a:r>
              <a:rPr lang="en-GB" sz="2400" dirty="0">
                <a:solidFill>
                  <a:srgbClr val="C00000"/>
                </a:solidFill>
              </a:rPr>
              <a:t> </a:t>
            </a:r>
            <a:endParaRPr lang="en-US" sz="2400" dirty="0">
              <a:solidFill>
                <a:srgbClr val="C00000"/>
              </a:solidFill>
            </a:endParaRPr>
          </a:p>
          <a:p>
            <a:r>
              <a:rPr lang="en-GB" sz="2400" dirty="0">
                <a:solidFill>
                  <a:srgbClr val="C00000"/>
                </a:solidFill>
              </a:rPr>
              <a:t>The Trump administration may give lower priority to addressing various crises, such as the </a:t>
            </a:r>
            <a:r>
              <a:rPr lang="en-GB" sz="2400" dirty="0" err="1">
                <a:solidFill>
                  <a:srgbClr val="C00000"/>
                </a:solidFill>
              </a:rPr>
              <a:t>Rohingya</a:t>
            </a:r>
            <a:r>
              <a:rPr lang="en-GB" sz="2400" dirty="0">
                <a:solidFill>
                  <a:srgbClr val="C00000"/>
                </a:solidFill>
              </a:rPr>
              <a:t> crisis.</a:t>
            </a:r>
            <a:endParaRPr lang="en-US" sz="2400" dirty="0">
              <a:solidFill>
                <a:srgbClr val="C00000"/>
              </a:solidFill>
            </a:endParaRPr>
          </a:p>
          <a:p>
            <a:r>
              <a:rPr lang="en-GB" sz="2400" dirty="0">
                <a:solidFill>
                  <a:srgbClr val="C00000"/>
                </a:solidFill>
              </a:rPr>
              <a:t>There could be stricter trade and economic relations to reduce dependence on China.</a:t>
            </a:r>
            <a:endParaRPr lang="en-US" sz="2400" dirty="0">
              <a:solidFill>
                <a:srgbClr val="C00000"/>
              </a:solidFill>
            </a:endParaRPr>
          </a:p>
        </p:txBody>
      </p:sp>
    </p:spTree>
    <p:extLst>
      <p:ext uri="{BB962C8B-B14F-4D97-AF65-F5344CB8AC3E}">
        <p14:creationId xmlns:p14="http://schemas.microsoft.com/office/powerpoint/2010/main" val="299364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189</TotalTime>
  <Words>998</Words>
  <Application>Microsoft Office PowerPoint</Application>
  <PresentationFormat>On-screen Show (4:3)</PresentationFormat>
  <Paragraphs>129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23</cp:revision>
  <dcterms:created xsi:type="dcterms:W3CDTF">2025-01-10T15:54:15Z</dcterms:created>
  <dcterms:modified xsi:type="dcterms:W3CDTF">2025-01-10T19:03:41Z</dcterms:modified>
</cp:coreProperties>
</file>