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07" autoAdjust="0"/>
    <p:restoredTop sz="94660"/>
  </p:normalViewPr>
  <p:slideViewPr>
    <p:cSldViewPr snapToGrid="0">
      <p:cViewPr>
        <p:scale>
          <a:sx n="100" d="100"/>
          <a:sy n="100" d="100"/>
        </p:scale>
        <p:origin x="1416"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Modifier le style des sous-titres du masque</a:t>
            </a:r>
            <a:endParaRPr lang="fr-FR"/>
          </a:p>
        </p:txBody>
      </p:sp>
      <p:sp>
        <p:nvSpPr>
          <p:cNvPr id="4" name="Espace réservé de la date 3"/>
          <p:cNvSpPr>
            <a:spLocks noGrp="1"/>
          </p:cNvSpPr>
          <p:nvPr>
            <p:ph type="dt" sz="half" idx="10"/>
          </p:nvPr>
        </p:nvSpPr>
        <p:spPr/>
        <p:txBody>
          <a:bodyPr/>
          <a:lstStyle/>
          <a:p>
            <a:fld id="{4F244BF6-E235-4BBC-A5A0-95E2B049F06F}" type="datetimeFigureOut">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1788022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244BF6-E235-4BBC-A5A0-95E2B049F06F}" type="datetimeFigureOut">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353463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244BF6-E235-4BBC-A5A0-95E2B049F06F}" type="datetimeFigureOut">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992073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4F244BF6-E235-4BBC-A5A0-95E2B049F06F}" type="datetimeFigureOut">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2096682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Modifier les styles du texte du masque</a:t>
            </a:r>
          </a:p>
        </p:txBody>
      </p:sp>
      <p:sp>
        <p:nvSpPr>
          <p:cNvPr id="4" name="Espace réservé de la date 3"/>
          <p:cNvSpPr>
            <a:spLocks noGrp="1"/>
          </p:cNvSpPr>
          <p:nvPr>
            <p:ph type="dt" sz="half" idx="10"/>
          </p:nvPr>
        </p:nvSpPr>
        <p:spPr/>
        <p:txBody>
          <a:bodyPr/>
          <a:lstStyle/>
          <a:p>
            <a:fld id="{4F244BF6-E235-4BBC-A5A0-95E2B049F06F}" type="datetimeFigureOut">
              <a:rPr lang="fr-FR" smtClean="0"/>
              <a:t>28/04/2020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1064144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4F244BF6-E235-4BBC-A5A0-95E2B049F06F}" type="datetimeFigureOut">
              <a:rPr lang="fr-FR" smtClean="0"/>
              <a:t>28/04/2020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350675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4F244BF6-E235-4BBC-A5A0-95E2B049F06F}" type="datetimeFigureOut">
              <a:rPr lang="fr-FR" smtClean="0"/>
              <a:t>28/04/2020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2521852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4F244BF6-E235-4BBC-A5A0-95E2B049F06F}" type="datetimeFigureOut">
              <a:rPr lang="fr-FR" smtClean="0"/>
              <a:t>28/04/2020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1506518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4F244BF6-E235-4BBC-A5A0-95E2B049F06F}" type="datetimeFigureOut">
              <a:rPr lang="fr-FR" smtClean="0"/>
              <a:t>28/04/2020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277902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F244BF6-E235-4BBC-A5A0-95E2B049F06F}" type="datetimeFigureOut">
              <a:rPr lang="fr-FR" smtClean="0"/>
              <a:t>28/04/2020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1755538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Espace réservé de la date 4"/>
          <p:cNvSpPr>
            <a:spLocks noGrp="1"/>
          </p:cNvSpPr>
          <p:nvPr>
            <p:ph type="dt" sz="half" idx="10"/>
          </p:nvPr>
        </p:nvSpPr>
        <p:spPr/>
        <p:txBody>
          <a:bodyPr/>
          <a:lstStyle/>
          <a:p>
            <a:fld id="{4F244BF6-E235-4BBC-A5A0-95E2B049F06F}" type="datetimeFigureOut">
              <a:rPr lang="fr-FR" smtClean="0"/>
              <a:t>28/04/2020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3884B8B-A6F0-4D74-9441-ACF429E19058}" type="slidenum">
              <a:rPr lang="fr-FR" smtClean="0"/>
              <a:t>‹N°›</a:t>
            </a:fld>
            <a:endParaRPr lang="fr-FR"/>
          </a:p>
        </p:txBody>
      </p:sp>
    </p:spTree>
    <p:extLst>
      <p:ext uri="{BB962C8B-B14F-4D97-AF65-F5344CB8AC3E}">
        <p14:creationId xmlns:p14="http://schemas.microsoft.com/office/powerpoint/2010/main" val="481057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244BF6-E235-4BBC-A5A0-95E2B049F06F}" type="datetimeFigureOut">
              <a:rPr lang="fr-FR" smtClean="0"/>
              <a:t>28/04/2020</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84B8B-A6F0-4D74-9441-ACF429E19058}" type="slidenum">
              <a:rPr lang="fr-FR" smtClean="0"/>
              <a:t>‹N°›</a:t>
            </a:fld>
            <a:endParaRPr lang="fr-FR"/>
          </a:p>
        </p:txBody>
      </p:sp>
    </p:spTree>
    <p:extLst>
      <p:ext uri="{BB962C8B-B14F-4D97-AF65-F5344CB8AC3E}">
        <p14:creationId xmlns:p14="http://schemas.microsoft.com/office/powerpoint/2010/main" val="40672291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usabilis.com/definition-ux-experience-utilisateur-user-experience/#ux"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ux-republic.com/interaction-18-alan-cooper-lyon-moi/"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001487"/>
            <a:ext cx="11615519" cy="5617028"/>
          </a:xfrm>
        </p:spPr>
        <p:txBody>
          <a:bodyPr>
            <a:normAutofit fontScale="90000"/>
          </a:bodyPr>
          <a:lstStyle/>
          <a:p>
            <a:pPr algn="l"/>
            <a:r>
              <a:rPr lang="fr-FR" sz="2000" b="1" u="sng" dirty="0" smtClean="0"/>
              <a:t>Définition:</a:t>
            </a:r>
            <a:r>
              <a:rPr lang="fr-FR" sz="2000" dirty="0"/>
              <a:t/>
            </a:r>
            <a:br>
              <a:rPr lang="fr-FR" sz="2000" dirty="0"/>
            </a:br>
            <a:r>
              <a:rPr lang="fr-FR" sz="2000" b="1" dirty="0" smtClean="0">
                <a:sym typeface="Wingdings 2" panose="05020102010507070707" pitchFamily="18" charset="2"/>
              </a:rPr>
              <a:t> </a:t>
            </a:r>
            <a:r>
              <a:rPr lang="fr-FR" sz="2000" dirty="0" smtClean="0"/>
              <a:t>Les </a:t>
            </a:r>
            <a:r>
              <a:rPr lang="fr-FR" sz="2000" dirty="0"/>
              <a:t>biais cognitifs sont comme des filtres déformants qui affectent inconsciemment la plupart de nos raisonnements et de nos décisions</a:t>
            </a:r>
            <a:r>
              <a:rPr lang="fr-FR" sz="2000" dirty="0" smtClean="0"/>
              <a:t>.</a:t>
            </a:r>
            <a:br>
              <a:rPr lang="fr-FR" sz="2000" dirty="0" smtClean="0"/>
            </a:br>
            <a:r>
              <a:rPr lang="fr-FR" sz="2000" b="1" dirty="0" smtClean="0">
                <a:sym typeface="Wingdings 2" panose="05020102010507070707" pitchFamily="18" charset="2"/>
              </a:rPr>
              <a:t> </a:t>
            </a:r>
            <a:r>
              <a:rPr lang="fr-FR" sz="2000" dirty="0" smtClean="0"/>
              <a:t>Ils </a:t>
            </a:r>
            <a:r>
              <a:rPr lang="fr-FR" sz="2000" dirty="0"/>
              <a:t>sont l’expression de nos limites et il faut en tenir compte dans la conception des interfaces</a:t>
            </a:r>
            <a:r>
              <a:rPr lang="fr-FR" sz="2000" dirty="0" smtClean="0"/>
              <a:t>.</a:t>
            </a:r>
            <a:br>
              <a:rPr lang="fr-FR" sz="2000" dirty="0" smtClean="0"/>
            </a:br>
            <a:r>
              <a:rPr lang="fr-FR" sz="2000" b="1" dirty="0" smtClean="0">
                <a:sym typeface="Wingdings 2" panose="05020102010507070707" pitchFamily="18" charset="2"/>
              </a:rPr>
              <a:t> </a:t>
            </a:r>
            <a:r>
              <a:rPr lang="fr-FR" sz="2000" dirty="0" smtClean="0"/>
              <a:t>étudiés </a:t>
            </a:r>
            <a:r>
              <a:rPr lang="fr-FR" sz="2000" dirty="0"/>
              <a:t>en psychologie, dans les neurosciences et très souvent exploités dans la </a:t>
            </a:r>
            <a:r>
              <a:rPr lang="fr-FR" sz="2000" dirty="0" smtClean="0"/>
              <a:t>publicité et dans la conception d’applications, de logiciels, de site web.</a:t>
            </a:r>
            <a:br>
              <a:rPr lang="fr-FR" sz="2000" dirty="0" smtClean="0"/>
            </a:br>
            <a:r>
              <a:rPr lang="fr-FR" sz="2000" dirty="0" smtClean="0"/>
              <a:t/>
            </a:r>
            <a:br>
              <a:rPr lang="fr-FR" sz="2000" dirty="0" smtClean="0"/>
            </a:br>
            <a:r>
              <a:rPr lang="fr-FR" sz="2000" b="1" u="sng" dirty="0">
                <a:solidFill>
                  <a:srgbClr val="00B0F0"/>
                </a:solidFill>
              </a:rPr>
              <a:t>1. L’Effet </a:t>
            </a:r>
            <a:r>
              <a:rPr lang="fr-FR" sz="2000" b="1" u="sng" dirty="0" smtClean="0">
                <a:solidFill>
                  <a:srgbClr val="00B0F0"/>
                </a:solidFill>
              </a:rPr>
              <a:t>Ikea</a:t>
            </a:r>
            <a:r>
              <a:rPr lang="fr-FR" sz="2000" b="1" dirty="0" smtClean="0"/>
              <a:t/>
            </a:r>
            <a:br>
              <a:rPr lang="fr-FR" sz="2000" b="1" dirty="0" smtClean="0"/>
            </a:br>
            <a:r>
              <a:rPr lang="fr-FR" sz="2000" b="1" dirty="0" smtClean="0">
                <a:sym typeface="Wingdings 2" panose="05020102010507070707" pitchFamily="18" charset="2"/>
              </a:rPr>
              <a:t> </a:t>
            </a:r>
            <a:r>
              <a:rPr lang="fr-FR" sz="2000" dirty="0" smtClean="0"/>
              <a:t>Plus </a:t>
            </a:r>
            <a:r>
              <a:rPr lang="fr-FR" sz="2000" dirty="0"/>
              <a:t>on alloue de temps et d’énergie à quelque chose et plus on se prend d’affection pour l’objet de notre labeur : le travail mène à l’amour </a:t>
            </a:r>
            <a:r>
              <a:rPr lang="fr-FR" sz="2000" dirty="0" smtClean="0"/>
              <a:t>!</a:t>
            </a:r>
            <a:br>
              <a:rPr lang="fr-FR" sz="2000" dirty="0" smtClean="0"/>
            </a:br>
            <a:r>
              <a:rPr lang="fr-FR" sz="2000" dirty="0">
                <a:solidFill>
                  <a:srgbClr val="0070C0"/>
                </a:solidFill>
              </a:rPr>
              <a:t>Les clients les plus investis ont beaucoup plus de mal à quitter un service que les utilisateurs moins engagés. </a:t>
            </a:r>
            <a:r>
              <a:rPr lang="fr-FR" sz="2000" dirty="0" smtClean="0">
                <a:solidFill>
                  <a:srgbClr val="0070C0"/>
                </a:solidFill>
              </a:rPr>
              <a:t/>
            </a:r>
            <a:br>
              <a:rPr lang="fr-FR" sz="2000" dirty="0" smtClean="0">
                <a:solidFill>
                  <a:srgbClr val="0070C0"/>
                </a:solidFill>
              </a:rPr>
            </a:br>
            <a:r>
              <a:rPr lang="fr-FR" sz="2000" u="sng" dirty="0" smtClean="0"/>
              <a:t>Exemple </a:t>
            </a:r>
            <a:r>
              <a:rPr lang="fr-FR" sz="2000" dirty="0"/>
              <a:t>: à chaque fois qu’un utilisateur de Spotify ajoute un morceau à une </a:t>
            </a:r>
            <a:r>
              <a:rPr lang="fr-FR" sz="2000" i="1" dirty="0"/>
              <a:t>playlist</a:t>
            </a:r>
            <a:r>
              <a:rPr lang="fr-FR" sz="2000" dirty="0"/>
              <a:t>, il renforce les liens qui l’unissent à la plateforme</a:t>
            </a:r>
            <a:r>
              <a:rPr lang="fr-FR" sz="2000" dirty="0" smtClean="0"/>
              <a:t>.</a:t>
            </a:r>
            <a:br>
              <a:rPr lang="fr-FR" sz="2000" dirty="0" smtClean="0"/>
            </a:br>
            <a:r>
              <a:rPr lang="fr-FR" sz="2000" b="1" dirty="0" smtClean="0"/>
              <a:t/>
            </a:r>
            <a:br>
              <a:rPr lang="fr-FR" sz="2000" b="1" dirty="0" smtClean="0"/>
            </a:br>
            <a:r>
              <a:rPr lang="fr-FR" sz="2000" b="1" u="sng" dirty="0">
                <a:solidFill>
                  <a:srgbClr val="00B0F0"/>
                </a:solidFill>
              </a:rPr>
              <a:t>2. L’Effet de halo</a:t>
            </a:r>
            <a:r>
              <a:rPr lang="fr-FR" sz="2000" b="1" dirty="0" smtClean="0"/>
              <a:t/>
            </a:r>
            <a:br>
              <a:rPr lang="fr-FR" sz="2000" b="1" dirty="0" smtClean="0"/>
            </a:br>
            <a:r>
              <a:rPr lang="fr-FR" sz="2000" b="1" dirty="0" smtClean="0">
                <a:sym typeface="Wingdings 2" panose="05020102010507070707" pitchFamily="18" charset="2"/>
              </a:rPr>
              <a:t> </a:t>
            </a:r>
            <a:r>
              <a:rPr lang="fr-FR" sz="2000" dirty="0" smtClean="0"/>
              <a:t>tendance </a:t>
            </a:r>
            <a:r>
              <a:rPr lang="fr-FR" sz="2000" dirty="0"/>
              <a:t>à se baser sur une caractéristique particulière pour en extraire un jugement </a:t>
            </a:r>
            <a:r>
              <a:rPr lang="fr-FR" sz="2000" dirty="0" smtClean="0"/>
              <a:t>général.</a:t>
            </a:r>
            <a:br>
              <a:rPr lang="fr-FR" sz="2000" dirty="0" smtClean="0"/>
            </a:br>
            <a:r>
              <a:rPr lang="fr-FR" sz="2000" dirty="0" smtClean="0">
                <a:sym typeface="Wingdings 2" panose="05020102010507070707" pitchFamily="18" charset="2"/>
              </a:rPr>
              <a:t> </a:t>
            </a:r>
            <a:r>
              <a:rPr lang="fr-FR" sz="2000" dirty="0" smtClean="0"/>
              <a:t>sélection </a:t>
            </a:r>
            <a:r>
              <a:rPr lang="fr-FR" sz="2000" dirty="0"/>
              <a:t>dans les informations entrantes pour les </a:t>
            </a:r>
            <a:r>
              <a:rPr lang="fr-FR" sz="2000" dirty="0">
                <a:solidFill>
                  <a:srgbClr val="0070C0"/>
                </a:solidFill>
              </a:rPr>
              <a:t>faire coïncider avec notre première impression</a:t>
            </a:r>
            <a:r>
              <a:rPr lang="fr-FR" sz="2000" dirty="0" smtClean="0"/>
              <a:t>.</a:t>
            </a:r>
            <a:br>
              <a:rPr lang="fr-FR" sz="2000" dirty="0" smtClean="0"/>
            </a:br>
            <a:r>
              <a:rPr lang="fr-FR" sz="2000" b="1" dirty="0" smtClean="0">
                <a:sym typeface="Wingdings 2" panose="05020102010507070707" pitchFamily="18" charset="2"/>
              </a:rPr>
              <a:t>  </a:t>
            </a:r>
            <a:r>
              <a:rPr lang="fr-FR" sz="2000" dirty="0" smtClean="0"/>
              <a:t>L’esthétique </a:t>
            </a:r>
            <a:r>
              <a:rPr lang="fr-FR" sz="2000" dirty="0"/>
              <a:t>des interfaces joue un rôle déterminant dans l’effet de halo.</a:t>
            </a:r>
            <a:r>
              <a:rPr lang="fr-FR" sz="2000" dirty="0" smtClean="0"/>
              <a:t/>
            </a:r>
            <a:br>
              <a:rPr lang="fr-FR" sz="2000" dirty="0" smtClean="0"/>
            </a:br>
            <a:r>
              <a:rPr lang="fr-FR" sz="2000" u="sng" dirty="0" smtClean="0"/>
              <a:t>Exemple: </a:t>
            </a:r>
            <a:r>
              <a:rPr lang="fr-FR" sz="2000" dirty="0" smtClean="0"/>
              <a:t>Pour </a:t>
            </a:r>
            <a:r>
              <a:rPr lang="fr-FR" sz="2000" dirty="0"/>
              <a:t>un site internet ou une application, cela signifie que les premiers écrans que rencontre l’utilisateur sont déterminants car ils influencent plus que les autres la perception générale du service</a:t>
            </a:r>
            <a:r>
              <a:rPr lang="fr-FR" sz="2000" dirty="0" smtClean="0"/>
              <a:t>.</a:t>
            </a:r>
            <a:br>
              <a:rPr lang="fr-FR" sz="2000" dirty="0" smtClean="0"/>
            </a:br>
            <a:r>
              <a:rPr lang="fr-FR" sz="2000" b="1" u="sng" dirty="0" smtClean="0">
                <a:solidFill>
                  <a:srgbClr val="7030A0"/>
                </a:solidFill>
              </a:rPr>
              <a:t/>
            </a:r>
            <a:br>
              <a:rPr lang="fr-FR" sz="2000" b="1" u="sng" dirty="0" smtClean="0">
                <a:solidFill>
                  <a:srgbClr val="7030A0"/>
                </a:solidFill>
              </a:rPr>
            </a:br>
            <a:endParaRPr lang="fr-FR" sz="20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sur_ </a:t>
            </a:r>
            <a:r>
              <a:rPr lang="fr-FR" sz="1800" dirty="0"/>
              <a:t>5 biais cognitifs qui agissent sur notre perception des interfaces</a:t>
            </a:r>
          </a:p>
          <a:p>
            <a:endParaRPr lang="fr-FR" dirty="0"/>
          </a:p>
        </p:txBody>
      </p:sp>
    </p:spTree>
    <p:extLst>
      <p:ext uri="{BB962C8B-B14F-4D97-AF65-F5344CB8AC3E}">
        <p14:creationId xmlns:p14="http://schemas.microsoft.com/office/powerpoint/2010/main" val="3418563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001487"/>
            <a:ext cx="11615519" cy="5617028"/>
          </a:xfrm>
        </p:spPr>
        <p:txBody>
          <a:bodyPr>
            <a:normAutofit fontScale="90000"/>
          </a:bodyPr>
          <a:lstStyle/>
          <a:p>
            <a:pPr algn="l"/>
            <a:r>
              <a:rPr lang="fr-FR" sz="2000" b="1" u="sng" dirty="0" smtClean="0">
                <a:solidFill>
                  <a:srgbClr val="00B0F0"/>
                </a:solidFill>
              </a:rPr>
              <a:t>3. Biais du statu Quo</a:t>
            </a:r>
            <a:r>
              <a:rPr lang="fr-FR" sz="2000" b="1" u="sng" dirty="0" smtClean="0">
                <a:solidFill>
                  <a:srgbClr val="7030A0"/>
                </a:solidFill>
              </a:rPr>
              <a:t/>
            </a:r>
            <a:br>
              <a:rPr lang="fr-FR" sz="2000" b="1" u="sng" dirty="0" smtClean="0">
                <a:solidFill>
                  <a:srgbClr val="7030A0"/>
                </a:solidFill>
              </a:rPr>
            </a:br>
            <a:r>
              <a:rPr lang="fr-FR" sz="2000" b="1" dirty="0" smtClean="0">
                <a:sym typeface="Wingdings 2" panose="05020102010507070707" pitchFamily="18" charset="2"/>
              </a:rPr>
              <a:t> </a:t>
            </a:r>
            <a:r>
              <a:rPr lang="fr-FR" sz="2000" dirty="0" smtClean="0"/>
              <a:t>affecte la façon dont on se représente le changement.</a:t>
            </a:r>
            <a:br>
              <a:rPr lang="fr-FR" sz="2000" dirty="0" smtClean="0"/>
            </a:br>
            <a:r>
              <a:rPr lang="fr-FR" sz="2000" b="1" dirty="0" smtClean="0">
                <a:sym typeface="Wingdings 2" panose="05020102010507070707" pitchFamily="18" charset="2"/>
              </a:rPr>
              <a:t> </a:t>
            </a:r>
            <a:r>
              <a:rPr lang="fr-FR" sz="2000" dirty="0" smtClean="0"/>
              <a:t>tendance à </a:t>
            </a:r>
            <a:r>
              <a:rPr lang="fr-FR" sz="2000" dirty="0" smtClean="0">
                <a:solidFill>
                  <a:srgbClr val="0070C0"/>
                </a:solidFill>
              </a:rPr>
              <a:t>percevoir toute nouveauté comme engendrant plus de risques que d’avantages </a:t>
            </a:r>
            <a:r>
              <a:rPr lang="fr-FR" sz="2000" dirty="0" smtClean="0"/>
              <a:t>=&gt; Conserver les choses en l’état nous semble donc souvent la meilleure option.</a:t>
            </a:r>
            <a:br>
              <a:rPr lang="fr-FR" sz="2000" dirty="0" smtClean="0"/>
            </a:br>
            <a:r>
              <a:rPr lang="fr-FR" sz="2000" u="sng" dirty="0" smtClean="0"/>
              <a:t>Exemple: </a:t>
            </a:r>
            <a:r>
              <a:rPr lang="fr-FR" sz="2000" dirty="0" smtClean="0"/>
              <a:t>refonte design Snapchat, 2017. Ces changements qui visaient pourtant à simplifier l’application ont été mal accueillis par de nombreux utilisateurs attachés à l’ancienne interface =&gt; perte de 3 millions d’utilisateurs</a:t>
            </a:r>
            <a:br>
              <a:rPr lang="fr-FR" sz="2000" dirty="0" smtClean="0"/>
            </a:br>
            <a:r>
              <a:rPr lang="fr-FR" sz="2000" dirty="0"/>
              <a:t/>
            </a:r>
            <a:br>
              <a:rPr lang="fr-FR" sz="2000" dirty="0"/>
            </a:br>
            <a:r>
              <a:rPr lang="fr-FR" sz="2000" b="1" u="sng" dirty="0" smtClean="0">
                <a:solidFill>
                  <a:srgbClr val="00B0F0"/>
                </a:solidFill>
              </a:rPr>
              <a:t>4, Biais de complexité</a:t>
            </a:r>
            <a:r>
              <a:rPr lang="fr-FR" sz="2000" b="1" dirty="0" smtClean="0"/>
              <a:t/>
            </a:r>
            <a:br>
              <a:rPr lang="fr-FR" sz="2000" b="1" dirty="0" smtClean="0"/>
            </a:br>
            <a:r>
              <a:rPr lang="fr-FR" sz="2000" b="1" dirty="0" smtClean="0">
                <a:sym typeface="Wingdings 2" panose="05020102010507070707" pitchFamily="18" charset="2"/>
              </a:rPr>
              <a:t></a:t>
            </a:r>
            <a:r>
              <a:rPr lang="fr-FR" sz="2000" dirty="0"/>
              <a:t> les choses compliquées sont préférables aux choses </a:t>
            </a:r>
            <a:r>
              <a:rPr lang="fr-FR" sz="2000" dirty="0" smtClean="0"/>
              <a:t>simples</a:t>
            </a:r>
            <a:br>
              <a:rPr lang="fr-FR" sz="2000" dirty="0" smtClean="0"/>
            </a:br>
            <a:r>
              <a:rPr lang="fr-FR" sz="2000" b="1" dirty="0" smtClean="0">
                <a:sym typeface="Wingdings 2" panose="05020102010507070707" pitchFamily="18" charset="2"/>
              </a:rPr>
              <a:t></a:t>
            </a:r>
            <a:r>
              <a:rPr lang="fr-FR" sz="2000" dirty="0" smtClean="0"/>
              <a:t> </a:t>
            </a:r>
            <a:r>
              <a:rPr lang="fr-FR" sz="2000" dirty="0" smtClean="0"/>
              <a:t>la </a:t>
            </a:r>
            <a:r>
              <a:rPr lang="fr-FR" sz="2000" dirty="0">
                <a:solidFill>
                  <a:srgbClr val="0070C0"/>
                </a:solidFill>
              </a:rPr>
              <a:t>complexité </a:t>
            </a:r>
            <a:r>
              <a:rPr lang="fr-FR" sz="2000" dirty="0" smtClean="0">
                <a:solidFill>
                  <a:srgbClr val="0070C0"/>
                </a:solidFill>
              </a:rPr>
              <a:t>perçue comme </a:t>
            </a:r>
            <a:r>
              <a:rPr lang="fr-FR" sz="2000" dirty="0">
                <a:solidFill>
                  <a:srgbClr val="0070C0"/>
                </a:solidFill>
              </a:rPr>
              <a:t>une forme de </a:t>
            </a:r>
            <a:r>
              <a:rPr lang="fr-FR" sz="2000" dirty="0" smtClean="0">
                <a:solidFill>
                  <a:srgbClr val="0070C0"/>
                </a:solidFill>
              </a:rPr>
              <a:t>sophistication, de distinction</a:t>
            </a:r>
            <a:r>
              <a:rPr lang="fr-FR" sz="2000" dirty="0" smtClean="0"/>
              <a:t>.</a:t>
            </a:r>
            <a:br>
              <a:rPr lang="fr-FR" sz="2000" dirty="0" smtClean="0"/>
            </a:br>
            <a:r>
              <a:rPr lang="fr-FR" sz="2000" u="sng" dirty="0" smtClean="0"/>
              <a:t>Exemple: </a:t>
            </a:r>
            <a:r>
              <a:rPr lang="fr-FR" sz="2000" dirty="0"/>
              <a:t>Le design de l’application bourse d’Apple joue clairement sur le biais de complexité pour instaurer un climat </a:t>
            </a:r>
            <a:r>
              <a:rPr lang="fr-FR" sz="2000" dirty="0" smtClean="0"/>
              <a:t>d’expertise.</a:t>
            </a:r>
            <a:br>
              <a:rPr lang="fr-FR" sz="2000" dirty="0" smtClean="0"/>
            </a:br>
            <a:r>
              <a:rPr lang="fr-FR" sz="2000" dirty="0" smtClean="0"/>
              <a:t>Disproportion </a:t>
            </a:r>
            <a:r>
              <a:rPr lang="fr-FR" sz="2000" dirty="0"/>
              <a:t>entre la quantité d’informations et la taille de l’écran </a:t>
            </a:r>
            <a:r>
              <a:rPr lang="fr-FR" sz="2000" dirty="0" smtClean="0"/>
              <a:t>=&gt; </a:t>
            </a:r>
            <a:r>
              <a:rPr lang="fr-FR" sz="2000" dirty="0"/>
              <a:t>un moyen de signifier à l’utilisateur qu’il consulte un produit complet, technique et fiable</a:t>
            </a:r>
            <a:r>
              <a:rPr lang="fr-FR" sz="2000" dirty="0" smtClean="0"/>
              <a:t>.</a:t>
            </a:r>
            <a:br>
              <a:rPr lang="fr-FR" sz="2000" dirty="0" smtClean="0"/>
            </a:br>
            <a:r>
              <a:rPr lang="fr-FR" sz="2000" dirty="0" smtClean="0"/>
              <a:t/>
            </a:r>
            <a:br>
              <a:rPr lang="fr-FR" sz="2000" dirty="0" smtClean="0"/>
            </a:br>
            <a:r>
              <a:rPr lang="fr-FR" sz="2000" b="1" u="sng" dirty="0">
                <a:solidFill>
                  <a:srgbClr val="00B0F0"/>
                </a:solidFill>
              </a:rPr>
              <a:t>5. </a:t>
            </a:r>
            <a:r>
              <a:rPr lang="fr-FR" sz="2000" b="1" u="sng" dirty="0">
                <a:solidFill>
                  <a:srgbClr val="00B0F0"/>
                </a:solidFill>
              </a:rPr>
              <a:t>L’effet Von </a:t>
            </a:r>
            <a:r>
              <a:rPr lang="fr-FR" sz="2000" b="1" u="sng" dirty="0" err="1" smtClean="0">
                <a:solidFill>
                  <a:srgbClr val="00B0F0"/>
                </a:solidFill>
              </a:rPr>
              <a:t>Restorff</a:t>
            </a:r>
            <a:r>
              <a:rPr lang="fr-FR" sz="2000" b="1" u="sng" dirty="0" smtClean="0">
                <a:solidFill>
                  <a:srgbClr val="00B0F0"/>
                </a:solidFill>
              </a:rPr>
              <a:t> (ou effet d’isolation)</a:t>
            </a:r>
            <a:r>
              <a:rPr lang="fr-FR" sz="2000" b="1" u="sng" dirty="0" smtClean="0">
                <a:solidFill>
                  <a:srgbClr val="7030A0"/>
                </a:solidFill>
              </a:rPr>
              <a:t/>
            </a:r>
            <a:br>
              <a:rPr lang="fr-FR" sz="2000" b="1" u="sng" dirty="0" smtClean="0">
                <a:solidFill>
                  <a:srgbClr val="7030A0"/>
                </a:solidFill>
              </a:rPr>
            </a:br>
            <a:r>
              <a:rPr lang="fr-FR" sz="2000" b="1" dirty="0" smtClean="0">
                <a:sym typeface="Wingdings 2" panose="05020102010507070707" pitchFamily="18" charset="2"/>
              </a:rPr>
              <a:t> </a:t>
            </a:r>
            <a:r>
              <a:rPr lang="fr-FR" sz="2000" dirty="0" smtClean="0"/>
              <a:t>biais </a:t>
            </a:r>
            <a:r>
              <a:rPr lang="fr-FR" sz="2000" dirty="0"/>
              <a:t>cognitif qui agit sur la façon dont nous percevons et mémorisons les </a:t>
            </a:r>
            <a:r>
              <a:rPr lang="fr-FR" sz="2000" dirty="0" smtClean="0"/>
              <a:t>choses</a:t>
            </a:r>
            <a:br>
              <a:rPr lang="fr-FR" sz="2000" dirty="0" smtClean="0"/>
            </a:br>
            <a:r>
              <a:rPr lang="fr-FR" sz="2000" b="1" dirty="0" smtClean="0">
                <a:sym typeface="Wingdings 2" panose="05020102010507070707" pitchFamily="18" charset="2"/>
              </a:rPr>
              <a:t></a:t>
            </a:r>
            <a:r>
              <a:rPr lang="fr-FR" sz="2000" dirty="0" smtClean="0"/>
              <a:t>Lorsque </a:t>
            </a:r>
            <a:r>
              <a:rPr lang="fr-FR" sz="2000" dirty="0"/>
              <a:t>l’on est exposé à plusieurs objets similaires, </a:t>
            </a:r>
            <a:r>
              <a:rPr lang="fr-FR" sz="2000" dirty="0">
                <a:solidFill>
                  <a:srgbClr val="0070C0"/>
                </a:solidFill>
              </a:rPr>
              <a:t>on a tendance à mieux se remémorer celui qui diffère le plus </a:t>
            </a:r>
            <a:r>
              <a:rPr lang="fr-FR" sz="2000" dirty="0"/>
              <a:t>des autres</a:t>
            </a:r>
            <a:r>
              <a:rPr lang="fr-FR" sz="2000" dirty="0" smtClean="0"/>
              <a:t>.</a:t>
            </a:r>
            <a:r>
              <a:rPr lang="fr-FR" sz="2000" i="1" dirty="0" smtClean="0"/>
              <a:t/>
            </a:r>
            <a:br>
              <a:rPr lang="fr-FR" sz="2000" i="1" dirty="0" smtClean="0"/>
            </a:br>
            <a:r>
              <a:rPr lang="fr-FR" sz="2000" u="sng" dirty="0"/>
              <a:t>Exemple: </a:t>
            </a:r>
            <a:r>
              <a:rPr lang="fr-FR" sz="2000" dirty="0"/>
              <a:t>La page de présentation de l’offre tarifaire de </a:t>
            </a:r>
            <a:r>
              <a:rPr lang="fr-FR" sz="2000" dirty="0" err="1"/>
              <a:t>Wix</a:t>
            </a:r>
            <a:r>
              <a:rPr lang="fr-FR" sz="2000" dirty="0"/>
              <a:t> (plateforme de création de site web) se sert de l’effet d’isolation pour mettre en avant un de leurs forfaits</a:t>
            </a:r>
            <a:r>
              <a:rPr lang="fr-FR" sz="2000" i="1" dirty="0" smtClean="0"/>
              <a:t/>
            </a:r>
            <a:br>
              <a:rPr lang="fr-FR" sz="2000" i="1" dirty="0" smtClean="0"/>
            </a:br>
            <a:endParaRPr lang="fr-FR" sz="20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sur_ </a:t>
            </a:r>
            <a:r>
              <a:rPr lang="fr-FR" sz="1800" dirty="0"/>
              <a:t>5 biais cognitifs qui agissent sur notre perception des interfaces</a:t>
            </a:r>
          </a:p>
          <a:p>
            <a:endParaRPr lang="fr-FR" dirty="0"/>
          </a:p>
        </p:txBody>
      </p:sp>
    </p:spTree>
    <p:extLst>
      <p:ext uri="{BB962C8B-B14F-4D97-AF65-F5344CB8AC3E}">
        <p14:creationId xmlns:p14="http://schemas.microsoft.com/office/powerpoint/2010/main" val="339753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001487"/>
            <a:ext cx="11615519" cy="5617028"/>
          </a:xfrm>
        </p:spPr>
        <p:txBody>
          <a:bodyPr>
            <a:normAutofit/>
          </a:bodyPr>
          <a:lstStyle/>
          <a:p>
            <a:pPr algn="l"/>
            <a:r>
              <a:rPr lang="fr-FR" sz="2000" i="1" dirty="0" smtClean="0"/>
              <a:t/>
            </a:r>
            <a:br>
              <a:rPr lang="fr-FR" sz="2000" i="1" dirty="0" smtClean="0"/>
            </a:br>
            <a:endParaRPr lang="fr-FR" sz="20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sur_ </a:t>
            </a:r>
            <a:r>
              <a:rPr lang="fr-FR" sz="1800" dirty="0"/>
              <a:t>5 biais cognitifs qui agissent sur notre perception des interfaces</a:t>
            </a:r>
          </a:p>
          <a:p>
            <a:endParaRPr lang="fr-FR" dirty="0"/>
          </a:p>
        </p:txBody>
      </p:sp>
      <p:pic>
        <p:nvPicPr>
          <p:cNvPr id="7" name="Image 6"/>
          <p:cNvPicPr>
            <a:picLocks noChangeAspect="1"/>
          </p:cNvPicPr>
          <p:nvPr/>
        </p:nvPicPr>
        <p:blipFill>
          <a:blip r:embed="rId2"/>
          <a:stretch>
            <a:fillRect/>
          </a:stretch>
        </p:blipFill>
        <p:spPr>
          <a:xfrm>
            <a:off x="7102549" y="2925958"/>
            <a:ext cx="4746761" cy="3692558"/>
          </a:xfrm>
          <a:prstGeom prst="rect">
            <a:avLst/>
          </a:prstGeom>
          <a:effectLst>
            <a:outerShdw blurRad="50800" dist="38100" dir="10800000" algn="r" rotWithShape="0">
              <a:prstClr val="black">
                <a:alpha val="40000"/>
              </a:prstClr>
            </a:outerShdw>
          </a:effectLst>
        </p:spPr>
      </p:pic>
      <p:pic>
        <p:nvPicPr>
          <p:cNvPr id="6" name="Image 5"/>
          <p:cNvPicPr>
            <a:picLocks noChangeAspect="1"/>
          </p:cNvPicPr>
          <p:nvPr/>
        </p:nvPicPr>
        <p:blipFill>
          <a:blip r:embed="rId3"/>
          <a:stretch>
            <a:fillRect/>
          </a:stretch>
        </p:blipFill>
        <p:spPr>
          <a:xfrm>
            <a:off x="233791" y="3024710"/>
            <a:ext cx="5281110" cy="3593805"/>
          </a:xfrm>
          <a:prstGeom prst="rect">
            <a:avLst/>
          </a:prstGeom>
          <a:effectLst>
            <a:outerShdw blurRad="50800" dist="38100" dir="10800000" algn="r" rotWithShape="0">
              <a:prstClr val="black">
                <a:alpha val="40000"/>
              </a:prstClr>
            </a:outerShdw>
          </a:effectLst>
        </p:spPr>
      </p:pic>
      <p:pic>
        <p:nvPicPr>
          <p:cNvPr id="8" name="Image 7"/>
          <p:cNvPicPr>
            <a:picLocks noChangeAspect="1"/>
          </p:cNvPicPr>
          <p:nvPr/>
        </p:nvPicPr>
        <p:blipFill>
          <a:blip r:embed="rId4"/>
          <a:stretch>
            <a:fillRect/>
          </a:stretch>
        </p:blipFill>
        <p:spPr>
          <a:xfrm>
            <a:off x="2874346" y="900708"/>
            <a:ext cx="5650659" cy="3702155"/>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2292699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001487"/>
            <a:ext cx="11615519" cy="5617028"/>
          </a:xfrm>
        </p:spPr>
        <p:txBody>
          <a:bodyPr>
            <a:normAutofit fontScale="90000"/>
          </a:bodyPr>
          <a:lstStyle/>
          <a:p>
            <a:pPr algn="l"/>
            <a:r>
              <a:rPr lang="fr-FR" sz="2000" b="1" dirty="0" smtClean="0">
                <a:sym typeface="Wingdings 2" panose="05020102010507070707" pitchFamily="18" charset="2"/>
              </a:rPr>
              <a:t> </a:t>
            </a:r>
            <a:r>
              <a:rPr lang="fr-FR" sz="2000" dirty="0" smtClean="0"/>
              <a:t>La </a:t>
            </a:r>
            <a:r>
              <a:rPr lang="fr-FR" sz="2000" dirty="0"/>
              <a:t>Loi de </a:t>
            </a:r>
            <a:r>
              <a:rPr lang="fr-FR" sz="2000" dirty="0" err="1"/>
              <a:t>Fitts</a:t>
            </a:r>
            <a:r>
              <a:rPr lang="fr-FR" sz="2000" dirty="0"/>
              <a:t> est un principe essentiel de la théorie de l'Interaction homme-machine qui a été formulée il y a près de 60 ans</a:t>
            </a:r>
            <a:r>
              <a:rPr lang="fr-FR" sz="1800" b="1" dirty="0" smtClean="0">
                <a:sym typeface="Wingdings 2" panose="05020102010507070707" pitchFamily="18" charset="2"/>
              </a:rPr>
              <a:t/>
            </a:r>
            <a:br>
              <a:rPr lang="fr-FR" sz="1800" b="1" dirty="0" smtClean="0">
                <a:sym typeface="Wingdings 2" panose="05020102010507070707" pitchFamily="18" charset="2"/>
              </a:rPr>
            </a:br>
            <a:r>
              <a:rPr lang="fr-FR" sz="1800" b="1" dirty="0" smtClean="0">
                <a:sym typeface="Wingdings 2" panose="05020102010507070707" pitchFamily="18" charset="2"/>
              </a:rPr>
              <a:t> </a:t>
            </a:r>
            <a:r>
              <a:rPr lang="fr-FR" sz="1800" dirty="0" smtClean="0"/>
              <a:t>Cette </a:t>
            </a:r>
            <a:r>
              <a:rPr lang="fr-FR" sz="1800" dirty="0"/>
              <a:t>loi met en évidence une relation entre la vitesse et la précision rapportée au pointage. </a:t>
            </a:r>
            <a:r>
              <a:rPr lang="fr-FR" sz="1800" dirty="0" smtClean="0"/>
              <a:t/>
            </a:r>
            <a:br>
              <a:rPr lang="fr-FR" sz="1800" dirty="0" smtClean="0"/>
            </a:br>
            <a:r>
              <a:rPr lang="fr-FR" sz="1800" b="1" dirty="0" smtClean="0">
                <a:sym typeface="Wingdings 2" panose="05020102010507070707" pitchFamily="18" charset="2"/>
              </a:rPr>
              <a:t>  </a:t>
            </a:r>
            <a:r>
              <a:rPr lang="fr-FR" sz="1800" dirty="0" smtClean="0"/>
              <a:t>Les éléments </a:t>
            </a:r>
            <a:r>
              <a:rPr lang="fr-FR" sz="1800" dirty="0"/>
              <a:t>les plus petits ou les plus éloignés, demandent forcément davantage de temps pour être atteints. Cette loi fondamentale a de grandes implications dans l’</a:t>
            </a:r>
            <a:r>
              <a:rPr lang="fr-FR" sz="1800" dirty="0">
                <a:hlinkClick r:id="rId2"/>
              </a:rPr>
              <a:t>expérience utilisateur (UX</a:t>
            </a:r>
            <a:r>
              <a:rPr lang="fr-FR" sz="1800" dirty="0"/>
              <a:t>) et le design d’interface.</a:t>
            </a:r>
            <a:br>
              <a:rPr lang="fr-FR" sz="1800" dirty="0"/>
            </a:br>
            <a:r>
              <a:rPr lang="fr-FR" sz="1800" dirty="0" smtClean="0"/>
              <a:t>Fonctionnement de la loi </a:t>
            </a:r>
            <a:r>
              <a:rPr lang="fr-FR" sz="1800" dirty="0" err="1" smtClean="0"/>
              <a:t>Fitts</a:t>
            </a:r>
            <a:r>
              <a:rPr lang="fr-FR" sz="1800" dirty="0" smtClean="0"/>
              <a:t/>
            </a:r>
            <a:br>
              <a:rPr lang="fr-FR" sz="1800" dirty="0" smtClean="0"/>
            </a:br>
            <a:r>
              <a:rPr lang="fr-FR" sz="1800" b="1" dirty="0" smtClean="0">
                <a:sym typeface="Wingdings 2" panose="05020102010507070707" pitchFamily="18" charset="2"/>
              </a:rPr>
              <a:t> </a:t>
            </a:r>
            <a:r>
              <a:rPr lang="fr-FR" sz="1800" dirty="0" smtClean="0"/>
              <a:t>Basée </a:t>
            </a:r>
            <a:r>
              <a:rPr lang="fr-FR" sz="1800" dirty="0"/>
              <a:t>sur une équation mathématique, la</a:t>
            </a:r>
            <a:r>
              <a:rPr lang="fr-FR" sz="1800" b="1" dirty="0"/>
              <a:t> loi de </a:t>
            </a:r>
            <a:r>
              <a:rPr lang="fr-FR" sz="1800" b="1" dirty="0" err="1"/>
              <a:t>Fitts</a:t>
            </a:r>
            <a:r>
              <a:rPr lang="fr-FR" sz="1800" dirty="0"/>
              <a:t> est utilisée afin de mettre en évidence le temps nécessaire pour atteindre un objet cible. </a:t>
            </a:r>
            <a:r>
              <a:rPr lang="fr-FR" sz="1800" dirty="0" smtClean="0"/>
              <a:t/>
            </a:r>
            <a:br>
              <a:rPr lang="fr-FR" sz="1800" dirty="0" smtClean="0"/>
            </a:br>
            <a:r>
              <a:rPr lang="fr-FR" sz="1800" dirty="0" smtClean="0"/>
              <a:t>Objet cible = </a:t>
            </a:r>
            <a:r>
              <a:rPr lang="fr-FR" sz="1800" dirty="0"/>
              <a:t>un objet cible est n’importe quel élément interactif, comme un lien hypertexte, un bouton d’envoi ou un champ de saisie dans un formulaire sur internet</a:t>
            </a:r>
            <a:r>
              <a:rPr lang="fr-FR" sz="1800" dirty="0" smtClean="0"/>
              <a:t>.</a:t>
            </a:r>
            <a:br>
              <a:rPr lang="fr-FR" sz="1800" dirty="0" smtClean="0"/>
            </a:br>
            <a:r>
              <a:rPr lang="fr-FR" sz="1800" u="sng" dirty="0" smtClean="0"/>
              <a:t>Par exemple : </a:t>
            </a:r>
            <a:r>
              <a:rPr lang="fr-FR" sz="1800" dirty="0" smtClean="0"/>
              <a:t>Imaginez le curseur de votre souris et l'attention qu'il concentre sur le logo d'un site web donné. Vous êtes ensuite contraint de cliquer sur un appel à l'action, alors vous tournez votre attention sur le bouton en question. </a:t>
            </a:r>
            <a:r>
              <a:rPr lang="fr-FR" sz="1800" b="1" dirty="0" smtClean="0"/>
              <a:t>L'efficacité de ce mouvement d'une position à l'autre, est ce qu'essaye d'identifier la Loi de </a:t>
            </a:r>
            <a:r>
              <a:rPr lang="fr-FR" sz="1800" b="1" dirty="0" err="1" smtClean="0"/>
              <a:t>Fitts</a:t>
            </a:r>
            <a:r>
              <a:rPr lang="fr-FR" sz="1800" b="1" dirty="0" smtClean="0"/>
              <a:t>.</a:t>
            </a:r>
            <a:br>
              <a:rPr lang="fr-FR" sz="1800" b="1" dirty="0" smtClean="0"/>
            </a:br>
            <a:r>
              <a:rPr lang="fr-FR" sz="1800" dirty="0" smtClean="0"/>
              <a:t/>
            </a:r>
            <a:br>
              <a:rPr lang="fr-FR" sz="1800" dirty="0" smtClean="0"/>
            </a:br>
            <a:r>
              <a:rPr lang="fr-FR" sz="1800" b="1" dirty="0" smtClean="0">
                <a:sym typeface="Wingdings 2" panose="05020102010507070707" pitchFamily="18" charset="2"/>
              </a:rPr>
              <a:t> </a:t>
            </a:r>
            <a:r>
              <a:rPr lang="fr-FR" sz="1800" dirty="0" smtClean="0">
                <a:solidFill>
                  <a:srgbClr val="0070C0"/>
                </a:solidFill>
              </a:rPr>
              <a:t>plus l’utilisateur atteint son objectif rapidement, plus son expérience sera bonne. Ainsi il n’hésitera pas à revenir régulièrement! </a:t>
            </a:r>
            <a:r>
              <a:rPr lang="fr-FR" sz="1800" b="1" dirty="0" smtClean="0">
                <a:solidFill>
                  <a:srgbClr val="0070C0"/>
                </a:solidFill>
              </a:rPr>
              <a:t>Il reviendra pour le plaisir et pas nécessairement par besoin!</a:t>
            </a:r>
            <a:r>
              <a:rPr lang="fr-FR" sz="1800" b="1" dirty="0" smtClean="0"/>
              <a:t/>
            </a:r>
            <a:br>
              <a:rPr lang="fr-FR" sz="1800" b="1" dirty="0" smtClean="0"/>
            </a:br>
            <a:r>
              <a:rPr lang="fr-FR" sz="1800" i="1" dirty="0"/>
              <a:t/>
            </a:r>
            <a:br>
              <a:rPr lang="fr-FR" sz="1800" i="1" dirty="0"/>
            </a:br>
            <a:r>
              <a:rPr lang="fr-FR" sz="1800" i="1" dirty="0" smtClean="0"/>
              <a:t/>
            </a:r>
            <a:br>
              <a:rPr lang="fr-FR" sz="1800" i="1" dirty="0" smtClean="0"/>
            </a:br>
            <a:r>
              <a:rPr lang="fr-FR" sz="1800" i="1" dirty="0"/>
              <a:t/>
            </a:r>
            <a:br>
              <a:rPr lang="fr-FR" sz="1800" i="1" dirty="0"/>
            </a:br>
            <a:r>
              <a:rPr lang="fr-FR" sz="1800" i="1" dirty="0" smtClean="0"/>
              <a:t/>
            </a:r>
            <a:br>
              <a:rPr lang="fr-FR" sz="1800" i="1" dirty="0" smtClean="0"/>
            </a:br>
            <a:r>
              <a:rPr lang="fr-FR" sz="1800" i="1" dirty="0"/>
              <a:t/>
            </a:r>
            <a:br>
              <a:rPr lang="fr-FR" sz="1800" i="1" dirty="0"/>
            </a:br>
            <a:r>
              <a:rPr lang="fr-FR" sz="1800" i="1" dirty="0" smtClean="0"/>
              <a:t/>
            </a:r>
            <a:br>
              <a:rPr lang="fr-FR" sz="1800" i="1" dirty="0" smtClean="0"/>
            </a:br>
            <a:r>
              <a:rPr lang="fr-FR" sz="1800" i="1" dirty="0"/>
              <a:t/>
            </a:r>
            <a:br>
              <a:rPr lang="fr-FR" sz="1800" i="1" dirty="0"/>
            </a:br>
            <a:endParaRPr lang="fr-FR" sz="18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a:t>
            </a:r>
            <a:r>
              <a:rPr lang="fr-FR" sz="1800" dirty="0" err="1" smtClean="0"/>
              <a:t>sur_La</a:t>
            </a:r>
            <a:r>
              <a:rPr lang="fr-FR" sz="1800" dirty="0" smtClean="0"/>
              <a:t> Loi de </a:t>
            </a:r>
            <a:r>
              <a:rPr lang="fr-FR" sz="1800" dirty="0" err="1" smtClean="0"/>
              <a:t>Fitts</a:t>
            </a:r>
            <a:r>
              <a:rPr lang="fr-FR" sz="1800" dirty="0" smtClean="0"/>
              <a:t>, une loi fondamentale de l’expérience utilisateur</a:t>
            </a:r>
            <a:endParaRPr lang="fr-FR" sz="1800" dirty="0"/>
          </a:p>
          <a:p>
            <a:endParaRPr lang="fr-FR" dirty="0"/>
          </a:p>
        </p:txBody>
      </p:sp>
      <p:pic>
        <p:nvPicPr>
          <p:cNvPr id="4" name="Image 3"/>
          <p:cNvPicPr>
            <a:picLocks noChangeAspect="1"/>
          </p:cNvPicPr>
          <p:nvPr/>
        </p:nvPicPr>
        <p:blipFill>
          <a:blip r:embed="rId3"/>
          <a:stretch>
            <a:fillRect/>
          </a:stretch>
        </p:blipFill>
        <p:spPr>
          <a:xfrm>
            <a:off x="4922875" y="4802258"/>
            <a:ext cx="3040911" cy="1816257"/>
          </a:xfrm>
          <a:prstGeom prst="rect">
            <a:avLst/>
          </a:prstGeom>
        </p:spPr>
      </p:pic>
    </p:spTree>
    <p:extLst>
      <p:ext uri="{BB962C8B-B14F-4D97-AF65-F5344CB8AC3E}">
        <p14:creationId xmlns:p14="http://schemas.microsoft.com/office/powerpoint/2010/main" val="3736433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001487"/>
            <a:ext cx="11615519" cy="5617028"/>
          </a:xfrm>
        </p:spPr>
        <p:txBody>
          <a:bodyPr>
            <a:normAutofit fontScale="90000"/>
          </a:bodyPr>
          <a:lstStyle/>
          <a:p>
            <a:pPr algn="l"/>
            <a:r>
              <a:rPr lang="fr-FR" sz="2000" b="1" dirty="0">
                <a:solidFill>
                  <a:srgbClr val="0070C0"/>
                </a:solidFill>
              </a:rPr>
              <a:t>Augmenter la taille</a:t>
            </a:r>
            <a:r>
              <a:rPr lang="fr-FR" sz="2000" dirty="0" smtClean="0">
                <a:solidFill>
                  <a:srgbClr val="0070C0"/>
                </a:solidFill>
              </a:rPr>
              <a:t/>
            </a:r>
            <a:br>
              <a:rPr lang="fr-FR" sz="2000" dirty="0" smtClean="0">
                <a:solidFill>
                  <a:srgbClr val="0070C0"/>
                </a:solidFill>
              </a:rPr>
            </a:br>
            <a:r>
              <a:rPr lang="fr-FR" sz="2000" dirty="0" smtClean="0"/>
              <a:t>* Le site </a:t>
            </a:r>
            <a:r>
              <a:rPr lang="fr-FR" sz="2000" dirty="0" err="1" smtClean="0"/>
              <a:t>Github</a:t>
            </a:r>
            <a:r>
              <a:rPr lang="fr-FR" sz="2000" dirty="0" smtClean="0"/>
              <a:t> fait le choix de mettre les liens de connexion et d’inscription dans des boutons contrairement aux liens des menus. Les liens de connexion et d’inscription étant considérés comme les plus importants, ils sont mis en avant.</a:t>
            </a:r>
            <a:br>
              <a:rPr lang="fr-FR" sz="2000" dirty="0" smtClean="0"/>
            </a:br>
            <a:r>
              <a:rPr lang="fr-FR" sz="2000" dirty="0"/>
              <a:t/>
            </a:r>
            <a:br>
              <a:rPr lang="fr-FR" sz="2000" dirty="0"/>
            </a:br>
            <a:r>
              <a:rPr lang="fr-FR" sz="2000" b="1" dirty="0" smtClean="0">
                <a:solidFill>
                  <a:srgbClr val="0070C0"/>
                </a:solidFill>
              </a:rPr>
              <a:t>Réduire la distance</a:t>
            </a:r>
            <a:r>
              <a:rPr lang="fr-FR" sz="2000" dirty="0" smtClean="0"/>
              <a:t/>
            </a:r>
            <a:br>
              <a:rPr lang="fr-FR" sz="2000" dirty="0" smtClean="0"/>
            </a:br>
            <a:r>
              <a:rPr lang="fr-FR" sz="2000" dirty="0" smtClean="0"/>
              <a:t>* Placer les éléments en haut à gauche: le curseur va le plus souvent se situer en haut à gauche. La distance par rapport au curseur est optimisée.</a:t>
            </a:r>
            <a:br>
              <a:rPr lang="fr-FR" sz="2000" dirty="0" smtClean="0"/>
            </a:br>
            <a:r>
              <a:rPr lang="fr-FR" sz="2000" dirty="0" smtClean="0"/>
              <a:t>* Réaliser un menu fixe, comme sur allocine</a:t>
            </a:r>
            <a:br>
              <a:rPr lang="fr-FR" sz="2000" dirty="0" smtClean="0"/>
            </a:br>
            <a:r>
              <a:rPr lang="fr-FR" sz="2000" dirty="0" smtClean="0"/>
              <a:t>* Défilement fixe d’une page au scroll, comme sur le site d’Apple</a:t>
            </a:r>
            <a:r>
              <a:rPr lang="fr-FR" sz="2000" i="1" dirty="0"/>
              <a:t/>
            </a:r>
            <a:br>
              <a:rPr lang="fr-FR" sz="2000" i="1" dirty="0"/>
            </a:br>
            <a:r>
              <a:rPr lang="fr-FR" sz="1800" b="1" u="sng" dirty="0" smtClean="0"/>
              <a:t/>
            </a:r>
            <a:br>
              <a:rPr lang="fr-FR" sz="1800" b="1" u="sng" dirty="0" smtClean="0"/>
            </a:br>
            <a:r>
              <a:rPr lang="fr-FR" sz="2000" b="1" u="sng" dirty="0" smtClean="0"/>
              <a:t>Exemple 1: Les barres de défilement</a:t>
            </a:r>
            <a:r>
              <a:rPr lang="fr-FR" sz="1800" i="1" dirty="0" smtClean="0"/>
              <a:t/>
            </a:r>
            <a:br>
              <a:rPr lang="fr-FR" sz="1800" i="1" dirty="0" smtClean="0"/>
            </a:br>
            <a:r>
              <a:rPr lang="fr-FR" sz="2000" dirty="0"/>
              <a:t>Prenez par exemple les barres de défilement sur Windows par rapport à celles du Mac (pré OSX Lion). Windows a la flèche qui pointe vers le haut au-dessus de la barre de défilement et la flèche qui pointe vers le bas à la base, de même avec la gauche et à droite. Ce format essaie de se pencher plus dans le modèle mental de lever les yeux pour le haut et de baisser les yeux pour le bas</a:t>
            </a:r>
            <a:r>
              <a:rPr lang="fr-FR" sz="2000" dirty="0" smtClean="0"/>
              <a:t>.</a:t>
            </a:r>
            <a:br>
              <a:rPr lang="fr-FR" sz="2000" dirty="0" smtClean="0"/>
            </a:br>
            <a:r>
              <a:rPr lang="fr-FR" sz="2000" dirty="0" smtClean="0"/>
              <a:t>Le </a:t>
            </a:r>
            <a:r>
              <a:rPr lang="fr-FR" sz="2000" dirty="0"/>
              <a:t>Mac met toutefois les flèches côte à côte parce qu'en raison de la Loi de </a:t>
            </a:r>
            <a:r>
              <a:rPr lang="fr-FR" sz="2000" dirty="0" err="1"/>
              <a:t>Fitts</a:t>
            </a:r>
            <a:r>
              <a:rPr lang="fr-FR" sz="2000" dirty="0"/>
              <a:t>, la navigation entre elles est beaucoup plus rapide sous ce format.</a:t>
            </a:r>
            <a:r>
              <a:rPr lang="fr-FR" sz="1800" i="1" dirty="0"/>
              <a:t/>
            </a:r>
            <a:br>
              <a:rPr lang="fr-FR" sz="1800" i="1" dirty="0"/>
            </a:br>
            <a:r>
              <a:rPr lang="fr-FR" sz="1800" i="1" dirty="0"/>
              <a:t/>
            </a:r>
            <a:br>
              <a:rPr lang="fr-FR" sz="1800" i="1" dirty="0"/>
            </a:br>
            <a:r>
              <a:rPr lang="fr-FR" sz="1800" i="1" dirty="0" smtClean="0"/>
              <a:t/>
            </a:r>
            <a:br>
              <a:rPr lang="fr-FR" sz="1800" i="1" dirty="0" smtClean="0"/>
            </a:br>
            <a:r>
              <a:rPr lang="fr-FR" sz="1800" i="1" dirty="0"/>
              <a:t/>
            </a:r>
            <a:br>
              <a:rPr lang="fr-FR" sz="1800" i="1" dirty="0"/>
            </a:br>
            <a:r>
              <a:rPr lang="fr-FR" sz="1800" i="1" dirty="0" smtClean="0"/>
              <a:t/>
            </a:r>
            <a:br>
              <a:rPr lang="fr-FR" sz="1800" i="1" dirty="0" smtClean="0"/>
            </a:br>
            <a:r>
              <a:rPr lang="fr-FR" sz="1800" i="1" dirty="0"/>
              <a:t/>
            </a:r>
            <a:br>
              <a:rPr lang="fr-FR" sz="1800" i="1" dirty="0"/>
            </a:br>
            <a:endParaRPr lang="fr-FR" sz="18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a:t>
            </a:r>
            <a:r>
              <a:rPr lang="fr-FR" sz="1800" dirty="0" err="1" smtClean="0"/>
              <a:t>sur_La</a:t>
            </a:r>
            <a:r>
              <a:rPr lang="fr-FR" sz="1800" dirty="0" smtClean="0"/>
              <a:t> Loi de </a:t>
            </a:r>
            <a:r>
              <a:rPr lang="fr-FR" sz="1800" dirty="0" err="1" smtClean="0"/>
              <a:t>Fitts</a:t>
            </a:r>
            <a:r>
              <a:rPr lang="fr-FR" sz="1800" dirty="0" smtClean="0"/>
              <a:t>, une loi fondamentale de l’expérience utilisateur</a:t>
            </a:r>
            <a:endParaRPr lang="fr-FR" sz="1800" dirty="0"/>
          </a:p>
          <a:p>
            <a:endParaRPr lang="fr-FR" dirty="0"/>
          </a:p>
        </p:txBody>
      </p:sp>
      <p:pic>
        <p:nvPicPr>
          <p:cNvPr id="5" name="Image 4"/>
          <p:cNvPicPr>
            <a:picLocks noChangeAspect="1"/>
          </p:cNvPicPr>
          <p:nvPr/>
        </p:nvPicPr>
        <p:blipFill>
          <a:blip r:embed="rId2"/>
          <a:stretch>
            <a:fillRect/>
          </a:stretch>
        </p:blipFill>
        <p:spPr>
          <a:xfrm>
            <a:off x="2673596" y="4934180"/>
            <a:ext cx="6268325" cy="1476581"/>
          </a:xfrm>
          <a:prstGeom prst="rect">
            <a:avLst/>
          </a:prstGeom>
        </p:spPr>
      </p:pic>
    </p:spTree>
    <p:extLst>
      <p:ext uri="{BB962C8B-B14F-4D97-AF65-F5344CB8AC3E}">
        <p14:creationId xmlns:p14="http://schemas.microsoft.com/office/powerpoint/2010/main" val="2714447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001487"/>
            <a:ext cx="11615519" cy="5617028"/>
          </a:xfrm>
        </p:spPr>
        <p:txBody>
          <a:bodyPr>
            <a:normAutofit fontScale="90000"/>
          </a:bodyPr>
          <a:lstStyle/>
          <a:p>
            <a:pPr algn="l"/>
            <a:r>
              <a:rPr lang="fr-FR" sz="2000" b="1" u="sng" dirty="0" smtClean="0"/>
              <a:t>Exemple 2: les coins</a:t>
            </a:r>
            <a:r>
              <a:rPr lang="fr-FR" sz="2000" i="1" dirty="0" smtClean="0"/>
              <a:t/>
            </a:r>
            <a:br>
              <a:rPr lang="fr-FR" sz="2000" i="1" dirty="0" smtClean="0"/>
            </a:br>
            <a:r>
              <a:rPr lang="fr-FR" sz="2000" dirty="0"/>
              <a:t>C</a:t>
            </a:r>
            <a:r>
              <a:rPr lang="fr-FR" sz="2000" dirty="0" smtClean="0"/>
              <a:t>omme </a:t>
            </a:r>
            <a:r>
              <a:rPr lang="fr-FR" sz="2000" dirty="0"/>
              <a:t>le curseur de la souris s'arrête au bord de l'écran, les coins peuvent être considérés comme ayant une largeur "infinie". </a:t>
            </a:r>
            <a:r>
              <a:rPr lang="fr-FR" sz="2000" dirty="0">
                <a:solidFill>
                  <a:srgbClr val="0070C0"/>
                </a:solidFill>
              </a:rPr>
              <a:t>L'utilisateur a besoin de beaucoup moins de précision parce qu'il peut simplement balancer la souris dans la direction d'un coin </a:t>
            </a:r>
            <a:r>
              <a:rPr lang="fr-FR" sz="2000" dirty="0"/>
              <a:t>et les limites de l'écran restreignent l'endroit où s'arrête le pointeur. C'est en partie pourquoi vous voyez les boutons du menu Démarrer et du menu Apple dans les coins de votre écran</a:t>
            </a:r>
            <a:r>
              <a:rPr lang="fr-FR" sz="2000" dirty="0" smtClean="0"/>
              <a:t>.</a:t>
            </a: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i="1" dirty="0"/>
              <a:t/>
            </a:r>
            <a:br>
              <a:rPr lang="fr-FR" sz="1800" i="1" dirty="0"/>
            </a:br>
            <a:r>
              <a:rPr lang="fr-FR" sz="1800" i="1" dirty="0" smtClean="0"/>
              <a:t/>
            </a:r>
            <a:br>
              <a:rPr lang="fr-FR" sz="1800" i="1" dirty="0" smtClean="0"/>
            </a:br>
            <a:r>
              <a:rPr lang="fr-FR" sz="1800" i="1" dirty="0"/>
              <a:t/>
            </a:r>
            <a:br>
              <a:rPr lang="fr-FR" sz="1800" i="1" dirty="0"/>
            </a:br>
            <a:r>
              <a:rPr lang="fr-FR" sz="1800" i="1" dirty="0" smtClean="0"/>
              <a:t/>
            </a:r>
            <a:br>
              <a:rPr lang="fr-FR" sz="1800" i="1" dirty="0" smtClean="0"/>
            </a:br>
            <a:r>
              <a:rPr lang="fr-FR" sz="2000" b="1" u="sng" dirty="0" smtClean="0"/>
              <a:t>Exemple 3: les menus pop-up</a:t>
            </a:r>
            <a:r>
              <a:rPr lang="fr-FR" sz="2000" i="1" dirty="0" smtClean="0"/>
              <a:t/>
            </a:r>
            <a:br>
              <a:rPr lang="fr-FR" sz="2000" i="1" dirty="0" smtClean="0"/>
            </a:br>
            <a:r>
              <a:rPr lang="fr-FR" sz="2000" dirty="0"/>
              <a:t>Les menus qui s'ouvrent à l'emplacement du curseur contribuent à </a:t>
            </a:r>
            <a:r>
              <a:rPr lang="fr-FR" sz="2000" dirty="0">
                <a:solidFill>
                  <a:srgbClr val="0070C0"/>
                </a:solidFill>
              </a:rPr>
              <a:t>réduire la distance parcourue </a:t>
            </a:r>
            <a:r>
              <a:rPr lang="fr-FR" sz="2000" dirty="0"/>
              <a:t>en créant un </a:t>
            </a:r>
            <a:r>
              <a:rPr lang="fr-FR" sz="2000" dirty="0">
                <a:solidFill>
                  <a:srgbClr val="0070C0"/>
                </a:solidFill>
              </a:rPr>
              <a:t>temps de déplacement faible</a:t>
            </a:r>
            <a:r>
              <a:rPr lang="fr-FR" sz="2000" dirty="0"/>
              <a:t>. Vous le voyez dans des éléments tels que les menus contextuels et les menus déroulants</a:t>
            </a:r>
            <a:r>
              <a:rPr lang="fr-FR" sz="2000" dirty="0" smtClean="0"/>
              <a:t>.</a:t>
            </a:r>
            <a:br>
              <a:rPr lang="fr-FR" sz="2000" dirty="0" smtClean="0"/>
            </a:br>
            <a:r>
              <a:rPr lang="fr-FR" sz="2000" dirty="0"/>
              <a:t/>
            </a:r>
            <a:br>
              <a:rPr lang="fr-FR" sz="2000" dirty="0"/>
            </a:br>
            <a:r>
              <a:rPr lang="fr-FR" sz="1800" i="1" dirty="0"/>
              <a:t/>
            </a:r>
            <a:br>
              <a:rPr lang="fr-FR" sz="1800" i="1" dirty="0"/>
            </a:br>
            <a:r>
              <a:rPr lang="fr-FR" sz="1800" i="1" dirty="0" smtClean="0"/>
              <a:t/>
            </a:r>
            <a:br>
              <a:rPr lang="fr-FR" sz="1800" i="1" dirty="0" smtClean="0"/>
            </a:br>
            <a:r>
              <a:rPr lang="fr-FR" sz="1800" i="1" dirty="0"/>
              <a:t/>
            </a:r>
            <a:br>
              <a:rPr lang="fr-FR" sz="1800" i="1" dirty="0"/>
            </a:br>
            <a:r>
              <a:rPr lang="fr-FR" sz="1800" i="1" dirty="0" smtClean="0"/>
              <a:t/>
            </a:r>
            <a:br>
              <a:rPr lang="fr-FR" sz="1800" i="1" dirty="0" smtClean="0"/>
            </a:br>
            <a:r>
              <a:rPr lang="fr-FR" sz="1800" i="1" dirty="0"/>
              <a:t/>
            </a:r>
            <a:br>
              <a:rPr lang="fr-FR" sz="1800" i="1" dirty="0"/>
            </a:br>
            <a:endParaRPr lang="fr-FR" sz="18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a:t>
            </a:r>
            <a:r>
              <a:rPr lang="fr-FR" sz="1800" dirty="0" err="1" smtClean="0"/>
              <a:t>sur_La</a:t>
            </a:r>
            <a:r>
              <a:rPr lang="fr-FR" sz="1800" dirty="0" smtClean="0"/>
              <a:t> Loi de </a:t>
            </a:r>
            <a:r>
              <a:rPr lang="fr-FR" sz="1800" dirty="0" err="1" smtClean="0"/>
              <a:t>Fitts</a:t>
            </a:r>
            <a:r>
              <a:rPr lang="fr-FR" sz="1800" dirty="0" smtClean="0"/>
              <a:t>, une loi fondamentale de l’expérience utilisateur</a:t>
            </a:r>
            <a:endParaRPr lang="fr-FR" sz="1800" dirty="0"/>
          </a:p>
          <a:p>
            <a:endParaRPr lang="fr-FR" dirty="0"/>
          </a:p>
        </p:txBody>
      </p:sp>
      <p:pic>
        <p:nvPicPr>
          <p:cNvPr id="4" name="Image 3"/>
          <p:cNvPicPr>
            <a:picLocks noChangeAspect="1"/>
          </p:cNvPicPr>
          <p:nvPr/>
        </p:nvPicPr>
        <p:blipFill>
          <a:blip r:embed="rId2"/>
          <a:stretch>
            <a:fillRect/>
          </a:stretch>
        </p:blipFill>
        <p:spPr>
          <a:xfrm>
            <a:off x="3663696" y="2544810"/>
            <a:ext cx="5040420" cy="1841451"/>
          </a:xfrm>
          <a:prstGeom prst="rect">
            <a:avLst/>
          </a:prstGeom>
        </p:spPr>
      </p:pic>
      <p:pic>
        <p:nvPicPr>
          <p:cNvPr id="6" name="Image 5"/>
          <p:cNvPicPr>
            <a:picLocks noChangeAspect="1"/>
          </p:cNvPicPr>
          <p:nvPr/>
        </p:nvPicPr>
        <p:blipFill>
          <a:blip r:embed="rId3"/>
          <a:stretch>
            <a:fillRect/>
          </a:stretch>
        </p:blipFill>
        <p:spPr>
          <a:xfrm>
            <a:off x="3978724" y="5043058"/>
            <a:ext cx="4410364" cy="1478475"/>
          </a:xfrm>
          <a:prstGeom prst="rect">
            <a:avLst/>
          </a:prstGeom>
        </p:spPr>
      </p:pic>
    </p:spTree>
    <p:extLst>
      <p:ext uri="{BB962C8B-B14F-4D97-AF65-F5344CB8AC3E}">
        <p14:creationId xmlns:p14="http://schemas.microsoft.com/office/powerpoint/2010/main" val="373790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001487"/>
            <a:ext cx="11615519" cy="5617028"/>
          </a:xfrm>
        </p:spPr>
        <p:txBody>
          <a:bodyPr>
            <a:normAutofit fontScale="90000"/>
          </a:bodyPr>
          <a:lstStyle/>
          <a:p>
            <a:pPr algn="l" fontAlgn="base"/>
            <a:r>
              <a:rPr lang="fr-FR" sz="2000" b="1" u="sng" dirty="0" smtClean="0"/>
              <a:t>Définition:</a:t>
            </a:r>
            <a:r>
              <a:rPr lang="fr-FR" sz="2000" dirty="0" smtClean="0"/>
              <a:t/>
            </a:r>
            <a:br>
              <a:rPr lang="fr-FR" sz="2000" dirty="0" smtClean="0"/>
            </a:br>
            <a:r>
              <a:rPr lang="fr-FR" sz="2000" dirty="0" smtClean="0"/>
              <a:t>* </a:t>
            </a:r>
            <a:r>
              <a:rPr lang="fr-FR" sz="2000" dirty="0"/>
              <a:t>Méthode initiée en 1999 par </a:t>
            </a:r>
            <a:r>
              <a:rPr lang="fr-FR" sz="2000" dirty="0">
                <a:hlinkClick r:id="rId2"/>
              </a:rPr>
              <a:t>Alan Cooper</a:t>
            </a:r>
            <a:r>
              <a:rPr lang="fr-FR" sz="2000" dirty="0"/>
              <a:t>, les personas sont une phase fondamentale de toute démarche de conception centrée utilisateur. </a:t>
            </a:r>
            <a:r>
              <a:rPr lang="fr-FR" sz="2000" dirty="0" smtClean="0"/>
              <a:t/>
            </a:r>
            <a:br>
              <a:rPr lang="fr-FR" sz="2000" dirty="0" smtClean="0"/>
            </a:br>
            <a:r>
              <a:rPr lang="fr-FR" sz="2000" dirty="0" smtClean="0"/>
              <a:t>Ils </a:t>
            </a:r>
            <a:r>
              <a:rPr lang="fr-FR" sz="2000" dirty="0"/>
              <a:t>accompagnent l’UX designer tout au long de l’avancement de son projet.</a:t>
            </a:r>
            <a:br>
              <a:rPr lang="fr-FR" sz="2000" dirty="0"/>
            </a:br>
            <a:r>
              <a:rPr lang="fr-FR" sz="2000" dirty="0" smtClean="0"/>
              <a:t>* </a:t>
            </a:r>
            <a:r>
              <a:rPr lang="fr-FR" sz="2000" b="1" dirty="0" smtClean="0">
                <a:solidFill>
                  <a:srgbClr val="0070C0"/>
                </a:solidFill>
              </a:rPr>
              <a:t>Les </a:t>
            </a:r>
            <a:r>
              <a:rPr lang="fr-FR" sz="2000" b="1" dirty="0">
                <a:solidFill>
                  <a:srgbClr val="0070C0"/>
                </a:solidFill>
              </a:rPr>
              <a:t>personas sont des archétypes d’utilisateurs</a:t>
            </a:r>
            <a:r>
              <a:rPr lang="fr-FR" sz="2000" b="1" dirty="0"/>
              <a:t>.</a:t>
            </a:r>
            <a:r>
              <a:rPr lang="fr-FR" sz="2000" dirty="0"/>
              <a:t> Ils possèdent une histoire, un âge, un métier et des missions. Chaque persona représente un groupe d’utilisateurs et l’ensemble des personas représentent la totalités de vos cibles</a:t>
            </a:r>
            <a:r>
              <a:rPr lang="fr-FR" sz="2000" dirty="0" smtClean="0"/>
              <a:t>.</a:t>
            </a:r>
            <a:br>
              <a:rPr lang="fr-FR" sz="2000" dirty="0" smtClean="0"/>
            </a:br>
            <a:r>
              <a:rPr lang="fr-FR" sz="2000" dirty="0"/>
              <a:t/>
            </a:r>
            <a:br>
              <a:rPr lang="fr-FR" sz="2000" dirty="0"/>
            </a:br>
            <a:r>
              <a:rPr lang="fr-FR" sz="2000" dirty="0">
                <a:solidFill>
                  <a:srgbClr val="0070C0"/>
                </a:solidFill>
                <a:effectLst>
                  <a:outerShdw blurRad="38100" dist="38100" dir="2700000" algn="tl">
                    <a:srgbClr val="000000">
                      <a:alpha val="43137"/>
                    </a:srgbClr>
                  </a:outerShdw>
                </a:effectLst>
              </a:rPr>
              <a:t>#1 </a:t>
            </a:r>
            <a:r>
              <a:rPr lang="fr-FR" sz="2000" dirty="0" smtClean="0">
                <a:solidFill>
                  <a:srgbClr val="0070C0"/>
                </a:solidFill>
                <a:effectLst>
                  <a:outerShdw blurRad="38100" dist="38100" dir="2700000" algn="tl">
                    <a:srgbClr val="000000">
                      <a:alpha val="43137"/>
                    </a:srgbClr>
                  </a:outerShdw>
                </a:effectLst>
              </a:rPr>
              <a:t>PERSONAS </a:t>
            </a:r>
            <a:r>
              <a:rPr lang="fr-FR" sz="2000" dirty="0">
                <a:solidFill>
                  <a:srgbClr val="0070C0"/>
                </a:solidFill>
                <a:effectLst>
                  <a:outerShdw blurRad="38100" dist="38100" dir="2700000" algn="tl">
                    <a:srgbClr val="000000">
                      <a:alpha val="43137"/>
                    </a:srgbClr>
                  </a:outerShdw>
                </a:effectLst>
              </a:rPr>
              <a:t>PRIMAIRE</a:t>
            </a:r>
            <a:r>
              <a:rPr lang="fr-FR" sz="2000" dirty="0"/>
              <a:t/>
            </a:r>
            <a:br>
              <a:rPr lang="fr-FR" sz="2000" dirty="0"/>
            </a:br>
            <a:r>
              <a:rPr lang="fr-FR" sz="2000" b="1" dirty="0">
                <a:solidFill>
                  <a:srgbClr val="0070C0"/>
                </a:solidFill>
              </a:rPr>
              <a:t>C’est pour lui qu’est conçu le site</a:t>
            </a:r>
            <a:r>
              <a:rPr lang="fr-FR" sz="2000" dirty="0">
                <a:solidFill>
                  <a:srgbClr val="0070C0"/>
                </a:solidFill>
              </a:rPr>
              <a:t>.</a:t>
            </a:r>
            <a:r>
              <a:rPr lang="fr-FR" sz="2000" dirty="0"/>
              <a:t> Il attend d’être totalement satisfait par l’interface proposée. Il est généralement unique. Dans certains cas, il est possible d’en avoir 3. Au-delà, il peut devenir difficile d’affiner vos choix ergonomiques lors de la conception des interfaces</a:t>
            </a:r>
            <a:r>
              <a:rPr lang="fr-FR" sz="2000" dirty="0" smtClean="0"/>
              <a:t>.</a:t>
            </a:r>
            <a:br>
              <a:rPr lang="fr-FR" sz="2000" dirty="0" smtClean="0"/>
            </a:br>
            <a:r>
              <a:rPr lang="fr-FR" sz="2000" dirty="0"/>
              <a:t/>
            </a:r>
            <a:br>
              <a:rPr lang="fr-FR" sz="2000" dirty="0"/>
            </a:br>
            <a:r>
              <a:rPr lang="fr-FR" sz="2000" dirty="0">
                <a:solidFill>
                  <a:srgbClr val="0070C0"/>
                </a:solidFill>
                <a:effectLst>
                  <a:outerShdw blurRad="38100" dist="38100" dir="2700000" algn="tl">
                    <a:srgbClr val="000000">
                      <a:alpha val="43137"/>
                    </a:srgbClr>
                  </a:outerShdw>
                </a:effectLst>
              </a:rPr>
              <a:t>#2 PERSONAS SECONDAIRES</a:t>
            </a:r>
            <a:r>
              <a:rPr lang="fr-FR" sz="2000" dirty="0"/>
              <a:t/>
            </a:r>
            <a:br>
              <a:rPr lang="fr-FR" sz="2000" dirty="0"/>
            </a:br>
            <a:r>
              <a:rPr lang="fr-FR" sz="2000" dirty="0"/>
              <a:t>Ils se satisfont de l’interface </a:t>
            </a:r>
            <a:r>
              <a:rPr lang="fr-FR" sz="2000" dirty="0">
                <a:solidFill>
                  <a:srgbClr val="0070C0"/>
                </a:solidFill>
              </a:rPr>
              <a:t>bien qu’elle ne corresponde pas exactement à leurs attentes</a:t>
            </a:r>
            <a:r>
              <a:rPr lang="fr-FR" sz="2000" dirty="0"/>
              <a:t>. La plupart des besoins des personas secondaires sont déjà pris en compte lors de l’analyse des personas primaires. Quelques ajouts mineurs à l’interface vont permettre de satisfaire l’ensemble de leurs besoins</a:t>
            </a:r>
            <a:r>
              <a:rPr lang="fr-FR" sz="2000" dirty="0" smtClean="0"/>
              <a:t>.</a:t>
            </a:r>
            <a:br>
              <a:rPr lang="fr-FR" sz="2000" dirty="0" smtClean="0"/>
            </a:br>
            <a:r>
              <a:rPr lang="fr-FR" sz="2000" dirty="0" smtClean="0"/>
              <a:t/>
            </a:r>
            <a:br>
              <a:rPr lang="fr-FR" sz="2000" dirty="0" smtClean="0"/>
            </a:br>
            <a:r>
              <a:rPr lang="fr-FR" sz="2000" b="1" u="sng" dirty="0" smtClean="0"/>
              <a:t>Objectif principal: </a:t>
            </a:r>
            <a:r>
              <a:rPr lang="fr-FR" sz="2000" dirty="0" smtClean="0"/>
              <a:t>« </a:t>
            </a:r>
            <a:r>
              <a:rPr lang="fr-FR" sz="2000" b="1" dirty="0" err="1" smtClean="0"/>
              <a:t>empathy</a:t>
            </a:r>
            <a:r>
              <a:rPr lang="fr-FR" sz="2000" b="1" dirty="0" smtClean="0"/>
              <a:t> for the user »</a:t>
            </a:r>
            <a:r>
              <a:rPr lang="fr-FR" sz="2000" b="1" dirty="0"/>
              <a:t/>
            </a:r>
            <a:br>
              <a:rPr lang="fr-FR" sz="2000" b="1" dirty="0"/>
            </a:br>
            <a:r>
              <a:rPr lang="fr-FR" sz="2000" dirty="0"/>
              <a:t>Le principal objectif des personas est de permettre à l’équipe produit de regarder à travers les yeux des utilisateurs finaux au moment de la conception produit, des tests utilisateurs et du développement.</a:t>
            </a:r>
            <a:r>
              <a:rPr lang="fr-FR" dirty="0"/>
              <a:t/>
            </a:r>
            <a:br>
              <a:rPr lang="fr-FR" dirty="0"/>
            </a:br>
            <a:r>
              <a:rPr lang="fr-FR" sz="1800" dirty="0" smtClean="0"/>
              <a:t/>
            </a:r>
            <a:br>
              <a:rPr lang="fr-FR" sz="1800" dirty="0" smtClean="0"/>
            </a:br>
            <a:r>
              <a:rPr lang="fr-FR" sz="1800" dirty="0"/>
              <a:t/>
            </a:r>
            <a:br>
              <a:rPr lang="fr-FR" sz="1800" dirty="0"/>
            </a:br>
            <a:endParaRPr lang="fr-FR" sz="18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a:t>
            </a:r>
            <a:r>
              <a:rPr lang="fr-FR" sz="1800" dirty="0" err="1" smtClean="0"/>
              <a:t>sur_Les</a:t>
            </a:r>
            <a:r>
              <a:rPr lang="fr-FR" sz="1800" dirty="0" smtClean="0"/>
              <a:t> personas, un outil méthodologique UX</a:t>
            </a:r>
            <a:endParaRPr lang="fr-FR" dirty="0"/>
          </a:p>
        </p:txBody>
      </p:sp>
    </p:spTree>
    <p:extLst>
      <p:ext uri="{BB962C8B-B14F-4D97-AF65-F5344CB8AC3E}">
        <p14:creationId xmlns:p14="http://schemas.microsoft.com/office/powerpoint/2010/main" val="4042435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647700"/>
            <a:ext cx="11615519" cy="5970815"/>
          </a:xfrm>
        </p:spPr>
        <p:txBody>
          <a:bodyPr>
            <a:normAutofit/>
          </a:bodyPr>
          <a:lstStyle/>
          <a:p>
            <a:pPr algn="l" fontAlgn="base"/>
            <a:r>
              <a:rPr lang="fr-FR" sz="1800" u="sng" dirty="0" smtClean="0"/>
              <a:t>Exemple d’un persona:</a:t>
            </a: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sz="1800" dirty="0"/>
              <a:t/>
            </a:r>
            <a:br>
              <a:rPr lang="fr-FR" sz="1800" dirty="0"/>
            </a:br>
            <a:r>
              <a:rPr lang="fr-FR" sz="1800" dirty="0" smtClean="0"/>
              <a:t/>
            </a:r>
            <a:br>
              <a:rPr lang="fr-FR" sz="1800" dirty="0" smtClean="0"/>
            </a:br>
            <a:r>
              <a:rPr lang="fr-FR" dirty="0" smtClean="0"/>
              <a:t/>
            </a:r>
            <a:br>
              <a:rPr lang="fr-FR" dirty="0" smtClean="0"/>
            </a:br>
            <a:r>
              <a:rPr lang="fr-FR" dirty="0"/>
              <a:t/>
            </a:r>
            <a:br>
              <a:rPr lang="fr-FR" dirty="0"/>
            </a:br>
            <a:r>
              <a:rPr lang="fr-FR" sz="1800" dirty="0" smtClean="0"/>
              <a:t/>
            </a:r>
            <a:br>
              <a:rPr lang="fr-FR" sz="1800" dirty="0" smtClean="0"/>
            </a:br>
            <a:r>
              <a:rPr lang="fr-FR" sz="1800" dirty="0"/>
              <a:t/>
            </a:r>
            <a:br>
              <a:rPr lang="fr-FR" sz="1800" dirty="0"/>
            </a:br>
            <a:endParaRPr lang="fr-FR" sz="1800" b="1" u="sng" dirty="0">
              <a:solidFill>
                <a:srgbClr val="7030A0"/>
              </a:solidFill>
            </a:endParaRPr>
          </a:p>
        </p:txBody>
      </p:sp>
      <p:sp>
        <p:nvSpPr>
          <p:cNvPr id="3" name="Sous-titre 2"/>
          <p:cNvSpPr>
            <a:spLocks noGrp="1"/>
          </p:cNvSpPr>
          <p:nvPr>
            <p:ph type="subTitle" idx="1"/>
          </p:nvPr>
        </p:nvSpPr>
        <p:spPr>
          <a:xfrm>
            <a:off x="942901" y="341603"/>
            <a:ext cx="9144000" cy="485712"/>
          </a:xfrm>
        </p:spPr>
        <p:txBody>
          <a:bodyPr/>
          <a:lstStyle/>
          <a:p>
            <a:r>
              <a:rPr lang="fr-FR" sz="1800" dirty="0" smtClean="0"/>
              <a:t>Zoom </a:t>
            </a:r>
            <a:r>
              <a:rPr lang="fr-FR" sz="1800" dirty="0" err="1" smtClean="0"/>
              <a:t>sur_Les</a:t>
            </a:r>
            <a:r>
              <a:rPr lang="fr-FR" sz="1800" dirty="0" smtClean="0"/>
              <a:t> personas, un outil méthodologique UX</a:t>
            </a:r>
            <a:endParaRPr lang="fr-FR" dirty="0"/>
          </a:p>
        </p:txBody>
      </p:sp>
      <p:pic>
        <p:nvPicPr>
          <p:cNvPr id="4" name="Image 3"/>
          <p:cNvPicPr/>
          <p:nvPr/>
        </p:nvPicPr>
        <p:blipFill>
          <a:blip r:embed="rId2"/>
          <a:stretch>
            <a:fillRect/>
          </a:stretch>
        </p:blipFill>
        <p:spPr>
          <a:xfrm>
            <a:off x="2110665" y="1133412"/>
            <a:ext cx="8338259" cy="5420905"/>
          </a:xfrm>
          <a:prstGeom prst="rect">
            <a:avLst/>
          </a:prstGeom>
        </p:spPr>
      </p:pic>
    </p:spTree>
    <p:extLst>
      <p:ext uri="{BB962C8B-B14F-4D97-AF65-F5344CB8AC3E}">
        <p14:creationId xmlns:p14="http://schemas.microsoft.com/office/powerpoint/2010/main" val="365141217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139</Words>
  <Application>Microsoft Office PowerPoint</Application>
  <PresentationFormat>Grand écran</PresentationFormat>
  <Paragraphs>16</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Calibri Light</vt:lpstr>
      <vt:lpstr>Wingdings 2</vt:lpstr>
      <vt:lpstr>Thème Office</vt:lpstr>
      <vt:lpstr>Définition:  Les biais cognitifs sont comme des filtres déformants qui affectent inconsciemment la plupart de nos raisonnements et de nos décisions.  Ils sont l’expression de nos limites et il faut en tenir compte dans la conception des interfaces.  étudiés en psychologie, dans les neurosciences et très souvent exploités dans la publicité et dans la conception d’applications, de logiciels, de site web.  1. L’Effet Ikea  Plus on alloue de temps et d’énergie à quelque chose et plus on se prend d’affection pour l’objet de notre labeur : le travail mène à l’amour ! Les clients les plus investis ont beaucoup plus de mal à quitter un service que les utilisateurs moins engagés.  Exemple : à chaque fois qu’un utilisateur de Spotify ajoute un morceau à une playlist, il renforce les liens qui l’unissent à la plateforme.  2. L’Effet de halo  tendance à se baser sur une caractéristique particulière pour en extraire un jugement général.  sélection dans les informations entrantes pour les faire coïncider avec notre première impression.   L’esthétique des interfaces joue un rôle déterminant dans l’effet de halo. Exemple: Pour un site internet ou une application, cela signifie que les premiers écrans que rencontre l’utilisateur sont déterminants car ils influencent plus que les autres la perception générale du service.  </vt:lpstr>
      <vt:lpstr>3. Biais du statu Quo  affecte la façon dont on se représente le changement.  tendance à percevoir toute nouveauté comme engendrant plus de risques que d’avantages =&gt; Conserver les choses en l’état nous semble donc souvent la meilleure option. Exemple: refonte design Snapchat, 2017. Ces changements qui visaient pourtant à simplifier l’application ont été mal accueillis par de nombreux utilisateurs attachés à l’ancienne interface =&gt; perte de 3 millions d’utilisateurs  4, Biais de complexité  les choses compliquées sont préférables aux choses simples  la complexité perçue comme une forme de sophistication, de distinction. Exemple: Le design de l’application bourse d’Apple joue clairement sur le biais de complexité pour instaurer un climat d’expertise. Disproportion entre la quantité d’informations et la taille de l’écran =&gt; un moyen de signifier à l’utilisateur qu’il consulte un produit complet, technique et fiable.  5. L’effet Von Restorff (ou effet d’isolation)  biais cognitif qui agit sur la façon dont nous percevons et mémorisons les choses Lorsque l’on est exposé à plusieurs objets similaires, on a tendance à mieux se remémorer celui qui diffère le plus des autres. Exemple: La page de présentation de l’offre tarifaire de Wix (plateforme de création de site web) se sert de l’effet d’isolation pour mettre en avant un de leurs forfaits </vt:lpstr>
      <vt:lpstr> </vt:lpstr>
      <vt:lpstr> La Loi de Fitts est un principe essentiel de la théorie de l'Interaction homme-machine qui a été formulée il y a près de 60 ans  Cette loi met en évidence une relation entre la vitesse et la précision rapportée au pointage.    Les éléments les plus petits ou les plus éloignés, demandent forcément davantage de temps pour être atteints. Cette loi fondamentale a de grandes implications dans l’expérience utilisateur (UX) et le design d’interface. Fonctionnement de la loi Fitts  Basée sur une équation mathématique, la loi de Fitts est utilisée afin de mettre en évidence le temps nécessaire pour atteindre un objet cible.  Objet cible = un objet cible est n’importe quel élément interactif, comme un lien hypertexte, un bouton d’envoi ou un champ de saisie dans un formulaire sur internet. Par exemple : Imaginez le curseur de votre souris et l'attention qu'il concentre sur le logo d'un site web donné. Vous êtes ensuite contraint de cliquer sur un appel à l'action, alors vous tournez votre attention sur le bouton en question. L'efficacité de ce mouvement d'une position à l'autre, est ce qu'essaye d'identifier la Loi de Fitts.   plus l’utilisateur atteint son objectif rapidement, plus son expérience sera bonne. Ainsi il n’hésitera pas à revenir régulièrement! Il reviendra pour le plaisir et pas nécessairement par besoin!        </vt:lpstr>
      <vt:lpstr>Augmenter la taille * Le site Github fait le choix de mettre les liens de connexion et d’inscription dans des boutons contrairement aux liens des menus. Les liens de connexion et d’inscription étant considérés comme les plus importants, ils sont mis en avant.  Réduire la distance * Placer les éléments en haut à gauche: le curseur va le plus souvent se situer en haut à gauche. La distance par rapport au curseur est optimisée. * Réaliser un menu fixe, comme sur allocine * Défilement fixe d’une page au scroll, comme sur le site d’Apple  Exemple 1: Les barres de défilement Prenez par exemple les barres de défilement sur Windows par rapport à celles du Mac (pré OSX Lion). Windows a la flèche qui pointe vers le haut au-dessus de la barre de défilement et la flèche qui pointe vers le bas à la base, de même avec la gauche et à droite. Ce format essaie de se pencher plus dans le modèle mental de lever les yeux pour le haut et de baisser les yeux pour le bas. Le Mac met toutefois les flèches côte à côte parce qu'en raison de la Loi de Fitts, la navigation entre elles est beaucoup plus rapide sous ce format.      </vt:lpstr>
      <vt:lpstr>Exemple 2: les coins Comme le curseur de la souris s'arrête au bord de l'écran, les coins peuvent être considérés comme ayant une largeur "infinie". L'utilisateur a besoin de beaucoup moins de précision parce qu'il peut simplement balancer la souris dans la direction d'un coin et les limites de l'écran restreignent l'endroit où s'arrête le pointeur. C'est en partie pourquoi vous voyez les boutons du menu Démarrer et du menu Apple dans les coins de votre écran.         Exemple 3: les menus pop-up Les menus qui s'ouvrent à l'emplacement du curseur contribuent à réduire la distance parcourue en créant un temps de déplacement faible. Vous le voyez dans des éléments tels que les menus contextuels et les menus déroulants.       </vt:lpstr>
      <vt:lpstr>Définition: * Méthode initiée en 1999 par Alan Cooper, les personas sont une phase fondamentale de toute démarche de conception centrée utilisateur.  Ils accompagnent l’UX designer tout au long de l’avancement de son projet. * Les personas sont des archétypes d’utilisateurs. Ils possèdent une histoire, un âge, un métier et des missions. Chaque persona représente un groupe d’utilisateurs et l’ensemble des personas représentent la totalités de vos cibles.  #1 PERSONAS PRIMAIRE C’est pour lui qu’est conçu le site. Il attend d’être totalement satisfait par l’interface proposée. Il est généralement unique. Dans certains cas, il est possible d’en avoir 3. Au-delà, il peut devenir difficile d’affiner vos choix ergonomiques lors de la conception des interfaces.  #2 PERSONAS SECONDAIRES Ils se satisfont de l’interface bien qu’elle ne corresponde pas exactement à leurs attentes. La plupart des besoins des personas secondaires sont déjà pris en compte lors de l’analyse des personas primaires. Quelques ajouts mineurs à l’interface vont permettre de satisfaire l’ensemble de leurs besoins.  Objectif principal: « empathy for the user » Le principal objectif des personas est de permettre à l’équipe produit de regarder à travers les yeux des utilisateurs finaux au moment de la conception produit, des tests utilisateurs et du développement.   </vt:lpstr>
      <vt:lpstr>Exemple d’un persona: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déviations de la pensée logique par rapport au réel étudiés en psychologie, dans les neurosciences et très souvent exploités dans la publicité 1. L’Effet Ikea Plus on alloue de temps et d’énergie à quelque chose et plus on se prend d’affection pour l’objet de notre labeur : le travail mène à l’amour ! Les clients les plus investis ont beaucoup plus de mal à quitter un service que les utilisateurs moins engagés. Exemple : à chaque fois qu’un utilisateur de Spotify ajoute un morceau à une playlist, il renforce les liens qui l’unissent à la plateforme. </dc:title>
  <dc:creator>Rony Lhomer</dc:creator>
  <cp:lastModifiedBy>Rony Lhomer</cp:lastModifiedBy>
  <cp:revision>16</cp:revision>
  <dcterms:created xsi:type="dcterms:W3CDTF">2020-04-28T17:59:53Z</dcterms:created>
  <dcterms:modified xsi:type="dcterms:W3CDTF">2020-04-28T19:17:36Z</dcterms:modified>
</cp:coreProperties>
</file>